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86" r:id="rId2"/>
    <p:sldId id="294" r:id="rId3"/>
    <p:sldId id="266" r:id="rId4"/>
    <p:sldId id="265" r:id="rId5"/>
    <p:sldId id="295" r:id="rId6"/>
    <p:sldId id="296" r:id="rId7"/>
    <p:sldId id="297" r:id="rId8"/>
    <p:sldId id="299" r:id="rId9"/>
    <p:sldId id="302" r:id="rId10"/>
    <p:sldId id="298" r:id="rId11"/>
    <p:sldId id="304" r:id="rId12"/>
    <p:sldId id="300" r:id="rId13"/>
    <p:sldId id="301" r:id="rId14"/>
    <p:sldId id="303" r:id="rId15"/>
    <p:sldId id="30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3863" autoAdjust="0"/>
  </p:normalViewPr>
  <p:slideViewPr>
    <p:cSldViewPr>
      <p:cViewPr>
        <p:scale>
          <a:sx n="70" d="100"/>
          <a:sy n="70" d="100"/>
        </p:scale>
        <p:origin x="-119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DB6D0-9CDC-467C-801D-FC5F1287D28F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F686B-DC91-4776-B870-563C5A32A5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88A0-ED14-44E6-802D-A24FE4B4FEA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3667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352C-D954-4D2F-8BB8-B857B93C39EA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CC5F-FAD8-4F8A-930F-092DD893F6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4180344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chemeClr val="bg1"/>
                </a:solidFill>
                <a:latin typeface="Agency FB" pitchFamily="34" charset="0"/>
              </a:rPr>
              <a:t>EL </a:t>
            </a:r>
            <a:r>
              <a:rPr lang="es-ES" sz="7200" b="1" dirty="0" smtClean="0">
                <a:solidFill>
                  <a:schemeClr val="bg1"/>
                </a:solidFill>
                <a:latin typeface="Agency FB" pitchFamily="34" charset="0"/>
              </a:rPr>
              <a:t>RIOJANITO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1472" y="2357430"/>
            <a:ext cx="3076803" cy="280076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gency FB" pitchFamily="34" charset="0"/>
              </a:rPr>
              <a:t>Descripción: Caparrón rojo de </a:t>
            </a:r>
            <a:r>
              <a:rPr lang="es-ES" sz="2800" dirty="0" err="1" smtClean="0">
                <a:solidFill>
                  <a:schemeClr val="bg1"/>
                </a:solidFill>
                <a:latin typeface="Agency FB" pitchFamily="34" charset="0"/>
              </a:rPr>
              <a:t>Anguiano</a:t>
            </a:r>
            <a:r>
              <a:rPr lang="es-ES" sz="2800" dirty="0" smtClean="0">
                <a:solidFill>
                  <a:schemeClr val="bg1"/>
                </a:solidFill>
                <a:latin typeface="Agency FB" pitchFamily="34" charset="0"/>
              </a:rPr>
              <a:t> típico plato riojano al gusto de los paladares mas exigentes.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http://1.bp.blogspot.com/-fH6CiAv7kt0/T1fAnASjE4I/AAAAAAAAARM/f020j1K6oD4/s640/sac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071678"/>
            <a:ext cx="4172714" cy="3305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4247456" y="5661248"/>
            <a:ext cx="435699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Precio:</a:t>
            </a:r>
            <a:r>
              <a:rPr lang="es-ES" sz="4800" dirty="0" smtClean="0"/>
              <a:t> </a:t>
            </a:r>
            <a:r>
              <a:rPr lang="es-ES" sz="4800" b="1" dirty="0" smtClean="0"/>
              <a:t>6</a:t>
            </a:r>
            <a:r>
              <a:rPr lang="es-ES" sz="4800" dirty="0" smtClean="0"/>
              <a:t>,</a:t>
            </a:r>
            <a:r>
              <a:rPr lang="es-ES" sz="4000" dirty="0" smtClean="0"/>
              <a:t>99</a:t>
            </a:r>
            <a:r>
              <a:rPr lang="es-ES" sz="4400" dirty="0" smtClean="0"/>
              <a:t> €/kilo</a:t>
            </a:r>
            <a:endParaRPr lang="es-ES" sz="4800" dirty="0"/>
          </a:p>
        </p:txBody>
      </p:sp>
      <p:sp>
        <p:nvSpPr>
          <p:cNvPr id="11" name="10 CuadroTexto"/>
          <p:cNvSpPr txBox="1"/>
          <p:nvPr/>
        </p:nvSpPr>
        <p:spPr>
          <a:xfrm rot="3785731">
            <a:off x="3985207" y="2998292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 smtClean="0"/>
              <a:t>Surprise</a:t>
            </a:r>
            <a:r>
              <a:rPr lang="es-ES" sz="300" dirty="0" err="1" smtClean="0"/>
              <a:t>e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3528" y="5934670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ref:</a:t>
            </a:r>
            <a:r>
              <a:rPr lang="es-ES" sz="5400" b="1" dirty="0" err="1" smtClean="0">
                <a:solidFill>
                  <a:schemeClr val="bg1"/>
                </a:solidFill>
              </a:rPr>
              <a:t>Capa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12" name="11 Imagen" descr="riojan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357290" y="500042"/>
            <a:ext cx="6500858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CAPARRONES RIOJANOS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2" descr="http://ts2.mm.bing.net/th?id=H.4557751800104541&amp;pid=15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895528" y="5715016"/>
            <a:ext cx="424847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Precio: </a:t>
            </a:r>
            <a:r>
              <a:rPr lang="es-E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3</a:t>
            </a:r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,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85</a:t>
            </a:r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€ / </a:t>
            </a:r>
            <a:r>
              <a:rPr lang="es-E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ud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1928802"/>
            <a:ext cx="381186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Agency FB" pitchFamily="34" charset="0"/>
              </a:rPr>
              <a:t>Delicioso chorizo riojano para satisfacer los paladares más exigentes.</a:t>
            </a:r>
            <a:endParaRPr lang="es-ES" sz="36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1026" name="Picture 2" descr="http://cdn.compraonline.grupoeroski.com/supermercado/webimgs/12093985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715008" y="1500174"/>
            <a:ext cx="3143272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1428729" y="285728"/>
            <a:ext cx="6058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CHORIZO EXTRA LA GLORIA RIOJANA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249468" y="5321542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Satán</a:t>
            </a:r>
            <a:endParaRPr lang="es-ES" sz="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28596" y="464344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</a:t>
            </a:r>
            <a:r>
              <a:rPr lang="es-ES" sz="4800" b="1" dirty="0" smtClean="0">
                <a:solidFill>
                  <a:schemeClr val="bg1"/>
                </a:solidFill>
              </a:rPr>
              <a:t>: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 err="1" smtClean="0">
                <a:solidFill>
                  <a:schemeClr val="bg1"/>
                </a:solidFill>
              </a:rPr>
              <a:t>Choglo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17" name="16 Imagen" descr="riojan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453418" cy="3289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57158" y="2714620"/>
            <a:ext cx="3788729" cy="209288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gency FB" pitchFamily="34" charset="0"/>
              </a:rPr>
              <a:t>Magnífico embutido curado típico de nuestra comunidad. Muy jugoso y característico sabor suave .</a:t>
            </a:r>
          </a:p>
          <a:p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1428728" y="500042"/>
            <a:ext cx="6058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SALCHICHÓN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7984" y="5733256"/>
            <a:ext cx="381642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Precio: </a:t>
            </a:r>
            <a:r>
              <a:rPr lang="es-ES" sz="4800" b="1" dirty="0" smtClean="0"/>
              <a:t>10</a:t>
            </a:r>
            <a:r>
              <a:rPr lang="es-ES" sz="4400" dirty="0" smtClean="0"/>
              <a:t> €/kg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3528" y="5934670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ref:</a:t>
            </a:r>
            <a:r>
              <a:rPr lang="es-ES" sz="5400" b="1" dirty="0" err="1" smtClean="0">
                <a:solidFill>
                  <a:schemeClr val="bg1"/>
                </a:solidFill>
              </a:rPr>
              <a:t>Sal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11" name="10 Imagen" descr="riojan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Marcador de contenido" descr="845640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628" y="2000240"/>
            <a:ext cx="319050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357158" y="3071810"/>
            <a:ext cx="3921666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gency FB" pitchFamily="34" charset="0"/>
              </a:rPr>
              <a:t>Jabón natural suave para un tratado más particular de tu piel. </a:t>
            </a:r>
          </a:p>
          <a:p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4572000" y="5877272"/>
            <a:ext cx="417646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Precio: </a:t>
            </a:r>
            <a:r>
              <a:rPr lang="es-ES" sz="4800" b="1" dirty="0" smtClean="0"/>
              <a:t>2</a:t>
            </a:r>
            <a:r>
              <a:rPr lang="es-ES" sz="4400" dirty="0" smtClean="0"/>
              <a:t>’</a:t>
            </a:r>
            <a:r>
              <a:rPr lang="es-ES" sz="4000" dirty="0" smtClean="0"/>
              <a:t>90</a:t>
            </a:r>
            <a:r>
              <a:rPr lang="es-ES" sz="4400" dirty="0" smtClean="0"/>
              <a:t>€/ </a:t>
            </a:r>
            <a:r>
              <a:rPr lang="es-ES" sz="4400" dirty="0" err="1" smtClean="0"/>
              <a:t>ud</a:t>
            </a:r>
            <a:endParaRPr lang="es-ES" sz="4400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5934670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</a:t>
            </a:r>
            <a:r>
              <a:rPr lang="es-ES" sz="4800" b="1" dirty="0" smtClean="0">
                <a:solidFill>
                  <a:schemeClr val="bg1"/>
                </a:solidFill>
              </a:rPr>
              <a:t>:</a:t>
            </a:r>
            <a:r>
              <a:rPr lang="es-ES" sz="5400" b="1" dirty="0" smtClean="0">
                <a:solidFill>
                  <a:schemeClr val="bg1"/>
                </a:solidFill>
              </a:rPr>
              <a:t> Jab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8" name="7 Imagen" descr="riojan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071538" y="642918"/>
            <a:ext cx="7072362" cy="928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JABONES ARTESANALES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EL RIOJANI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7158" y="2071678"/>
            <a:ext cx="4038600" cy="357988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Agency FB" pitchFamily="34" charset="0"/>
              </a:rPr>
              <a:t>	Ideal para ofrecer como aperitivo o acompañamiento a la comida. De elaboración artesanal, este paté,,  destaca por su inigualable sabor y calidad. Elija entre sus diversas especialidad0es: finas hierbas, paté al roquefort…</a:t>
            </a:r>
            <a:endParaRPr lang="es-ES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285992"/>
            <a:ext cx="3924300" cy="2941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4427984" y="5805264"/>
            <a:ext cx="454910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Precio: </a:t>
            </a:r>
            <a:r>
              <a:rPr lang="es-ES" sz="4800" b="1" dirty="0" smtClean="0"/>
              <a:t>1</a:t>
            </a:r>
            <a:r>
              <a:rPr lang="es-ES" sz="4400" dirty="0" smtClean="0"/>
              <a:t>’</a:t>
            </a:r>
            <a:r>
              <a:rPr lang="es-ES" sz="4000" dirty="0" smtClean="0"/>
              <a:t>25</a:t>
            </a:r>
            <a:r>
              <a:rPr lang="es-ES" sz="4400" dirty="0" smtClean="0"/>
              <a:t> €/ lata</a:t>
            </a:r>
            <a:endParaRPr lang="es-ES" sz="4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215306" y="664255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Agency FB" pitchFamily="34" charset="0"/>
              </a:rPr>
              <a:t>k.</a:t>
            </a:r>
            <a:endParaRPr lang="es-ES" sz="800" dirty="0"/>
          </a:p>
        </p:txBody>
      </p:sp>
      <p:pic>
        <p:nvPicPr>
          <p:cNvPr id="10" name="9 Imagen" descr="riojani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23528" y="5934670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</a:t>
            </a:r>
            <a:r>
              <a:rPr lang="es-ES" sz="4800" b="1" dirty="0" smtClean="0">
                <a:solidFill>
                  <a:schemeClr val="bg1"/>
                </a:solidFill>
              </a:rPr>
              <a:t>: </a:t>
            </a:r>
            <a:r>
              <a:rPr lang="es-ES" sz="4800" b="1" dirty="0" err="1" smtClean="0">
                <a:solidFill>
                  <a:schemeClr val="bg1"/>
                </a:solidFill>
              </a:rPr>
              <a:t>PatA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1538" y="571480"/>
            <a:ext cx="7072362" cy="928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PATÉS ALTO IREGUA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440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Agency FB" pitchFamily="34" charset="0"/>
                <a:ea typeface="+mn-ea"/>
                <a:cs typeface="+mn-cs"/>
              </a:rPr>
              <a:t>Gracias</a:t>
            </a:r>
            <a:r>
              <a:rPr lang="es-ES" sz="8000" dirty="0" smtClean="0"/>
              <a:t> </a:t>
            </a:r>
            <a:r>
              <a:rPr lang="es-ES" sz="8000" dirty="0" smtClean="0">
                <a:latin typeface="Agency FB" pitchFamily="34" charset="0"/>
                <a:ea typeface="+mn-ea"/>
                <a:cs typeface="+mn-cs"/>
              </a:rPr>
              <a:t>por su </a:t>
            </a:r>
            <a:r>
              <a:rPr lang="es-ES" sz="8000" dirty="0" smtClean="0">
                <a:latin typeface="Agency FB" pitchFamily="34" charset="0"/>
                <a:ea typeface="+mn-ea"/>
                <a:cs typeface="+mn-cs"/>
              </a:rPr>
              <a:t>atención: </a:t>
            </a:r>
            <a:endParaRPr lang="es-ES" sz="8000" dirty="0" smtClean="0">
              <a:latin typeface="Agency FB" pitchFamily="34" charset="0"/>
              <a:ea typeface="+mn-ea"/>
              <a:cs typeface="+mn-cs"/>
            </a:endParaRPr>
          </a:p>
        </p:txBody>
      </p:sp>
      <p:pic>
        <p:nvPicPr>
          <p:cNvPr id="6" name="5 Imagen" descr="g41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928934"/>
            <a:ext cx="6086368" cy="1534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riojani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00100" y="785794"/>
            <a:ext cx="7429552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900" b="1" dirty="0" smtClean="0">
                <a:solidFill>
                  <a:schemeClr val="bg1"/>
                </a:solidFill>
                <a:latin typeface="Agency FB" pitchFamily="34" charset="0"/>
              </a:rPr>
              <a:t>Somos la cooperativa EL RIOJANITO. Aquí , en este catálogo, exponemos los productos  que vamos a vender y que están a vuestra disposición. Queremos recordaros que nuestra empresa utiliza unos portes debidos. Esperamos que los productos sean de vuestro agrado y satisfagan vuestras necesidades</a:t>
            </a:r>
            <a:endParaRPr lang="es-ES" sz="3900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43372" y="4643446"/>
            <a:ext cx="4500562" cy="1500222"/>
          </a:xfrm>
        </p:spPr>
        <p:txBody>
          <a:bodyPr>
            <a:normAutofit/>
          </a:bodyPr>
          <a:lstStyle/>
          <a:p>
            <a:endParaRPr lang="es-ES" sz="2800" dirty="0" smtClean="0"/>
          </a:p>
          <a:p>
            <a:r>
              <a:rPr lang="es-E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14282" y="1857364"/>
            <a:ext cx="4500594" cy="32162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900" b="1" dirty="0" smtClean="0">
                <a:solidFill>
                  <a:schemeClr val="bg1"/>
                </a:solidFill>
                <a:latin typeface="Agency FB" pitchFamily="34" charset="0"/>
              </a:rPr>
              <a:t>Excelentes guindillas en aceite, ideales para acompañar cocidos, con un sabor único típico de la rioja con un 20% de aceite de oliva, 80% de aceite de girasol, ajo, sal y ácido cítrico. (envase de 290 gramos)</a:t>
            </a:r>
            <a:endParaRPr lang="es-ES" sz="29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8728" y="500042"/>
            <a:ext cx="6715172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GUINDILLAS LA LEGUA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2050" name="Picture 2" descr="K:\empresa, fotos irene ;)\Imagen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428736"/>
            <a:ext cx="3218422" cy="4279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214282" y="5214950"/>
            <a:ext cx="500404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Precio:</a:t>
            </a:r>
            <a:r>
              <a:rPr lang="es-ES" sz="4800" b="1" dirty="0" smtClean="0"/>
              <a:t>2</a:t>
            </a:r>
            <a:r>
              <a:rPr lang="es-ES" sz="4000" b="1" dirty="0" smtClean="0"/>
              <a:t>.</a:t>
            </a:r>
            <a:r>
              <a:rPr lang="es-ES" sz="4000" dirty="0" smtClean="0"/>
              <a:t>1</a:t>
            </a:r>
            <a:r>
              <a:rPr lang="es-ES" sz="4000" dirty="0" smtClean="0"/>
              <a:t>0</a:t>
            </a:r>
            <a:r>
              <a:rPr lang="es-ES" sz="4400" dirty="0" smtClean="0"/>
              <a:t>€</a:t>
            </a:r>
            <a:r>
              <a:rPr lang="es-ES" sz="4400" dirty="0" smtClean="0"/>
              <a:t>/unidad</a:t>
            </a:r>
            <a:endParaRPr lang="es-ES" sz="5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86446" y="5786454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ref:</a:t>
            </a:r>
            <a:r>
              <a:rPr lang="es-ES" sz="5400" b="1" dirty="0" err="1" smtClean="0">
                <a:solidFill>
                  <a:schemeClr val="bg1"/>
                </a:solidFill>
              </a:rPr>
              <a:t>Guin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9" name="8 Imagen" descr="riojan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28596" y="2357430"/>
            <a:ext cx="521497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900" b="1" dirty="0" smtClean="0">
                <a:solidFill>
                  <a:schemeClr val="bg1"/>
                </a:solidFill>
                <a:latin typeface="Agency FB" pitchFamily="34" charset="0"/>
              </a:rPr>
              <a:t>Increíbles aceitunas marca </a:t>
            </a:r>
            <a:r>
              <a:rPr lang="es-ES" sz="2900" b="1" dirty="0" err="1" smtClean="0">
                <a:solidFill>
                  <a:schemeClr val="bg1"/>
                </a:solidFill>
                <a:latin typeface="Agency FB" pitchFamily="34" charset="0"/>
              </a:rPr>
              <a:t>Himafesa</a:t>
            </a:r>
            <a:r>
              <a:rPr lang="es-ES" sz="2900" b="1" dirty="0" smtClean="0">
                <a:solidFill>
                  <a:schemeClr val="bg1"/>
                </a:solidFill>
                <a:latin typeface="Agency FB" pitchFamily="34" charset="0"/>
              </a:rPr>
              <a:t> con aceite de gran calidad, aliñado con ajos, pimientos, vinagre y sal, excelente marca y sabor.(Bote de 700 gramos)</a:t>
            </a:r>
          </a:p>
          <a:p>
            <a:r>
              <a:rPr lang="es-ES" sz="2800" b="1" dirty="0" smtClean="0">
                <a:solidFill>
                  <a:schemeClr val="tx1"/>
                </a:solidFill>
                <a:latin typeface="Bell MT" pitchFamily="18" charset="0"/>
              </a:rPr>
              <a:t>  </a:t>
            </a:r>
            <a:endParaRPr lang="es-ES" sz="2800" b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71604" y="285728"/>
            <a:ext cx="6429420" cy="1066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ACEITUNAS HIMAFESA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5786" y="4929198"/>
            <a:ext cx="496855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Precio: </a:t>
            </a:r>
            <a:r>
              <a:rPr lang="es-ES" sz="4800" b="1" dirty="0" smtClean="0"/>
              <a:t>2</a:t>
            </a:r>
            <a:r>
              <a:rPr lang="es-ES" sz="4400" dirty="0" smtClean="0"/>
              <a:t>.</a:t>
            </a:r>
            <a:r>
              <a:rPr lang="es-ES" sz="4000" dirty="0" smtClean="0"/>
              <a:t>50</a:t>
            </a:r>
            <a:r>
              <a:rPr lang="es-ES" sz="4400" dirty="0" smtClean="0"/>
              <a:t>€/unidad</a:t>
            </a:r>
            <a:endParaRPr lang="es-ES" sz="4400" dirty="0"/>
          </a:p>
        </p:txBody>
      </p:sp>
      <p:pic>
        <p:nvPicPr>
          <p:cNvPr id="2051" name="Picture 3" descr="G:\empresa, fotos irene ;)\DSC_0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7951" y="1371912"/>
            <a:ext cx="2500330" cy="4557417"/>
          </a:xfrm>
          <a:prstGeom prst="round2DiagRect">
            <a:avLst>
              <a:gd name="adj1" fmla="val 16667"/>
              <a:gd name="adj2" fmla="val 428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197942" y="5934670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</a:t>
            </a:r>
            <a:r>
              <a:rPr lang="es-ES" sz="4800" b="1" dirty="0" smtClean="0">
                <a:solidFill>
                  <a:schemeClr val="bg1"/>
                </a:solidFill>
              </a:rPr>
              <a:t>: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 err="1" smtClean="0">
                <a:solidFill>
                  <a:schemeClr val="bg1"/>
                </a:solidFill>
              </a:rPr>
              <a:t>Ace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9" name="8 Imagen" descr="riojani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9814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2" descr="http://ts2.mm.bing.net/th?id=H.4557751800104541&amp;pid=15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2" name="Picture 4" descr="http://cdn.compraonline.grupoeroski.com/supermercado/webimgs/16052193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286380" y="2357430"/>
            <a:ext cx="321471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357158" y="2214554"/>
            <a:ext cx="4357718" cy="321626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900" b="1" dirty="0" smtClean="0">
                <a:solidFill>
                  <a:schemeClr val="bg1"/>
                </a:solidFill>
                <a:latin typeface="Agency FB" pitchFamily="34" charset="0"/>
              </a:rPr>
              <a:t>Exquisito pimiento riojano con un único y exquisito sabor, cada mordisco será un deleite, satisfará hasta a los paladares más exigentes.</a:t>
            </a:r>
            <a:endParaRPr lang="es-ES" sz="29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5715016"/>
            <a:ext cx="439248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Precio:</a:t>
            </a:r>
            <a:r>
              <a:rPr lang="es-ES" sz="4800" dirty="0" smtClean="0"/>
              <a:t> </a:t>
            </a:r>
            <a:r>
              <a:rPr lang="es-ES" sz="5400" b="1" dirty="0" smtClean="0"/>
              <a:t>2</a:t>
            </a:r>
            <a:r>
              <a:rPr lang="es-ES" sz="4400" dirty="0" smtClean="0"/>
              <a:t>€/ 380g</a:t>
            </a:r>
            <a:endParaRPr lang="es-ES" sz="4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15008" y="5643578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</a:t>
            </a:r>
            <a:r>
              <a:rPr lang="es-ES" sz="4800" b="1" dirty="0" smtClean="0">
                <a:solidFill>
                  <a:schemeClr val="bg1"/>
                </a:solidFill>
              </a:rPr>
              <a:t>:</a:t>
            </a:r>
            <a:r>
              <a:rPr lang="es-ES" sz="5400" b="1" dirty="0" smtClean="0">
                <a:solidFill>
                  <a:schemeClr val="bg1"/>
                </a:solidFill>
              </a:rPr>
              <a:t> Pimpi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11" name="10 Imagen" descr="riojan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1000100" y="500042"/>
            <a:ext cx="7429552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PIMIENTO DEL PIQUILLO VITER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2" descr="http://ts2.mm.bing.net/th?id=H.4557751800104541&amp;pid=15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14282" y="1428736"/>
            <a:ext cx="4429156" cy="4247317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  <a:latin typeface="Agency FB" pitchFamily="34" charset="0"/>
              </a:rPr>
              <a:t>Magnífico aceite de oliva virgen extra, marca </a:t>
            </a:r>
            <a:r>
              <a:rPr lang="es-ES" sz="3000" b="1" dirty="0" err="1" smtClean="0">
                <a:solidFill>
                  <a:schemeClr val="bg1"/>
                </a:solidFill>
                <a:latin typeface="Agency FB" pitchFamily="34" charset="0"/>
              </a:rPr>
              <a:t>dantza</a:t>
            </a:r>
            <a:r>
              <a:rPr lang="es-ES" sz="3000" b="1" dirty="0" smtClean="0">
                <a:solidFill>
                  <a:schemeClr val="bg1"/>
                </a:solidFill>
                <a:latin typeface="Agency FB" pitchFamily="34" charset="0"/>
              </a:rPr>
              <a:t>, fabricado a partir de una selección de las mejores olivas, que realzará al máximo los sabores de cada alimento</a:t>
            </a:r>
            <a:r>
              <a:rPr lang="es-ES" sz="3000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  <a:endParaRPr lang="es-ES" sz="30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1506" name="Picture 2" descr="http://cdn.compraonline.grupoeroski.com/supermercado/webimgs/161821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571612"/>
            <a:ext cx="3643338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428596" y="5715016"/>
            <a:ext cx="388843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Precio: </a:t>
            </a:r>
            <a:r>
              <a:rPr lang="es-ES" sz="5400" b="1" dirty="0" smtClean="0"/>
              <a:t>5</a:t>
            </a:r>
            <a:r>
              <a:rPr lang="es-ES" sz="4400" dirty="0" smtClean="0"/>
              <a:t>€</a:t>
            </a:r>
            <a:r>
              <a:rPr lang="es-ES" sz="4400" dirty="0" smtClean="0"/>
              <a:t>/ litro</a:t>
            </a:r>
            <a:endParaRPr lang="es-ES" sz="4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00694" y="5572140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</a:t>
            </a:r>
            <a:r>
              <a:rPr lang="es-ES" sz="4800" b="1" dirty="0" smtClean="0">
                <a:solidFill>
                  <a:schemeClr val="bg1"/>
                </a:solidFill>
              </a:rPr>
              <a:t>: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 err="1" smtClean="0">
                <a:solidFill>
                  <a:schemeClr val="bg1"/>
                </a:solidFill>
              </a:rPr>
              <a:t>Avex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12" name="11 Imagen" descr="riojan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214414" y="142852"/>
            <a:ext cx="7215238" cy="1714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ACEITE DE OLIVA VIRGEN EXTRA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71472" y="1857364"/>
            <a:ext cx="3008313" cy="328614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base"/>
            <a:r>
              <a:rPr lang="es-ES" sz="2800" b="1" dirty="0" smtClean="0">
                <a:solidFill>
                  <a:schemeClr val="bg1"/>
                </a:solidFill>
                <a:latin typeface="Agency FB" pitchFamily="34" charset="0"/>
              </a:rPr>
              <a:t>Excelente vino castillo Labastida, con un aroma excepcional y sabor único. </a:t>
            </a:r>
          </a:p>
          <a:p>
            <a:pPr fontAlgn="base"/>
            <a:r>
              <a:rPr lang="es-ES" sz="2800" b="1" dirty="0" smtClean="0">
                <a:solidFill>
                  <a:schemeClr val="bg1"/>
                </a:solidFill>
                <a:latin typeface="Agency FB" pitchFamily="34" charset="0"/>
              </a:rPr>
              <a:t>Se vende por unidades, habiendo, botella de 75 </a:t>
            </a:r>
            <a:r>
              <a:rPr lang="es-ES" sz="2800" b="1" dirty="0" err="1" smtClean="0">
                <a:solidFill>
                  <a:schemeClr val="bg1"/>
                </a:solidFill>
                <a:latin typeface="Agency FB" pitchFamily="34" charset="0"/>
              </a:rPr>
              <a:t>cl</a:t>
            </a:r>
            <a:r>
              <a:rPr lang="es-ES" sz="2800" b="1" dirty="0" smtClean="0">
                <a:solidFill>
                  <a:schemeClr val="bg1"/>
                </a:solidFill>
                <a:latin typeface="Agency FB" pitchFamily="34" charset="0"/>
              </a:rPr>
              <a:t> y de 1 litro</a:t>
            </a:r>
            <a:r>
              <a:rPr lang="es-ES" sz="2800" b="1" dirty="0" smtClean="0">
                <a:solidFill>
                  <a:schemeClr val="tx1"/>
                </a:solidFill>
                <a:latin typeface="Agency FB" pitchFamily="34" charset="0"/>
              </a:rPr>
              <a:t>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786182" y="5288340"/>
            <a:ext cx="4357718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it-IT" sz="4400" dirty="0" smtClean="0"/>
              <a:t>Precio: </a:t>
            </a:r>
            <a:r>
              <a:rPr lang="it-IT" sz="4800" b="1" dirty="0" smtClean="0"/>
              <a:t>4</a:t>
            </a:r>
            <a:r>
              <a:rPr lang="it-IT" sz="4400" dirty="0" smtClean="0"/>
              <a:t>.</a:t>
            </a:r>
            <a:r>
              <a:rPr lang="it-IT" sz="4000" dirty="0" smtClean="0"/>
              <a:t>99</a:t>
            </a:r>
            <a:r>
              <a:rPr lang="it-IT" sz="4400" dirty="0" smtClean="0"/>
              <a:t>€/75cl</a:t>
            </a:r>
          </a:p>
          <a:p>
            <a:r>
              <a:rPr lang="es-ES_tradnl" sz="4400" dirty="0" smtClean="0"/>
              <a:t>             </a:t>
            </a:r>
            <a:r>
              <a:rPr lang="es-ES_tradnl" sz="4800" b="1" dirty="0" smtClean="0"/>
              <a:t>5</a:t>
            </a:r>
            <a:r>
              <a:rPr lang="es-ES_tradnl" sz="4400" dirty="0" smtClean="0"/>
              <a:t>.</a:t>
            </a:r>
            <a:r>
              <a:rPr lang="es-ES_tradnl" sz="4000" dirty="0" smtClean="0"/>
              <a:t>95</a:t>
            </a:r>
            <a:r>
              <a:rPr lang="es-ES_tradnl" sz="4400" dirty="0" smtClean="0"/>
              <a:t>€/litro</a:t>
            </a:r>
            <a:endParaRPr lang="es-ES" sz="4400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5934670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/>
              <a:t>ref:</a:t>
            </a:r>
            <a:r>
              <a:rPr lang="es-ES" sz="5400" b="1" dirty="0" err="1" smtClean="0"/>
              <a:t>Vinj</a:t>
            </a:r>
            <a:endParaRPr lang="es-ES" sz="5400" b="1" dirty="0"/>
          </a:p>
        </p:txBody>
      </p:sp>
      <p:pic>
        <p:nvPicPr>
          <p:cNvPr id="9" name="8 Imagen" descr="san-asensio-vino-tinto-d-o-rioja_l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857364"/>
            <a:ext cx="3172912" cy="3172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 descr="riojan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357290" y="357166"/>
            <a:ext cx="6715172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VINO TINTO JOVEN RIOJA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EL RIOJAN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2910" y="1571612"/>
            <a:ext cx="3357586" cy="35719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base"/>
            <a:r>
              <a:rPr lang="it-IT" sz="2800" b="1" dirty="0" smtClean="0">
                <a:solidFill>
                  <a:schemeClr val="bg1"/>
                </a:solidFill>
                <a:latin typeface="Agency FB" pitchFamily="34" charset="0"/>
              </a:rPr>
              <a:t> Exclusivo Vino Tinto Crianza Rioja ARNALTE, tine un sabor caracteristico de La Rioja, que no dejará indiferente a nadie. Hay  botellas de 75 cl y de 1 litro. </a:t>
            </a:r>
            <a:br>
              <a:rPr lang="it-IT" sz="2800" b="1" dirty="0" smtClean="0">
                <a:solidFill>
                  <a:schemeClr val="bg1"/>
                </a:solidFill>
                <a:latin typeface="Agency FB" pitchFamily="34" charset="0"/>
              </a:rPr>
            </a:br>
            <a:endParaRPr lang="it-IT" sz="2800" b="1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9698" name="Picture 2" descr="http://cdn.compraonline.grupoeroski.com/supermercado/webimgs/70565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643050"/>
            <a:ext cx="3386656" cy="3386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428728" y="357166"/>
            <a:ext cx="6715172" cy="1066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VINO TINTO CRIANZA RIOJA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55976" y="5288340"/>
            <a:ext cx="432048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Precio: </a:t>
            </a:r>
            <a:r>
              <a:rPr lang="es-ES" sz="4800" b="1" dirty="0" smtClean="0"/>
              <a:t>4</a:t>
            </a:r>
            <a:r>
              <a:rPr lang="es-ES" sz="4400" dirty="0" smtClean="0"/>
              <a:t>.</a:t>
            </a:r>
            <a:r>
              <a:rPr lang="es-ES" sz="4000" dirty="0" smtClean="0"/>
              <a:t>25</a:t>
            </a:r>
            <a:r>
              <a:rPr lang="es-ES" sz="4400" dirty="0" smtClean="0"/>
              <a:t>€/75cl</a:t>
            </a:r>
          </a:p>
          <a:p>
            <a:r>
              <a:rPr lang="es-ES" sz="4400" dirty="0" smtClean="0"/>
              <a:t>             </a:t>
            </a:r>
            <a:r>
              <a:rPr lang="es-ES" sz="4800" b="1" dirty="0" smtClean="0"/>
              <a:t>4</a:t>
            </a:r>
            <a:r>
              <a:rPr lang="es-ES" sz="4400" dirty="0" smtClean="0"/>
              <a:t>.</a:t>
            </a:r>
            <a:r>
              <a:rPr lang="es-ES" sz="4000" dirty="0" smtClean="0"/>
              <a:t>99</a:t>
            </a:r>
            <a:r>
              <a:rPr lang="es-ES" sz="4400" dirty="0" smtClean="0"/>
              <a:t>€/litro</a:t>
            </a:r>
            <a:endParaRPr lang="es-ES" sz="4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5934670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ref:</a:t>
            </a:r>
            <a:r>
              <a:rPr lang="es-ES" sz="5400" b="1" dirty="0" err="1" smtClean="0">
                <a:solidFill>
                  <a:schemeClr val="bg1"/>
                </a:solidFill>
              </a:rPr>
              <a:t>Vinc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9" name="8 Imagen" descr="riojani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EL RIOJANI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4282" y="2428868"/>
            <a:ext cx="4015462" cy="255454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213"/>
              </a:spcAft>
              <a:buSzPct val="45000"/>
              <a:buFont typeface="StarSymbol"/>
              <a:buNone/>
              <a:defRPr lang="es-ES" sz="274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213"/>
              </a:spcAft>
              <a:buSzPct val="45000"/>
              <a:buFont typeface="StarSymbol"/>
              <a:buChar char="●"/>
              <a:defRPr lang="es-ES" sz="274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969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729"/>
              </a:spcAft>
              <a:buSzPct val="75000"/>
              <a:buFont typeface="StarSymbol"/>
              <a:buChar char="–"/>
              <a:defRPr lang="es-ES" sz="206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85"/>
              </a:spcAft>
              <a:buSzPct val="45000"/>
              <a:buFont typeface="StarSymbol"/>
              <a:buChar char="●"/>
              <a:defRPr lang="es-ES" sz="17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41"/>
              </a:spcAft>
              <a:buSzPct val="75000"/>
              <a:buFont typeface="StarSymbol"/>
              <a:buChar char="–"/>
              <a:defRPr lang="es-ES" sz="17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41"/>
              </a:spcAft>
              <a:buSzPct val="45000"/>
              <a:buFont typeface="StarSymbol"/>
              <a:buChar char="●"/>
              <a:defRPr lang="es-ES" sz="17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41"/>
              </a:spcAft>
              <a:buSzPct val="45000"/>
              <a:buFont typeface="StarSymbol"/>
              <a:buChar char="●"/>
              <a:defRPr lang="es-ES" sz="17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41"/>
              </a:spcAft>
              <a:buSzPct val="45000"/>
              <a:buFont typeface="StarSymbol"/>
              <a:buChar char="●"/>
              <a:defRPr lang="es-ES" sz="17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41"/>
              </a:spcAft>
              <a:buSzPct val="45000"/>
              <a:buFont typeface="StarSymbol"/>
              <a:buChar char="●"/>
              <a:defRPr lang="es-ES" sz="17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s-ES" sz="2800" dirty="0" smtClean="0">
                <a:solidFill>
                  <a:schemeClr val="bg1"/>
                </a:solidFill>
                <a:latin typeface="Agency FB" pitchFamily="34" charset="0"/>
              </a:rPr>
              <a:t>	 </a:t>
            </a:r>
            <a:r>
              <a:rPr lang="es-ES" sz="4000" b="1" dirty="0">
                <a:solidFill>
                  <a:schemeClr val="bg1"/>
                </a:solidFill>
                <a:latin typeface="Agency FB" pitchFamily="34" charset="0"/>
              </a:rPr>
              <a:t>Botella de 1 litro de mosto tinto, elaborado con uvas </a:t>
            </a:r>
            <a:r>
              <a:rPr lang="es-ES" sz="4000" b="1" dirty="0" smtClean="0">
                <a:solidFill>
                  <a:schemeClr val="bg1"/>
                </a:solidFill>
                <a:latin typeface="Agency FB" pitchFamily="34" charset="0"/>
              </a:rPr>
              <a:t>seleccionadas.</a:t>
            </a:r>
            <a:endParaRPr lang="es-ES" sz="4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5934670"/>
            <a:ext cx="2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ref</a:t>
            </a:r>
            <a:r>
              <a:rPr lang="es-ES" sz="4800" b="1" dirty="0" smtClean="0">
                <a:solidFill>
                  <a:schemeClr val="bg1"/>
                </a:solidFill>
              </a:rPr>
              <a:t>: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 err="1" smtClean="0">
                <a:solidFill>
                  <a:schemeClr val="bg1"/>
                </a:solidFill>
              </a:rPr>
              <a:t>Mos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9" name="8 Imagen" descr="mosto erosk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500174"/>
            <a:ext cx="396044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4283968" y="5805264"/>
            <a:ext cx="464400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Precio : </a:t>
            </a:r>
            <a:r>
              <a:rPr lang="es-ES" sz="4800" b="1" dirty="0" smtClean="0">
                <a:solidFill>
                  <a:schemeClr val="bg1"/>
                </a:solidFill>
              </a:rPr>
              <a:t>1</a:t>
            </a:r>
            <a:r>
              <a:rPr lang="es-ES" sz="4400" dirty="0" smtClean="0">
                <a:solidFill>
                  <a:schemeClr val="bg1"/>
                </a:solidFill>
              </a:rPr>
              <a:t>’</a:t>
            </a:r>
            <a:r>
              <a:rPr lang="es-ES" sz="4000" dirty="0" smtClean="0">
                <a:solidFill>
                  <a:schemeClr val="bg1"/>
                </a:solidFill>
              </a:rPr>
              <a:t>65 </a:t>
            </a:r>
            <a:r>
              <a:rPr lang="es-ES" sz="4400" dirty="0" smtClean="0">
                <a:solidFill>
                  <a:schemeClr val="bg1"/>
                </a:solidFill>
              </a:rPr>
              <a:t>€/ litro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8" name="7 Imagen" descr="riojani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18728" cy="101371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28728" y="357166"/>
            <a:ext cx="6786610" cy="857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MOSTO TINTO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453</Words>
  <Application>Microsoft Office PowerPoint</Application>
  <PresentationFormat>Presentación en pantalla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Gracias por su atención: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Informatica</cp:lastModifiedBy>
  <cp:revision>87</cp:revision>
  <dcterms:created xsi:type="dcterms:W3CDTF">2014-01-21T12:58:53Z</dcterms:created>
  <dcterms:modified xsi:type="dcterms:W3CDTF">2015-03-27T11:06:14Z</dcterms:modified>
</cp:coreProperties>
</file>