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0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E973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92136-E899-4A84-A68C-0A8C800FCD3A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467CB-521D-486E-B22D-ACFFBB94131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0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B4D4-6986-45BF-88BC-D3903CAEE08F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F3A59-0188-472D-9E8E-15D30377A2C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B4D4-6986-45BF-88BC-D3903CAEE08F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F3A59-0188-472D-9E8E-15D30377A2C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B4D4-6986-45BF-88BC-D3903CAEE08F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F3A59-0188-472D-9E8E-15D30377A2C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B4D4-6986-45BF-88BC-D3903CAEE08F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F3A59-0188-472D-9E8E-15D30377A2C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B4D4-6986-45BF-88BC-D3903CAEE08F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F3A59-0188-472D-9E8E-15D30377A2C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B4D4-6986-45BF-88BC-D3903CAEE08F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F3A59-0188-472D-9E8E-15D30377A2C7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B4D4-6986-45BF-88BC-D3903CAEE08F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F3A59-0188-472D-9E8E-15D30377A2C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B4D4-6986-45BF-88BC-D3903CAEE08F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F3A59-0188-472D-9E8E-15D30377A2C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B4D4-6986-45BF-88BC-D3903CAEE08F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F3A59-0188-472D-9E8E-15D30377A2C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B4D4-6986-45BF-88BC-D3903CAEE08F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CF3A59-0188-472D-9E8E-15D30377A2C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B4D4-6986-45BF-88BC-D3903CAEE08F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F3A59-0188-472D-9E8E-15D30377A2C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B39B4D4-6986-45BF-88BC-D3903CAEE08F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0CF3A59-0188-472D-9E8E-15D30377A2C7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es/url?url=http://www.chef3devolution.com/cebollas-rellenas/&amp;rct=j&amp;frm=1&amp;q=&amp;esrc=s&amp;sa=U&amp;ei=QjG-VNSlGIPqUtSrgdAJ&amp;ved=0CB4Q9QEwBA&amp;usg=AFQjCNFGjxOKj03Ey01rXBUd4SYXX2j7pw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es/url?url=http://www.directodelnorte.com/recetas_sidra_3.html&amp;rct=j&amp;frm=1&amp;q=&amp;esrc=s&amp;sa=U&amp;ei=FI31VNTONYLrUsXqgbgG&amp;ved=0CCIQ9QEwBg&amp;usg=AFQjCNGRnQ2RA8TKBZ4GfQ7hew2eYxXGbw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5274086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s-ES" sz="2400" dirty="0" smtClean="0">
                <a:solidFill>
                  <a:schemeClr val="bg1"/>
                </a:solidFill>
              </a:rPr>
              <a:t>Colegio Santo Ángel de la Guarda FEC</a:t>
            </a:r>
            <a:br>
              <a:rPr lang="es-ES" sz="2400" dirty="0" smtClean="0">
                <a:solidFill>
                  <a:schemeClr val="bg1"/>
                </a:solidFill>
              </a:rPr>
            </a:br>
            <a:r>
              <a:rPr lang="es-ES" sz="2400" dirty="0" smtClean="0">
                <a:solidFill>
                  <a:schemeClr val="bg1"/>
                </a:solidFill>
              </a:rPr>
              <a:t> Oviedo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26787"/>
            <a:ext cx="2448272" cy="2340861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015805" y="764704"/>
            <a:ext cx="5544616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b="1" dirty="0" smtClean="0">
                <a:ln w="1905"/>
                <a:solidFill>
                  <a:srgbClr val="FF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Catálogo </a:t>
            </a:r>
          </a:p>
          <a:p>
            <a:pPr algn="ctr"/>
            <a:r>
              <a:rPr lang="es-ES" sz="9600" b="1" dirty="0" smtClean="0">
                <a:ln w="1905"/>
                <a:solidFill>
                  <a:srgbClr val="FF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 </a:t>
            </a:r>
          </a:p>
          <a:p>
            <a:pPr algn="ctr"/>
            <a:r>
              <a:rPr lang="es-ES" sz="9600" b="1" dirty="0" smtClean="0">
                <a:ln w="1905"/>
                <a:solidFill>
                  <a:srgbClr val="FF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productos</a:t>
            </a:r>
            <a:endParaRPr lang="es-ES" sz="9600" b="1" cap="none" spc="0" dirty="0">
              <a:ln w="1905"/>
              <a:solidFill>
                <a:srgbClr val="FF99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83568" y="2201694"/>
            <a:ext cx="1627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Aharoni" pitchFamily="2" charset="-79"/>
                <a:cs typeface="Aharoni" pitchFamily="2" charset="-79"/>
              </a:rPr>
              <a:t>QB´S</a:t>
            </a:r>
            <a:endParaRPr lang="en-US" sz="28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19407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260648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5400" dirty="0">
                <a:solidFill>
                  <a:srgbClr val="FF9933"/>
                </a:solidFill>
                <a:latin typeface="Bernard MT Condensed" pitchFamily="18" charset="0"/>
              </a:rPr>
              <a:t>CEBOLLAS RELLENAS DE BONITO </a:t>
            </a:r>
            <a:endParaRPr lang="en-US" sz="5400" dirty="0">
              <a:solidFill>
                <a:srgbClr val="FF9933"/>
              </a:solidFill>
              <a:latin typeface="Bernard MT Condensed" pitchFamily="18" charset="0"/>
            </a:endParaRPr>
          </a:p>
        </p:txBody>
      </p:sp>
      <p:pic>
        <p:nvPicPr>
          <p:cNvPr id="3" name="2 Imagen" descr="https://encrypted-tbn1.gstatic.com/images?q=tbn:ANd9GcQmPPSxFQt3uly6bqbrxbrqSZLuSiyKsMg1mKk_PXcnPYsAeIdRbDP19_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60" y="1700808"/>
            <a:ext cx="3960440" cy="244827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971600" y="4437112"/>
            <a:ext cx="18127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Precio- </a:t>
            </a:r>
            <a:r>
              <a:rPr lang="es-ES" sz="2000" dirty="0" smtClean="0">
                <a:latin typeface="Calibri" pitchFamily="34" charset="0"/>
                <a:cs typeface="Calibri" pitchFamily="34" charset="0"/>
              </a:rPr>
              <a:t>4 </a:t>
            </a:r>
            <a:r>
              <a:rPr lang="es-ES" sz="2000" dirty="0">
                <a:latin typeface="Calibri" pitchFamily="34" charset="0"/>
                <a:cs typeface="Calibri" pitchFamily="34" charset="0"/>
              </a:rPr>
              <a:t>euros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667200" y="1844824"/>
            <a:ext cx="13908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Peso- </a:t>
            </a:r>
            <a:r>
              <a:rPr lang="es-ES" sz="2000" dirty="0" smtClean="0">
                <a:latin typeface="Calibri" pitchFamily="34" charset="0"/>
                <a:cs typeface="Calibri" pitchFamily="34" charset="0"/>
              </a:rPr>
              <a:t>380 </a:t>
            </a:r>
            <a:r>
              <a:rPr lang="es-ES" sz="2000" dirty="0">
                <a:latin typeface="Calibri" pitchFamily="34" charset="0"/>
                <a:cs typeface="Calibri" pitchFamily="34" charset="0"/>
              </a:rPr>
              <a:t>g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667200" y="2415799"/>
            <a:ext cx="42863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Descripción- </a:t>
            </a:r>
            <a:r>
              <a:rPr lang="es-ES" sz="2000" dirty="0" smtClean="0">
                <a:latin typeface="Calibri" pitchFamily="34" charset="0"/>
                <a:cs typeface="Calibri" pitchFamily="34" charset="0"/>
              </a:rPr>
              <a:t>Las </a:t>
            </a:r>
            <a:r>
              <a:rPr lang="es-ES" sz="2000" dirty="0">
                <a:latin typeface="Calibri" pitchFamily="34" charset="0"/>
                <a:cs typeface="Calibri" pitchFamily="34" charset="0"/>
              </a:rPr>
              <a:t>cebollas rellenas de bonito son un plato típico del centro de la región asturiana. Es un plato que requiere una gran preparación. Es un plato que asegura una calidad excelente.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362615" y="6021288"/>
            <a:ext cx="956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err="1"/>
              <a:t>Ref</a:t>
            </a:r>
            <a:r>
              <a:rPr lang="es-ES" b="1" dirty="0" smtClean="0"/>
              <a:t>: 09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425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7504" y="260647"/>
            <a:ext cx="95770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000" dirty="0">
                <a:solidFill>
                  <a:srgbClr val="FF9933"/>
                </a:solidFill>
                <a:latin typeface="Bernard MT Condensed" pitchFamily="18" charset="0"/>
              </a:rPr>
              <a:t>CHORIZOS A LA SIDRA</a:t>
            </a:r>
            <a:endParaRPr lang="en-US" sz="8000" dirty="0">
              <a:solidFill>
                <a:srgbClr val="FF9933"/>
              </a:solidFill>
              <a:latin typeface="Bernard MT Condensed" pitchFamily="18" charset="0"/>
            </a:endParaRPr>
          </a:p>
        </p:txBody>
      </p:sp>
      <p:pic>
        <p:nvPicPr>
          <p:cNvPr id="3" name="2 Imagen" descr="https://encrypted-tbn1.gstatic.com/images?q=tbn:ANd9GcT8dJvF-Rvzf5_s4oQq9hT3aN-0a-Xl8JWYBbEStunP8Fw0CfajnOOC2Dk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39" y="1844824"/>
            <a:ext cx="3312368" cy="25202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899592" y="4509120"/>
            <a:ext cx="18127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Precio- </a:t>
            </a:r>
            <a:r>
              <a:rPr lang="es-ES" sz="2000" dirty="0" smtClean="0">
                <a:latin typeface="Calibri" pitchFamily="34" charset="0"/>
                <a:cs typeface="Calibri" pitchFamily="34" charset="0"/>
              </a:rPr>
              <a:t>4 </a:t>
            </a:r>
            <a:r>
              <a:rPr lang="es-ES" sz="2000" dirty="0">
                <a:latin typeface="Calibri" pitchFamily="34" charset="0"/>
                <a:cs typeface="Calibri" pitchFamily="34" charset="0"/>
              </a:rPr>
              <a:t>euros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123362" y="1888758"/>
            <a:ext cx="13908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Peso- </a:t>
            </a:r>
            <a:r>
              <a:rPr lang="es-ES" sz="2000" dirty="0" smtClean="0">
                <a:latin typeface="Calibri" pitchFamily="34" charset="0"/>
                <a:cs typeface="Calibri" pitchFamily="34" charset="0"/>
              </a:rPr>
              <a:t>220 </a:t>
            </a:r>
            <a:r>
              <a:rPr lang="es-ES" sz="2000" dirty="0">
                <a:latin typeface="Calibri" pitchFamily="34" charset="0"/>
                <a:cs typeface="Calibri" pitchFamily="34" charset="0"/>
              </a:rPr>
              <a:t>g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139952" y="2564904"/>
            <a:ext cx="43924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Descripción- </a:t>
            </a:r>
            <a:r>
              <a:rPr lang="es-ES" sz="2000" dirty="0" smtClean="0">
                <a:latin typeface="Calibri" pitchFamily="34" charset="0"/>
                <a:cs typeface="Calibri" pitchFamily="34" charset="0"/>
              </a:rPr>
              <a:t>Auténticos </a:t>
            </a:r>
            <a:r>
              <a:rPr lang="es-ES" sz="2000" dirty="0">
                <a:latin typeface="Calibri" pitchFamily="34" charset="0"/>
                <a:cs typeface="Calibri" pitchFamily="34" charset="0"/>
              </a:rPr>
              <a:t>chorizos asturianos de calidad extra preparados en sidra natural. Listos para calentar y disfrutar de un plato típico de nuestra gastronomía.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514192" y="6093296"/>
            <a:ext cx="949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err="1"/>
              <a:t>Ref</a:t>
            </a:r>
            <a:r>
              <a:rPr lang="es-ES" b="1" dirty="0" smtClean="0"/>
              <a:t>: 10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36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5976664" cy="324036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115616" y="17329"/>
            <a:ext cx="686816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0" dirty="0">
                <a:solidFill>
                  <a:srgbClr val="FF9933"/>
                </a:solidFill>
                <a:latin typeface="Bernard MT Condensed" pitchFamily="18" charset="0"/>
              </a:rPr>
              <a:t>Tazas decoradas </a:t>
            </a:r>
            <a:endParaRPr lang="en-US" sz="8000" dirty="0">
              <a:solidFill>
                <a:srgbClr val="FF9933"/>
              </a:solidFill>
              <a:latin typeface="Bernard MT Condensed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732240" y="1982625"/>
            <a:ext cx="1971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Precio- </a:t>
            </a:r>
            <a:r>
              <a:rPr lang="es-ES" dirty="0" smtClean="0"/>
              <a:t>2,50 </a:t>
            </a:r>
            <a:r>
              <a:rPr lang="es-ES" dirty="0"/>
              <a:t>euros</a:t>
            </a:r>
            <a:endParaRPr lang="en-US" dirty="0"/>
          </a:p>
        </p:txBody>
      </p:sp>
      <p:sp>
        <p:nvSpPr>
          <p:cNvPr id="5" name="4 Rectángulo"/>
          <p:cNvSpPr/>
          <p:nvPr/>
        </p:nvSpPr>
        <p:spPr>
          <a:xfrm>
            <a:off x="5779863" y="6093296"/>
            <a:ext cx="952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err="1"/>
              <a:t>Ref</a:t>
            </a:r>
            <a:r>
              <a:rPr lang="es-ES" b="1" dirty="0"/>
              <a:t>: </a:t>
            </a:r>
            <a:r>
              <a:rPr lang="es-ES" b="1" dirty="0" smtClean="0"/>
              <a:t>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331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84134" y="272288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dirty="0" smtClean="0">
                <a:solidFill>
                  <a:srgbClr val="FF9933"/>
                </a:solidFill>
                <a:latin typeface="Bernard MT Condensed" pitchFamily="18" charset="0"/>
              </a:rPr>
              <a:t>Referencias de título</a:t>
            </a:r>
            <a:endParaRPr lang="en-US" sz="8000" dirty="0">
              <a:solidFill>
                <a:srgbClr val="FF9933"/>
              </a:solidFill>
              <a:latin typeface="Bernard MT Condensed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55576" y="1595727"/>
            <a:ext cx="76328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Calibri" pitchFamily="34" charset="0"/>
                <a:cs typeface="Calibri" pitchFamily="34" charset="0"/>
              </a:rPr>
              <a:t>Ref</a:t>
            </a:r>
            <a:r>
              <a:rPr lang="es-ES" sz="2000" dirty="0">
                <a:latin typeface="Calibri" pitchFamily="34" charset="0"/>
                <a:cs typeface="Calibri" pitchFamily="34" charset="0"/>
              </a:rPr>
              <a:t>:</a:t>
            </a:r>
            <a:r>
              <a:rPr lang="es-ES" sz="2000" dirty="0" smtClean="0">
                <a:latin typeface="Calibri" pitchFamily="34" charset="0"/>
                <a:cs typeface="Calibri" pitchFamily="34" charset="0"/>
              </a:rPr>
              <a:t>01.………..Casadiellas</a:t>
            </a:r>
            <a:endParaRPr lang="es-ES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s-ES" sz="2000" dirty="0" smtClean="0">
                <a:latin typeface="Calibri" pitchFamily="34" charset="0"/>
                <a:cs typeface="Calibri" pitchFamily="34" charset="0"/>
              </a:rPr>
              <a:t>Ref:02…………Pate </a:t>
            </a:r>
            <a:r>
              <a:rPr lang="es-ES" sz="2000" dirty="0" smtClean="0">
                <a:latin typeface="Calibri" pitchFamily="34" charset="0"/>
                <a:cs typeface="Calibri" pitchFamily="34" charset="0"/>
              </a:rPr>
              <a:t>de cabracho</a:t>
            </a:r>
          </a:p>
          <a:p>
            <a:r>
              <a:rPr lang="es-ES" sz="2000" dirty="0" smtClean="0">
                <a:latin typeface="Calibri" pitchFamily="34" charset="0"/>
                <a:cs typeface="Calibri" pitchFamily="34" charset="0"/>
              </a:rPr>
              <a:t>Ref:03…………Crema de </a:t>
            </a:r>
            <a:r>
              <a:rPr lang="es-ES" sz="2000" dirty="0" smtClean="0">
                <a:latin typeface="Calibri" pitchFamily="34" charset="0"/>
                <a:cs typeface="Calibri" pitchFamily="34" charset="0"/>
              </a:rPr>
              <a:t>cabrales</a:t>
            </a:r>
          </a:p>
          <a:p>
            <a:r>
              <a:rPr lang="es-ES" sz="2000" dirty="0" smtClean="0">
                <a:latin typeface="Calibri" pitchFamily="34" charset="0"/>
                <a:cs typeface="Calibri" pitchFamily="34" charset="0"/>
              </a:rPr>
              <a:t>Ref:04…………Suspiros del </a:t>
            </a:r>
            <a:r>
              <a:rPr lang="es-ES" sz="2000" dirty="0">
                <a:latin typeface="Calibri" pitchFamily="34" charset="0"/>
                <a:cs typeface="Calibri" pitchFamily="34" charset="0"/>
              </a:rPr>
              <a:t>N</a:t>
            </a:r>
            <a:r>
              <a:rPr lang="es-ES" sz="2000" dirty="0" smtClean="0">
                <a:latin typeface="Calibri" pitchFamily="34" charset="0"/>
                <a:cs typeface="Calibri" pitchFamily="34" charset="0"/>
              </a:rPr>
              <a:t>alón</a:t>
            </a:r>
          </a:p>
          <a:p>
            <a:r>
              <a:rPr lang="es-ES" sz="2000" dirty="0" smtClean="0">
                <a:latin typeface="Calibri" pitchFamily="34" charset="0"/>
                <a:cs typeface="Calibri" pitchFamily="34" charset="0"/>
              </a:rPr>
              <a:t>Ref:05…………Pastas </a:t>
            </a:r>
            <a:r>
              <a:rPr lang="es-ES" sz="2000" dirty="0">
                <a:latin typeface="Calibri" pitchFamily="34" charset="0"/>
                <a:cs typeface="Calibri" pitchFamily="34" charset="0"/>
              </a:rPr>
              <a:t>C</a:t>
            </a:r>
            <a:r>
              <a:rPr lang="es-ES" sz="2000" dirty="0" smtClean="0">
                <a:latin typeface="Calibri" pitchFamily="34" charset="0"/>
                <a:cs typeface="Calibri" pitchFamily="34" charset="0"/>
              </a:rPr>
              <a:t>ampoamor</a:t>
            </a:r>
          </a:p>
          <a:p>
            <a:r>
              <a:rPr lang="es-ES" sz="2000" dirty="0" smtClean="0">
                <a:latin typeface="Calibri" pitchFamily="34" charset="0"/>
                <a:cs typeface="Calibri" pitchFamily="34" charset="0"/>
              </a:rPr>
              <a:t>Ref:06…………Preparado de fabada</a:t>
            </a:r>
          </a:p>
          <a:p>
            <a:r>
              <a:rPr lang="es-ES" sz="2000" dirty="0" smtClean="0">
                <a:latin typeface="Calibri" pitchFamily="34" charset="0"/>
                <a:cs typeface="Calibri" pitchFamily="34" charset="0"/>
              </a:rPr>
              <a:t>Ref:07…………Queso afuega l´pitu</a:t>
            </a:r>
          </a:p>
          <a:p>
            <a:r>
              <a:rPr lang="es-ES" sz="2000" dirty="0" smtClean="0">
                <a:latin typeface="Calibri" pitchFamily="34" charset="0"/>
                <a:cs typeface="Calibri" pitchFamily="34" charset="0"/>
              </a:rPr>
              <a:t>Ref:08…………Botillo</a:t>
            </a:r>
          </a:p>
          <a:p>
            <a:r>
              <a:rPr lang="es-ES" sz="2000" dirty="0" smtClean="0">
                <a:latin typeface="Calibri" pitchFamily="34" charset="0"/>
                <a:cs typeface="Calibri" pitchFamily="34" charset="0"/>
              </a:rPr>
              <a:t>Ref:09…………Cebollas rellenas de bonito</a:t>
            </a:r>
          </a:p>
          <a:p>
            <a:r>
              <a:rPr lang="es-ES" sz="2000" dirty="0" smtClean="0">
                <a:latin typeface="Calibri" pitchFamily="34" charset="0"/>
                <a:cs typeface="Calibri" pitchFamily="34" charset="0"/>
              </a:rPr>
              <a:t>Ref:10…………Chorizos a la sidra</a:t>
            </a:r>
          </a:p>
          <a:p>
            <a:r>
              <a:rPr lang="es-ES" sz="2000" dirty="0" smtClean="0">
                <a:latin typeface="Calibri" pitchFamily="34" charset="0"/>
                <a:cs typeface="Calibri" pitchFamily="34" charset="0"/>
              </a:rPr>
              <a:t>Ref:11…………Tazas decoradas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005745" y="6457890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Calibri" pitchFamily="34" charset="0"/>
                <a:cs typeface="Calibri" pitchFamily="34" charset="0"/>
              </a:rPr>
              <a:t>Estos precios no tienen los portes incluidos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2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6000" dirty="0">
                <a:solidFill>
                  <a:srgbClr val="FF9933"/>
                </a:solidFill>
                <a:latin typeface="Bernard MT Condensed" pitchFamily="18" charset="0"/>
              </a:rPr>
              <a:t>CASADIELLAS ASTURIANAS</a:t>
            </a:r>
            <a:endParaRPr lang="en-US" sz="6000" dirty="0">
              <a:solidFill>
                <a:srgbClr val="FF9933"/>
              </a:solidFill>
              <a:latin typeface="Bernard MT Condensed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23928" y="2204864"/>
            <a:ext cx="4248472" cy="3593913"/>
          </a:xfrm>
        </p:spPr>
        <p:txBody>
          <a:bodyPr/>
          <a:lstStyle/>
          <a:p>
            <a:pPr algn="just"/>
            <a:r>
              <a:rPr lang="es-ES" sz="2000" dirty="0" smtClean="0">
                <a:latin typeface="Calibri" pitchFamily="34" charset="0"/>
                <a:cs typeface="Calibri" pitchFamily="34" charset="0"/>
              </a:rPr>
              <a:t>      Descripción- </a:t>
            </a:r>
            <a:r>
              <a:rPr lang="es-ES" sz="2000" b="0" dirty="0" smtClean="0">
                <a:latin typeface="Calibri" pitchFamily="34" charset="0"/>
                <a:cs typeface="Calibri" pitchFamily="34" charset="0"/>
              </a:rPr>
              <a:t>son </a:t>
            </a:r>
            <a:r>
              <a:rPr lang="es-ES" sz="2000" b="0" dirty="0">
                <a:latin typeface="Calibri" pitchFamily="34" charset="0"/>
                <a:cs typeface="Calibri" pitchFamily="34" charset="0"/>
              </a:rPr>
              <a:t>un producto típico de Asturias, elaboradas de forma artesana y tradicional. Sus ingredientes, nuez, avellana, anís, azúcar envueltos en un delicioso hojaldre, son 100% </a:t>
            </a:r>
            <a:endParaRPr lang="en-US" sz="2000" b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0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0" b="15168"/>
          <a:stretch/>
        </p:blipFill>
        <p:spPr bwMode="auto">
          <a:xfrm>
            <a:off x="323528" y="1340768"/>
            <a:ext cx="3820469" cy="28152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23528" y="4179734"/>
            <a:ext cx="4176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Precio- </a:t>
            </a:r>
            <a:r>
              <a:rPr lang="es-ES" sz="2000" dirty="0" smtClean="0">
                <a:latin typeface="Calibri" pitchFamily="34" charset="0"/>
                <a:cs typeface="Calibri" pitchFamily="34" charset="0"/>
              </a:rPr>
              <a:t>5 euros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355976" y="167818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Calibri" pitchFamily="34" charset="0"/>
                <a:cs typeface="Calibri" pitchFamily="34" charset="0"/>
              </a:rPr>
              <a:t>Peso- 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300 g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364088" y="6309320"/>
            <a:ext cx="3884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/>
              <a:t>Ref</a:t>
            </a:r>
            <a:r>
              <a:rPr lang="es-ES" b="1" dirty="0" smtClean="0"/>
              <a:t>: 01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06426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http://www.chef3devolution.com/wp-content/uploads/2012/07/pastel-de-cabrachop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56" y="1400917"/>
            <a:ext cx="4180205" cy="29051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Rectángulo"/>
          <p:cNvSpPr/>
          <p:nvPr/>
        </p:nvSpPr>
        <p:spPr>
          <a:xfrm>
            <a:off x="4318661" y="1543246"/>
            <a:ext cx="19996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/>
              <a:t>Peso</a:t>
            </a:r>
            <a:r>
              <a:rPr lang="es-ES" sz="2000" dirty="0"/>
              <a:t>-</a:t>
            </a:r>
            <a:r>
              <a:rPr lang="es-ES" sz="2000" dirty="0" err="1"/>
              <a:t>aprox</a:t>
            </a:r>
            <a:r>
              <a:rPr lang="es-ES" sz="2000" dirty="0"/>
              <a:t> 100g</a:t>
            </a:r>
            <a:endParaRPr lang="en-US" sz="2000" dirty="0"/>
          </a:p>
        </p:txBody>
      </p:sp>
      <p:sp>
        <p:nvSpPr>
          <p:cNvPr id="4" name="3 Rectángulo"/>
          <p:cNvSpPr/>
          <p:nvPr/>
        </p:nvSpPr>
        <p:spPr>
          <a:xfrm>
            <a:off x="4318661" y="1884912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dirty="0">
                <a:latin typeface="Calibri" pitchFamily="34" charset="0"/>
                <a:cs typeface="Calibri" pitchFamily="34" charset="0"/>
              </a:rPr>
              <a:t>Descripción</a:t>
            </a:r>
            <a:r>
              <a:rPr lang="es-ES" sz="2000" dirty="0">
                <a:latin typeface="Calibri" pitchFamily="34" charset="0"/>
                <a:cs typeface="Calibri" pitchFamily="34" charset="0"/>
              </a:rPr>
              <a:t>- famoso y delicioso paté de cabracho de Asturias, elaborado con un pez de roca de forma artesanal. Se trata de un paté de textura suave, con un </a:t>
            </a:r>
            <a:r>
              <a:rPr lang="es-ES" sz="2000" dirty="0" smtClean="0">
                <a:latin typeface="Calibri" pitchFamily="34" charset="0"/>
                <a:cs typeface="Calibri" pitchFamily="34" charset="0"/>
              </a:rPr>
              <a:t>inconfundible </a:t>
            </a:r>
            <a:r>
              <a:rPr lang="es-ES" sz="2000" dirty="0">
                <a:latin typeface="Calibri" pitchFamily="34" charset="0"/>
                <a:cs typeface="Calibri" pitchFamily="34" charset="0"/>
              </a:rPr>
              <a:t>sabor marino que dará a su mesa un toque de sofisticación. Sorprenda a sus invitados con este delicioso producto a modo de entrada, acompañado con </a:t>
            </a:r>
            <a:r>
              <a:rPr lang="es-ES" sz="2000" dirty="0" err="1">
                <a:latin typeface="Calibri" pitchFamily="34" charset="0"/>
                <a:cs typeface="Calibri" pitchFamily="34" charset="0"/>
              </a:rPr>
              <a:t>biscottes</a:t>
            </a:r>
            <a:r>
              <a:rPr lang="es-ES" sz="2000" dirty="0">
                <a:latin typeface="Calibri" pitchFamily="34" charset="0"/>
                <a:cs typeface="Calibri" pitchFamily="34" charset="0"/>
              </a:rPr>
              <a:t> de pan tostado para untar.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-57442" y="4106349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/>
              <a:t> </a:t>
            </a:r>
            <a:endParaRPr lang="en-US" dirty="0"/>
          </a:p>
          <a:p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Precio</a:t>
            </a:r>
            <a:r>
              <a:rPr lang="es-ES" sz="2000" dirty="0" smtClean="0">
                <a:latin typeface="Calibri" pitchFamily="34" charset="0"/>
                <a:cs typeface="Calibri" pitchFamily="34" charset="0"/>
              </a:rPr>
              <a:t>-3 </a:t>
            </a:r>
            <a:r>
              <a:rPr lang="es-ES" sz="2000" dirty="0">
                <a:latin typeface="Calibri" pitchFamily="34" charset="0"/>
                <a:cs typeface="Calibri" pitchFamily="34" charset="0"/>
              </a:rPr>
              <a:t>euros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38456" y="0"/>
            <a:ext cx="109087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8000" dirty="0">
                <a:solidFill>
                  <a:srgbClr val="FF9933"/>
                </a:solidFill>
                <a:latin typeface="Bernard MT Condensed" pitchFamily="18" charset="0"/>
              </a:rPr>
              <a:t>Pate </a:t>
            </a:r>
            <a:r>
              <a:rPr lang="es-ES" sz="8000" dirty="0" smtClean="0">
                <a:solidFill>
                  <a:srgbClr val="FF9933"/>
                </a:solidFill>
                <a:latin typeface="Bernard MT Condensed" pitchFamily="18" charset="0"/>
              </a:rPr>
              <a:t>de cabracho</a:t>
            </a:r>
            <a:endParaRPr lang="en-US" sz="8000" dirty="0">
              <a:solidFill>
                <a:srgbClr val="FF9933"/>
              </a:solidFill>
              <a:latin typeface="Bernard MT Condensed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361767" y="6237312"/>
            <a:ext cx="956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err="1"/>
              <a:t>Ref</a:t>
            </a:r>
            <a:r>
              <a:rPr lang="es-ES" b="1" dirty="0" smtClean="0"/>
              <a:t>: 02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306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http://www.comprajamon.es/WebRoot/StoreLES/Shops/63219311/4F6E/3988/784E/E722/370D/C0A8/29B9/1BBF/queso_cabrale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8299"/>
            <a:ext cx="3456384" cy="33123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Rectángulo"/>
          <p:cNvSpPr/>
          <p:nvPr/>
        </p:nvSpPr>
        <p:spPr>
          <a:xfrm>
            <a:off x="3546139" y="1543791"/>
            <a:ext cx="36724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Peso </a:t>
            </a:r>
            <a:r>
              <a:rPr lang="es-ES" sz="2000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es-ES" sz="2000" dirty="0">
                <a:latin typeface="Calibri" pitchFamily="34" charset="0"/>
                <a:cs typeface="Calibri" pitchFamily="34" charset="0"/>
              </a:rPr>
              <a:t>200g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546139" y="1943901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Descripción</a:t>
            </a:r>
            <a:r>
              <a:rPr lang="es-ES" sz="2000" dirty="0" smtClean="0">
                <a:latin typeface="Calibri" pitchFamily="34" charset="0"/>
                <a:cs typeface="Calibri" pitchFamily="34" charset="0"/>
              </a:rPr>
              <a:t>-como </a:t>
            </a:r>
            <a:r>
              <a:rPr lang="es-ES" sz="2000" dirty="0">
                <a:latin typeface="Calibri" pitchFamily="34" charset="0"/>
                <a:cs typeface="Calibri" pitchFamily="34" charset="0"/>
              </a:rPr>
              <a:t>bien indica su nombre está hecha con queso de cabrales, es una salsa muy sabrosa que combina bien con cualquier carne, algunos pescados, patatas y otros muchos ingredientes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92046" y="4509120"/>
            <a:ext cx="21237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Precio </a:t>
            </a:r>
            <a:r>
              <a:rPr lang="es-ES" sz="2000" dirty="0" smtClean="0">
                <a:latin typeface="Calibri" pitchFamily="34" charset="0"/>
                <a:cs typeface="Calibri" pitchFamily="34" charset="0"/>
              </a:rPr>
              <a:t>- 4 </a:t>
            </a:r>
            <a:r>
              <a:rPr lang="es-ES" sz="2000" dirty="0">
                <a:latin typeface="Calibri" pitchFamily="34" charset="0"/>
                <a:cs typeface="Calibri" pitchFamily="34" charset="0"/>
              </a:rPr>
              <a:t>euros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88598" y="189876"/>
            <a:ext cx="742575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0" dirty="0">
                <a:solidFill>
                  <a:srgbClr val="FF9933"/>
                </a:solidFill>
                <a:latin typeface="Bernard MT Condensed" pitchFamily="18" charset="0"/>
              </a:rPr>
              <a:t>Crema de cabrales</a:t>
            </a:r>
            <a:endParaRPr lang="en-US" sz="8000" dirty="0">
              <a:solidFill>
                <a:srgbClr val="FF9933"/>
              </a:solidFill>
              <a:latin typeface="Bernard MT Condensed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832139" y="6133946"/>
            <a:ext cx="956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err="1"/>
              <a:t>Ref</a:t>
            </a:r>
            <a:r>
              <a:rPr lang="es-ES" b="1" dirty="0" smtClean="0"/>
              <a:t>: 03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408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188640"/>
            <a:ext cx="93610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8000" b="1" dirty="0">
                <a:solidFill>
                  <a:srgbClr val="FF9933"/>
                </a:solidFill>
                <a:latin typeface="Bernard MT Condensed" pitchFamily="18" charset="0"/>
              </a:rPr>
              <a:t>Suspiros del Nalón</a:t>
            </a:r>
            <a:endParaRPr lang="en-US" sz="8000" b="1" dirty="0">
              <a:solidFill>
                <a:srgbClr val="FF9933"/>
              </a:solidFill>
              <a:latin typeface="Bernard MT Condensed" pitchFamily="18" charset="0"/>
            </a:endParaRPr>
          </a:p>
        </p:txBody>
      </p:sp>
      <p:pic>
        <p:nvPicPr>
          <p:cNvPr id="3" name="2 Imagen" descr="https://farm1.staticflickr.com/165/414526211_bde4f551f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284" y="1700808"/>
            <a:ext cx="436971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4716016" y="2525124"/>
            <a:ext cx="38164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Descripción-</a:t>
            </a:r>
            <a:r>
              <a:rPr lang="es-ES" sz="2000" dirty="0" smtClean="0">
                <a:latin typeface="Calibri" pitchFamily="34" charset="0"/>
                <a:cs typeface="Calibri" pitchFamily="34" charset="0"/>
              </a:rPr>
              <a:t>Deliciosas </a:t>
            </a:r>
            <a:r>
              <a:rPr lang="es-ES" sz="2000" dirty="0">
                <a:latin typeface="Calibri" pitchFamily="34" charset="0"/>
                <a:cs typeface="Calibri" pitchFamily="34" charset="0"/>
              </a:rPr>
              <a:t>y suaves pastas hechas con huevos, mantequilla, margarina, azúcar y harina de </a:t>
            </a:r>
            <a:r>
              <a:rPr lang="es-ES" sz="2000" dirty="0" smtClean="0">
                <a:latin typeface="Calibri" pitchFamily="34" charset="0"/>
                <a:cs typeface="Calibri" pitchFamily="34" charset="0"/>
              </a:rPr>
              <a:t>trigo.</a:t>
            </a:r>
            <a:r>
              <a:rPr lang="es-ES" sz="2000" dirty="0"/>
              <a:t> Hechas a mano artesanalmente de una forma tradicional.</a:t>
            </a:r>
            <a:endParaRPr lang="en-US" sz="2000" dirty="0"/>
          </a:p>
          <a:p>
            <a:r>
              <a:rPr lang="es-ES" sz="2000" dirty="0"/>
              <a:t> </a:t>
            </a:r>
            <a:endParaRPr lang="en-US" sz="2000" dirty="0"/>
          </a:p>
          <a:p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67544" y="4509120"/>
            <a:ext cx="19974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Calibri" pitchFamily="34" charset="0"/>
                <a:cs typeface="Calibri" pitchFamily="34" charset="0"/>
              </a:rPr>
              <a:t>Precio- </a:t>
            </a:r>
            <a:r>
              <a:rPr lang="es-ES" sz="2000" dirty="0" smtClean="0">
                <a:latin typeface="Calibri" pitchFamily="34" charset="0"/>
                <a:cs typeface="Calibri" pitchFamily="34" charset="0"/>
              </a:rPr>
              <a:t>4’50 euros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729514" y="1977929"/>
            <a:ext cx="20812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Peso- </a:t>
            </a:r>
            <a:r>
              <a:rPr lang="es-ES" sz="2000" dirty="0" smtClean="0">
                <a:latin typeface="Calibri" pitchFamily="34" charset="0"/>
                <a:cs typeface="Calibri" pitchFamily="34" charset="0"/>
              </a:rPr>
              <a:t>600 </a:t>
            </a:r>
            <a:r>
              <a:rPr lang="es-ES" sz="2000" dirty="0">
                <a:latin typeface="Calibri" pitchFamily="34" charset="0"/>
                <a:cs typeface="Calibri" pitchFamily="34" charset="0"/>
              </a:rPr>
              <a:t>Gramos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456988" y="6237312"/>
            <a:ext cx="956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err="1"/>
              <a:t>Ref</a:t>
            </a:r>
            <a:r>
              <a:rPr lang="es-ES" b="1" dirty="0" smtClean="0"/>
              <a:t>: 04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29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5576" y="332656"/>
            <a:ext cx="768511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0" dirty="0">
                <a:solidFill>
                  <a:srgbClr val="FF9933"/>
                </a:solidFill>
                <a:latin typeface="Bernard MT Condensed" pitchFamily="18" charset="0"/>
              </a:rPr>
              <a:t>P</a:t>
            </a:r>
            <a:r>
              <a:rPr lang="es-ES" sz="8000" dirty="0" smtClean="0">
                <a:solidFill>
                  <a:srgbClr val="FF9933"/>
                </a:solidFill>
                <a:latin typeface="Bernard MT Condensed" pitchFamily="18" charset="0"/>
              </a:rPr>
              <a:t>astas </a:t>
            </a:r>
            <a:r>
              <a:rPr lang="es-ES" sz="8000" dirty="0">
                <a:solidFill>
                  <a:srgbClr val="FF9933"/>
                </a:solidFill>
                <a:latin typeface="Bernard MT Condensed" pitchFamily="18" charset="0"/>
              </a:rPr>
              <a:t>Campoamor</a:t>
            </a:r>
            <a:endParaRPr lang="en-US" sz="8000" dirty="0">
              <a:solidFill>
                <a:srgbClr val="FF9933"/>
              </a:solidFill>
              <a:latin typeface="Bernard MT Condensed" pitchFamily="18" charset="0"/>
            </a:endParaRPr>
          </a:p>
        </p:txBody>
      </p:sp>
      <p:pic>
        <p:nvPicPr>
          <p:cNvPr id="3" name="1 Imagen" descr="pastas-de-arriondas-550gr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73257" y="1395728"/>
            <a:ext cx="4392488" cy="346710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4716016" y="2756703"/>
            <a:ext cx="338437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Descripción-  </a:t>
            </a:r>
            <a:r>
              <a:rPr lang="es-ES" sz="2000" dirty="0" smtClean="0">
                <a:latin typeface="Calibri" pitchFamily="34" charset="0"/>
                <a:cs typeface="Calibri" pitchFamily="34" charset="0"/>
              </a:rPr>
              <a:t>Deliciosas </a:t>
            </a:r>
            <a:r>
              <a:rPr lang="es-ES" sz="2000" dirty="0">
                <a:latin typeface="Calibri" pitchFamily="34" charset="0"/>
                <a:cs typeface="Calibri" pitchFamily="34" charset="0"/>
              </a:rPr>
              <a:t>pastas de la zona del Sella. Una explosión de sabor para el paladar acompañado de una buena taza de bebida caliente.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3794" y="4642050"/>
            <a:ext cx="21157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>
                <a:latin typeface="Calibri" pitchFamily="34" charset="0"/>
                <a:cs typeface="Calibri" pitchFamily="34" charset="0"/>
              </a:rPr>
              <a:t>Precio</a:t>
            </a:r>
            <a:r>
              <a:rPr lang="es-ES" dirty="0">
                <a:latin typeface="Calibri" pitchFamily="34" charset="0"/>
                <a:cs typeface="Calibri" pitchFamily="34" charset="0"/>
              </a:rPr>
              <a:t>: </a:t>
            </a:r>
            <a:r>
              <a:rPr lang="es-ES" sz="2000" dirty="0" smtClean="0">
                <a:latin typeface="Calibri" pitchFamily="34" charset="0"/>
                <a:cs typeface="Calibri" pitchFamily="34" charset="0"/>
              </a:rPr>
              <a:t>3.00 euros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718217" y="2220710"/>
            <a:ext cx="3024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Peso- </a:t>
            </a:r>
            <a:r>
              <a:rPr lang="es-ES" sz="2000" dirty="0" smtClean="0">
                <a:latin typeface="Calibri" pitchFamily="34" charset="0"/>
                <a:cs typeface="Calibri" pitchFamily="34" charset="0"/>
              </a:rPr>
              <a:t>550g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604059" y="6165304"/>
            <a:ext cx="956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err="1"/>
              <a:t>Ref</a:t>
            </a:r>
            <a:r>
              <a:rPr lang="es-ES" b="1" dirty="0"/>
              <a:t>: </a:t>
            </a:r>
            <a:r>
              <a:rPr lang="es-ES" b="1" dirty="0" smtClean="0"/>
              <a:t> 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276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 Imagen" descr="preparado_de_fabada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69891" y="1619301"/>
            <a:ext cx="4176463" cy="2736304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07504" y="295862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dirty="0">
                <a:solidFill>
                  <a:srgbClr val="FF9933"/>
                </a:solidFill>
                <a:latin typeface="Bernard MT Condensed" pitchFamily="18" charset="0"/>
              </a:rPr>
              <a:t>P</a:t>
            </a:r>
            <a:r>
              <a:rPr lang="es-ES" sz="8000" dirty="0" smtClean="0">
                <a:solidFill>
                  <a:srgbClr val="FF9933"/>
                </a:solidFill>
                <a:latin typeface="Bernard MT Condensed" pitchFamily="18" charset="0"/>
              </a:rPr>
              <a:t>reparado </a:t>
            </a:r>
            <a:r>
              <a:rPr lang="es-ES" sz="8000" dirty="0">
                <a:solidFill>
                  <a:srgbClr val="FF9933"/>
                </a:solidFill>
                <a:latin typeface="Bernard MT Condensed" pitchFamily="18" charset="0"/>
              </a:rPr>
              <a:t>de fabada </a:t>
            </a:r>
            <a:endParaRPr lang="en-US" sz="8000" dirty="0">
              <a:solidFill>
                <a:srgbClr val="FF9933"/>
              </a:solidFill>
              <a:latin typeface="Bernard MT Condensed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788024" y="2064447"/>
            <a:ext cx="35955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Descripción- </a:t>
            </a:r>
            <a:r>
              <a:rPr lang="es-ES" sz="2000" dirty="0" smtClean="0">
                <a:latin typeface="Calibri" pitchFamily="34" charset="0"/>
                <a:cs typeface="Calibri" pitchFamily="34" charset="0"/>
              </a:rPr>
              <a:t>Para </a:t>
            </a:r>
            <a:r>
              <a:rPr lang="es-ES" sz="2000" dirty="0">
                <a:latin typeface="Calibri" pitchFamily="34" charset="0"/>
                <a:cs typeface="Calibri" pitchFamily="34" charset="0"/>
              </a:rPr>
              <a:t>cuatro-cinco raciones, con productos seleccionados de primera calidad, incluye: Fabas (alubias blancas) Asturianas, tocino, lacón, dos chorizos y morcilla, y en la parte posterior de la tabla la receta de la auténtica Fabada Asturiana.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11024" y="4592503"/>
            <a:ext cx="20470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Calibri" pitchFamily="34" charset="0"/>
                <a:cs typeface="Calibri" pitchFamily="34" charset="0"/>
              </a:rPr>
              <a:t>Precio</a:t>
            </a:r>
            <a:r>
              <a:rPr lang="es-ES" dirty="0">
                <a:latin typeface="Calibri" pitchFamily="34" charset="0"/>
                <a:cs typeface="Calibri" pitchFamily="34" charset="0"/>
              </a:rPr>
              <a:t>: </a:t>
            </a:r>
            <a:r>
              <a:rPr lang="es-ES" sz="2000" dirty="0" smtClean="0">
                <a:latin typeface="Calibri" pitchFamily="34" charset="0"/>
                <a:cs typeface="Calibri" pitchFamily="34" charset="0"/>
              </a:rPr>
              <a:t>14.5</a:t>
            </a:r>
            <a:r>
              <a:rPr lang="es-E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2000" dirty="0" smtClean="0">
                <a:latin typeface="Calibri" pitchFamily="34" charset="0"/>
                <a:cs typeface="Calibri" pitchFamily="34" charset="0"/>
              </a:rPr>
              <a:t>euros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364088" y="6165304"/>
            <a:ext cx="956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err="1"/>
              <a:t>Ref</a:t>
            </a:r>
            <a:r>
              <a:rPr lang="es-ES" b="1" dirty="0"/>
              <a:t>: </a:t>
            </a:r>
            <a:r>
              <a:rPr lang="es-ES" b="1" dirty="0" smtClean="0"/>
              <a:t> 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663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586671" y="188640"/>
            <a:ext cx="550343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0" dirty="0" err="1">
                <a:solidFill>
                  <a:srgbClr val="FF9933"/>
                </a:solidFill>
                <a:latin typeface="Bernard MT Condensed" pitchFamily="18" charset="0"/>
              </a:rPr>
              <a:t>Afuega’l</a:t>
            </a:r>
            <a:r>
              <a:rPr lang="es-ES" sz="8000" dirty="0">
                <a:solidFill>
                  <a:srgbClr val="FF9933"/>
                </a:solidFill>
                <a:latin typeface="Bernard MT Condensed" pitchFamily="18" charset="0"/>
              </a:rPr>
              <a:t> </a:t>
            </a:r>
            <a:r>
              <a:rPr lang="es-ES" sz="8000" dirty="0" err="1">
                <a:solidFill>
                  <a:srgbClr val="FF9933"/>
                </a:solidFill>
                <a:latin typeface="Bernard MT Condensed" pitchFamily="18" charset="0"/>
              </a:rPr>
              <a:t>pitu</a:t>
            </a:r>
            <a:r>
              <a:rPr lang="es-ES" sz="8000" dirty="0">
                <a:solidFill>
                  <a:srgbClr val="FF9933"/>
                </a:solidFill>
                <a:latin typeface="Bernard MT Condensed" pitchFamily="18" charset="0"/>
              </a:rPr>
              <a:t>.</a:t>
            </a:r>
            <a:endParaRPr lang="en-US" sz="8000" dirty="0">
              <a:solidFill>
                <a:srgbClr val="FF9933"/>
              </a:solidFill>
              <a:latin typeface="Bernard MT Condensed" pitchFamily="18" charset="0"/>
            </a:endParaRPr>
          </a:p>
        </p:txBody>
      </p:sp>
      <p:pic>
        <p:nvPicPr>
          <p:cNvPr id="3" name="0 Imagen" descr="10-AFU-038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700808"/>
            <a:ext cx="2321014" cy="2664296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275856" y="2420888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D</a:t>
            </a:r>
            <a:r>
              <a:rPr lang="es-ES" b="1" dirty="0" smtClean="0"/>
              <a:t>escripción-</a:t>
            </a:r>
            <a:r>
              <a:rPr lang="es-ES" dirty="0" smtClean="0"/>
              <a:t> </a:t>
            </a:r>
            <a:r>
              <a:rPr lang="es-ES" sz="2000" dirty="0">
                <a:latin typeface="Calibri" pitchFamily="34" charset="0"/>
                <a:cs typeface="Calibri" pitchFamily="34" charset="0"/>
              </a:rPr>
              <a:t>Es uno de los quesos exclusivamente de leche de vaca más extendidos de Asturias, de corte no muy limpio y un tanto granuloso, con corteza casi inexistente y textura arenosa, se caracteriza por su firme y compacta consistencia, y presentar sabores primarios.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85082" y="4606101"/>
            <a:ext cx="20031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Precio-</a:t>
            </a:r>
            <a:r>
              <a:rPr lang="es-ES" dirty="0" smtClean="0"/>
              <a:t> </a:t>
            </a:r>
            <a:r>
              <a:rPr lang="es-ES" sz="2000" dirty="0" smtClean="0">
                <a:latin typeface="Calibri" pitchFamily="34" charset="0"/>
                <a:cs typeface="Calibri" pitchFamily="34" charset="0"/>
              </a:rPr>
              <a:t>4.40 euros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940152" y="6165304"/>
            <a:ext cx="943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err="1"/>
              <a:t>Ref</a:t>
            </a:r>
            <a:r>
              <a:rPr lang="es-ES" b="1" dirty="0" smtClean="0"/>
              <a:t>: 07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771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71600" y="260648"/>
            <a:ext cx="71287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000" dirty="0" smtClean="0">
                <a:solidFill>
                  <a:srgbClr val="FF9933"/>
                </a:solidFill>
                <a:latin typeface="Bernard MT Condensed" pitchFamily="18" charset="0"/>
              </a:rPr>
              <a:t>       BOTILLO</a:t>
            </a:r>
            <a:endParaRPr lang="en-US" sz="8000" dirty="0">
              <a:solidFill>
                <a:srgbClr val="FF9933"/>
              </a:solidFill>
              <a:latin typeface="Bernard MT Condensed" pitchFamily="18" charset="0"/>
            </a:endParaRPr>
          </a:p>
        </p:txBody>
      </p:sp>
      <p:pic>
        <p:nvPicPr>
          <p:cNvPr id="3" name="ImagenAvatar" descr="Huesos de Butiello Alta Sierra de Tine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78" y="1412776"/>
            <a:ext cx="3816424" cy="33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349909" y="4612486"/>
            <a:ext cx="17550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Precio-</a:t>
            </a:r>
            <a:r>
              <a:rPr lang="es-ES" sz="2000" dirty="0" smtClean="0">
                <a:latin typeface="Calibri" pitchFamily="34" charset="0"/>
                <a:cs typeface="Calibri" pitchFamily="34" charset="0"/>
              </a:rPr>
              <a:t>6 </a:t>
            </a:r>
            <a:r>
              <a:rPr lang="es-ES" sz="2000" dirty="0">
                <a:latin typeface="Calibri" pitchFamily="34" charset="0"/>
                <a:cs typeface="Calibri" pitchFamily="34" charset="0"/>
              </a:rPr>
              <a:t>euros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283968" y="2975559"/>
            <a:ext cx="40324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latin typeface="Calibri" pitchFamily="34" charset="0"/>
                <a:cs typeface="Calibri" pitchFamily="34" charset="0"/>
              </a:rPr>
              <a:t>Descripción-</a:t>
            </a:r>
            <a:r>
              <a:rPr lang="es-ES" sz="2000" dirty="0" smtClean="0">
                <a:latin typeface="Calibri" pitchFamily="34" charset="0"/>
                <a:cs typeface="Calibri" pitchFamily="34" charset="0"/>
              </a:rPr>
              <a:t>Riquísimo </a:t>
            </a:r>
            <a:r>
              <a:rPr lang="es-ES" sz="2000" dirty="0">
                <a:latin typeface="Calibri" pitchFamily="34" charset="0"/>
                <a:cs typeface="Calibri" pitchFamily="34" charset="0"/>
              </a:rPr>
              <a:t>botillo elaborado artesanalmente con costillas de cerdo, </a:t>
            </a:r>
            <a:r>
              <a:rPr lang="es-ES" sz="2000" dirty="0" err="1">
                <a:latin typeface="Calibri" pitchFamily="34" charset="0"/>
                <a:cs typeface="Calibri" pitchFamily="34" charset="0"/>
              </a:rPr>
              <a:t>rabadal</a:t>
            </a:r>
            <a:r>
              <a:rPr lang="es-ES" sz="2000" dirty="0">
                <a:latin typeface="Calibri" pitchFamily="34" charset="0"/>
                <a:cs typeface="Calibri" pitchFamily="34" charset="0"/>
              </a:rPr>
              <a:t>, sal, ajo y pimentón. Excelente para acompañar cocidos o con patatas</a:t>
            </a:r>
            <a:r>
              <a:rPr lang="es-ES" dirty="0"/>
              <a:t>.</a:t>
            </a:r>
            <a:endParaRPr lang="en-US" dirty="0"/>
          </a:p>
        </p:txBody>
      </p:sp>
      <p:sp>
        <p:nvSpPr>
          <p:cNvPr id="6" name="5 Rectángulo"/>
          <p:cNvSpPr/>
          <p:nvPr/>
        </p:nvSpPr>
        <p:spPr>
          <a:xfrm>
            <a:off x="4283968" y="2206855"/>
            <a:ext cx="13908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Peso- </a:t>
            </a:r>
            <a:r>
              <a:rPr lang="es-ES" sz="2000" dirty="0" smtClean="0">
                <a:latin typeface="Calibri" pitchFamily="34" charset="0"/>
                <a:cs typeface="Calibri" pitchFamily="34" charset="0"/>
              </a:rPr>
              <a:t>850 </a:t>
            </a:r>
            <a:r>
              <a:rPr lang="es-ES" sz="2000" dirty="0">
                <a:latin typeface="Calibri" pitchFamily="34" charset="0"/>
                <a:cs typeface="Calibri" pitchFamily="34" charset="0"/>
              </a:rPr>
              <a:t>g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580730" y="6093296"/>
            <a:ext cx="956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err="1"/>
              <a:t>Ref</a:t>
            </a:r>
            <a:r>
              <a:rPr lang="es-ES" b="1" dirty="0"/>
              <a:t>: </a:t>
            </a:r>
            <a:r>
              <a:rPr lang="es-ES" b="1" dirty="0" smtClean="0"/>
              <a:t> 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9863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123</TotalTime>
  <Words>473</Words>
  <Application>Microsoft Office PowerPoint</Application>
  <PresentationFormat>Presentación en pantalla (4:3)</PresentationFormat>
  <Paragraphs>71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Ángulos</vt:lpstr>
      <vt:lpstr>Colegio Santo Ángel de la Guarda FEC  Oviedo</vt:lpstr>
      <vt:lpstr>CASADIELLAS ASTURIANAS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Colegio Santo Ángel de la Guarda FEC Oviedo</dc:title>
  <dc:creator>ALUMNOS</dc:creator>
  <cp:lastModifiedBy>ramiro arce garcia</cp:lastModifiedBy>
  <cp:revision>18</cp:revision>
  <dcterms:created xsi:type="dcterms:W3CDTF">2015-01-20T10:05:41Z</dcterms:created>
  <dcterms:modified xsi:type="dcterms:W3CDTF">2015-03-17T10:22:59Z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