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F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F5C48-35F4-4467-AA7A-0F641AD6170C}" type="datetimeFigureOut">
              <a:rPr lang="es-ES" smtClean="0"/>
              <a:t>16/03/2015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3B6E0-17CE-4B9A-BE53-BECA05DB8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21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3B6E0-17CE-4B9A-BE53-BECA05DB821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13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6327-F9C1-4340-AC28-4BF87DD6791C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C0E3-74C4-47FB-BD34-5D7333599B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6327-F9C1-4340-AC28-4BF87DD6791C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C0E3-74C4-47FB-BD34-5D7333599B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6327-F9C1-4340-AC28-4BF87DD6791C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C0E3-74C4-47FB-BD34-5D7333599B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6327-F9C1-4340-AC28-4BF87DD6791C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C0E3-74C4-47FB-BD34-5D7333599B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6327-F9C1-4340-AC28-4BF87DD6791C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C0E3-74C4-47FB-BD34-5D7333599B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6327-F9C1-4340-AC28-4BF87DD6791C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C0E3-74C4-47FB-BD34-5D7333599B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6327-F9C1-4340-AC28-4BF87DD6791C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C0E3-74C4-47FB-BD34-5D7333599B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6327-F9C1-4340-AC28-4BF87DD6791C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C0E3-74C4-47FB-BD34-5D7333599B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6327-F9C1-4340-AC28-4BF87DD6791C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C0E3-74C4-47FB-BD34-5D7333599B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6327-F9C1-4340-AC28-4BF87DD6791C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C0E3-74C4-47FB-BD34-5D7333599B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6327-F9C1-4340-AC28-4BF87DD6791C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C0E3-74C4-47FB-BD34-5D7333599B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E6327-F9C1-4340-AC28-4BF87DD6791C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DC0E3-74C4-47FB-BD34-5D7333599B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create_thu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4938580"/>
            <a:ext cx="2500298" cy="1919420"/>
          </a:xfrm>
          <a:prstGeom prst="rect">
            <a:avLst/>
          </a:prstGeom>
        </p:spPr>
      </p:pic>
      <p:pic>
        <p:nvPicPr>
          <p:cNvPr id="15" name="14 Imagen" descr="ca_asturias_im_02.jpg_369272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57298"/>
            <a:ext cx="9144000" cy="372410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1470025"/>
          </a:xfrm>
        </p:spPr>
        <p:txBody>
          <a:bodyPr/>
          <a:lstStyle/>
          <a:p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Catálogo de productos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28794" y="5357826"/>
            <a:ext cx="3052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Catalogue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ppp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" y="0"/>
            <a:ext cx="9153486" cy="6850900"/>
          </a:xfrm>
          <a:prstGeom prst="rect">
            <a:avLst/>
          </a:prstGeom>
        </p:spPr>
      </p:pic>
      <p:pic>
        <p:nvPicPr>
          <p:cNvPr id="3" name="2 Imagen" descr="camiseta-asidras-all-you-need-is-sid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178" y="837950"/>
            <a:ext cx="2808312" cy="3119446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</p:pic>
      <p:sp>
        <p:nvSpPr>
          <p:cNvPr id="5" name="4 CuadroTexto"/>
          <p:cNvSpPr txBox="1"/>
          <p:nvPr/>
        </p:nvSpPr>
        <p:spPr>
          <a:xfrm>
            <a:off x="7631832" y="4080998"/>
            <a:ext cx="1512168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Size (S-XXL)</a:t>
            </a:r>
            <a:endParaRPr lang="es-ES" b="1" dirty="0"/>
          </a:p>
        </p:txBody>
      </p:sp>
      <p:pic>
        <p:nvPicPr>
          <p:cNvPr id="6" name="5 Imagen" descr="llaver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" y="434945"/>
            <a:ext cx="3172404" cy="299760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</p:pic>
      <p:sp>
        <p:nvSpPr>
          <p:cNvPr id="7" name="6 CuadroTexto"/>
          <p:cNvSpPr txBox="1"/>
          <p:nvPr/>
        </p:nvSpPr>
        <p:spPr>
          <a:xfrm>
            <a:off x="-20917" y="7100"/>
            <a:ext cx="3203469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Asturian themed key-rings</a:t>
            </a:r>
            <a:endParaRPr lang="es-ES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7631832" y="4506853"/>
            <a:ext cx="149265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1ud-11.95</a:t>
            </a:r>
            <a:r>
              <a:rPr lang="es-ES" b="1" dirty="0"/>
              <a:t>€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3724851" y="61244"/>
            <a:ext cx="5399639" cy="67710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                      Asturian </a:t>
            </a:r>
            <a:r>
              <a:rPr lang="es-ES" sz="2000" b="1" dirty="0"/>
              <a:t>themed </a:t>
            </a:r>
            <a:r>
              <a:rPr lang="es-ES" sz="2000" b="1" dirty="0" smtClean="0"/>
              <a:t>t-shirts</a:t>
            </a:r>
            <a:endParaRPr lang="es-ES" sz="2000" b="1" dirty="0"/>
          </a:p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6316178" y="4108611"/>
            <a:ext cx="664058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#019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033994" y="3518448"/>
            <a:ext cx="114855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1ud-2.95</a:t>
            </a:r>
            <a:r>
              <a:rPr lang="en-US" b="1" dirty="0"/>
              <a:t>€ 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0148" y="3486312"/>
            <a:ext cx="648072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#017</a:t>
            </a:r>
            <a:endParaRPr lang="es-ES" b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16" y="837950"/>
            <a:ext cx="2464668" cy="246466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</p:pic>
      <p:sp>
        <p:nvSpPr>
          <p:cNvPr id="13" name="CuadroTexto 12"/>
          <p:cNvSpPr txBox="1"/>
          <p:nvPr/>
        </p:nvSpPr>
        <p:spPr>
          <a:xfrm>
            <a:off x="3724851" y="3340733"/>
            <a:ext cx="703134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#018</a:t>
            </a:r>
            <a:endParaRPr lang="es-E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 descr="geologia_ast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39821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ES" dirty="0" smtClean="0"/>
              <a:t>Chips Lay’s</a:t>
            </a:r>
            <a:endParaRPr lang="es-ES" dirty="0"/>
          </a:p>
        </p:txBody>
      </p:sp>
      <p:pic>
        <p:nvPicPr>
          <p:cNvPr id="4" name="3 Imagen" descr="descarga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736"/>
            <a:ext cx="2150284" cy="330812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4 Imagen" descr="patatas-lays-receta-campesina-pequena.jpg"/>
          <p:cNvPicPr>
            <a:picLocks noChangeAspect="1"/>
          </p:cNvPicPr>
          <p:nvPr/>
        </p:nvPicPr>
        <p:blipFill>
          <a:blip r:embed="rId4" cstate="print"/>
          <a:srcRect l="25000" t="13750" r="28750" b="16250"/>
          <a:stretch>
            <a:fillRect/>
          </a:stretch>
        </p:blipFill>
        <p:spPr>
          <a:xfrm>
            <a:off x="7072330" y="1357298"/>
            <a:ext cx="2218405" cy="335758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5 CuadroTexto"/>
          <p:cNvSpPr txBox="1"/>
          <p:nvPr/>
        </p:nvSpPr>
        <p:spPr>
          <a:xfrm>
            <a:off x="0" y="4786322"/>
            <a:ext cx="714348" cy="36933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#001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8501090" y="4786322"/>
            <a:ext cx="785818" cy="36933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#002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4499992" y="3571876"/>
            <a:ext cx="2500900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It is made with olive oil and garlic, it </a:t>
            </a:r>
            <a:r>
              <a:rPr lang="en-US" b="1" dirty="0" smtClean="0"/>
              <a:t>follows </a:t>
            </a:r>
            <a:r>
              <a:rPr lang="en-US" b="1" dirty="0" smtClean="0"/>
              <a:t>the “campesina” recipe.</a:t>
            </a:r>
            <a:endParaRPr lang="es-ES" b="1" dirty="0" smtClean="0"/>
          </a:p>
          <a:p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072330" y="571480"/>
            <a:ext cx="2214578" cy="70788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“</a:t>
            </a:r>
            <a:r>
              <a:rPr lang="en-US" sz="2000" b="1" dirty="0" err="1" smtClean="0"/>
              <a:t>Campesinas</a:t>
            </a:r>
            <a:r>
              <a:rPr lang="en-US" sz="2000" b="1" dirty="0" smtClean="0"/>
              <a:t>”                            Lay’s </a:t>
            </a:r>
            <a:r>
              <a:rPr lang="en-US" sz="2000" b="1" dirty="0" smtClean="0"/>
              <a:t>chips    </a:t>
            </a:r>
            <a:endParaRPr lang="es-ES" sz="2000" b="1" dirty="0" smtClean="0"/>
          </a:p>
        </p:txBody>
      </p:sp>
      <p:sp>
        <p:nvSpPr>
          <p:cNvPr id="12" name="11 CuadroTexto"/>
          <p:cNvSpPr txBox="1"/>
          <p:nvPr/>
        </p:nvSpPr>
        <p:spPr>
          <a:xfrm>
            <a:off x="2214546" y="1428736"/>
            <a:ext cx="1928826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They are natural</a:t>
            </a:r>
          </a:p>
          <a:p>
            <a:r>
              <a:rPr lang="en-US" b="1" dirty="0" smtClean="0"/>
              <a:t> salad chips.</a:t>
            </a:r>
            <a:endParaRPr lang="es-ES" b="1" dirty="0" smtClean="0"/>
          </a:p>
          <a:p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0" y="714356"/>
            <a:ext cx="2214546" cy="6771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Lay’s chips</a:t>
            </a:r>
            <a:endParaRPr lang="es-ES" sz="2000" b="1" dirty="0" smtClean="0"/>
          </a:p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7175133" y="5196725"/>
            <a:ext cx="2088232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170g - </a:t>
            </a:r>
            <a:r>
              <a:rPr lang="es-ES" b="1" dirty="0" smtClean="0"/>
              <a:t>2,21€</a:t>
            </a:r>
            <a:endParaRPr lang="es-ES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229913" y="2352620"/>
            <a:ext cx="158759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170g - 2,21</a:t>
            </a:r>
            <a:r>
              <a:rPr lang="es-ES" b="1" dirty="0" smtClean="0"/>
              <a:t>€</a:t>
            </a:r>
            <a:endParaRPr lang="es-E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escenso-del-sella-Asturias-ilovepiti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9144000" cy="3775223"/>
          </a:xfrm>
          <a:prstGeom prst="rect">
            <a:avLst/>
          </a:prstGeom>
        </p:spPr>
      </p:pic>
      <p:pic>
        <p:nvPicPr>
          <p:cNvPr id="3" name="2 Imagen" descr="41863912.jpg"/>
          <p:cNvPicPr>
            <a:picLocks noChangeAspect="1"/>
          </p:cNvPicPr>
          <p:nvPr/>
        </p:nvPicPr>
        <p:blipFill>
          <a:blip r:embed="rId3" cstate="print"/>
          <a:srcRect t="14649" b="17968"/>
          <a:stretch>
            <a:fillRect/>
          </a:stretch>
        </p:blipFill>
        <p:spPr>
          <a:xfrm>
            <a:off x="0" y="642918"/>
            <a:ext cx="2438400" cy="1643074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4" name="3 CuadroTexto"/>
          <p:cNvSpPr txBox="1"/>
          <p:nvPr/>
        </p:nvSpPr>
        <p:spPr>
          <a:xfrm>
            <a:off x="928662" y="0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/>
              <a:t>              Cheeses</a:t>
            </a:r>
            <a:endParaRPr lang="es-ES" sz="7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500298" y="571480"/>
            <a:ext cx="1214414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#003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500298" y="4143380"/>
            <a:ext cx="1214446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#004</a:t>
            </a:r>
            <a:endParaRPr lang="es-ES" b="1" dirty="0"/>
          </a:p>
        </p:txBody>
      </p:sp>
      <p:pic>
        <p:nvPicPr>
          <p:cNvPr id="8" name="7 Imagen" descr="queso_cabrales_1kg_do_cabrales.jpg"/>
          <p:cNvPicPr>
            <a:picLocks noChangeAspect="1"/>
          </p:cNvPicPr>
          <p:nvPr/>
        </p:nvPicPr>
        <p:blipFill>
          <a:blip r:embed="rId4" cstate="print"/>
          <a:srcRect l="2692" t="16538" r="1538" b="17692"/>
          <a:stretch>
            <a:fillRect/>
          </a:stretch>
        </p:blipFill>
        <p:spPr>
          <a:xfrm>
            <a:off x="0" y="4357694"/>
            <a:ext cx="2428860" cy="2011453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10" name="9 CuadroTexto"/>
          <p:cNvSpPr txBox="1"/>
          <p:nvPr/>
        </p:nvSpPr>
        <p:spPr>
          <a:xfrm>
            <a:off x="0" y="3857628"/>
            <a:ext cx="242886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“Cabrales”cheese</a:t>
            </a:r>
            <a:endParaRPr lang="es-ES" sz="2000" b="1" dirty="0" smtClean="0"/>
          </a:p>
        </p:txBody>
      </p:sp>
      <p:sp>
        <p:nvSpPr>
          <p:cNvPr id="11" name="10 CuadroTexto"/>
          <p:cNvSpPr txBox="1"/>
          <p:nvPr/>
        </p:nvSpPr>
        <p:spPr>
          <a:xfrm>
            <a:off x="2500298" y="4572008"/>
            <a:ext cx="6429388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It is made with three milks (cow, goat and sheep).</a:t>
            </a:r>
            <a:r>
              <a:rPr lang="es-ES" b="1" dirty="0" smtClean="0"/>
              <a:t> </a:t>
            </a:r>
            <a:r>
              <a:rPr lang="en-US" b="1" dirty="0" smtClean="0"/>
              <a:t>It presents soft, yellow-reddish bark and it’s white with </a:t>
            </a:r>
            <a:r>
              <a:rPr lang="en-US" b="1" dirty="0"/>
              <a:t>blue-green </a:t>
            </a:r>
            <a:r>
              <a:rPr lang="en-US" b="1" dirty="0" err="1" smtClean="0"/>
              <a:t>pigmentation.</a:t>
            </a:r>
            <a:r>
              <a:rPr lang="en-US" b="1" dirty="0" err="1" smtClean="0">
                <a:solidFill>
                  <a:schemeClr val="bg1"/>
                </a:solidFill>
              </a:rPr>
              <a:t>l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00298" y="1000109"/>
            <a:ext cx="4429156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It is a cured cheese made from cow's milk.</a:t>
            </a:r>
            <a:endParaRPr lang="es-ES" b="1" dirty="0" smtClean="0"/>
          </a:p>
          <a:p>
            <a:r>
              <a:rPr lang="en-US" b="1" dirty="0" smtClean="0"/>
              <a:t>All of these cheeses are typical from Asturias</a:t>
            </a:r>
            <a:r>
              <a:rPr lang="en-US" dirty="0" smtClean="0"/>
              <a:t>.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0" y="0"/>
            <a:ext cx="2500298" cy="67710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“Tres oscos” cheese</a:t>
            </a:r>
            <a:endParaRPr lang="es-ES" sz="2000" b="1" dirty="0" smtClean="0"/>
          </a:p>
          <a:p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0" y="6488668"/>
            <a:ext cx="2699792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9.50 €– </a:t>
            </a:r>
            <a:r>
              <a:rPr lang="es-ES" b="1" dirty="0" err="1" smtClean="0"/>
              <a:t>unit</a:t>
            </a:r>
            <a:r>
              <a:rPr lang="es-ES" b="1" dirty="0" smtClean="0"/>
              <a:t> (</a:t>
            </a:r>
            <a:r>
              <a:rPr lang="es-ES" b="1" dirty="0" err="1" smtClean="0"/>
              <a:t>about</a:t>
            </a:r>
            <a:r>
              <a:rPr lang="es-ES" b="1" dirty="0" smtClean="0"/>
              <a:t> 400 </a:t>
            </a:r>
            <a:r>
              <a:rPr lang="es-ES" b="1" dirty="0"/>
              <a:t>g</a:t>
            </a:r>
            <a:r>
              <a:rPr lang="es-ES" b="1" dirty="0" smtClean="0"/>
              <a:t>)</a:t>
            </a:r>
            <a:endParaRPr lang="es-ES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0" y="2385948"/>
            <a:ext cx="1857388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7.95 € – 750g</a:t>
            </a:r>
            <a:endParaRPr lang="es-E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_luanco_asturias_t3300204a_01.jpg_3692725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357298"/>
            <a:ext cx="9143999" cy="392909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714348" y="357166"/>
            <a:ext cx="7572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                   Sausages 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857488" y="4286256"/>
            <a:ext cx="1000132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     #005</a:t>
            </a:r>
          </a:p>
          <a:p>
            <a:endParaRPr lang="es-ES" dirty="0"/>
          </a:p>
        </p:txBody>
      </p:sp>
      <p:pic>
        <p:nvPicPr>
          <p:cNvPr id="9" name="8 Imagen" descr="descarga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3116"/>
            <a:ext cx="2786050" cy="2786050"/>
          </a:xfrm>
          <a:prstGeom prst="rect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7" name="6 CuadroTexto"/>
          <p:cNvSpPr txBox="1"/>
          <p:nvPr/>
        </p:nvSpPr>
        <p:spPr>
          <a:xfrm>
            <a:off x="2857488" y="2143116"/>
            <a:ext cx="3857620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It is a traditional white pork sausage, typical from the town of Avilés and ideal for cooked or fried consumption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s-ES" dirty="0" smtClean="0">
              <a:solidFill>
                <a:schemeClr val="bg1"/>
              </a:solidFill>
            </a:endParaRPr>
          </a:p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1357298"/>
            <a:ext cx="2786050" cy="67710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White pork sausage</a:t>
            </a:r>
            <a:endParaRPr lang="es-ES" sz="2000" b="1" dirty="0" smtClean="0"/>
          </a:p>
          <a:p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5357826"/>
            <a:ext cx="2627784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2.95€– </a:t>
            </a:r>
            <a:r>
              <a:rPr lang="es-ES" b="1" dirty="0" err="1" smtClean="0"/>
              <a:t>unit</a:t>
            </a:r>
            <a:r>
              <a:rPr lang="es-ES" b="1" dirty="0" smtClean="0"/>
              <a:t> (</a:t>
            </a:r>
            <a:r>
              <a:rPr lang="es-ES" b="1" dirty="0" err="1" smtClean="0"/>
              <a:t>about</a:t>
            </a:r>
            <a:r>
              <a:rPr lang="es-ES" b="1" dirty="0" smtClean="0"/>
              <a:t> 315 g)</a:t>
            </a:r>
            <a:endParaRPr lang="es-E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492efd7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500174"/>
            <a:ext cx="9144000" cy="3786213"/>
          </a:xfrm>
          <a:prstGeom prst="rect">
            <a:avLst/>
          </a:prstGeom>
        </p:spPr>
      </p:pic>
      <p:pic>
        <p:nvPicPr>
          <p:cNvPr id="3" name="2 Imagen" descr="gij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808" y="0"/>
            <a:ext cx="9144000" cy="6858000"/>
          </a:xfrm>
          <a:prstGeom prst="rect">
            <a:avLst/>
          </a:prstGeom>
        </p:spPr>
      </p:pic>
      <p:pic>
        <p:nvPicPr>
          <p:cNvPr id="5" name="4 Imagen" descr="descarga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786050" cy="168592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5 CuadroTexto"/>
          <p:cNvSpPr txBox="1"/>
          <p:nvPr/>
        </p:nvSpPr>
        <p:spPr>
          <a:xfrm>
            <a:off x="0" y="1714488"/>
            <a:ext cx="755576" cy="36933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#006</a:t>
            </a:r>
            <a:endParaRPr lang="es-ES" b="1" dirty="0"/>
          </a:p>
        </p:txBody>
      </p:sp>
      <p:pic>
        <p:nvPicPr>
          <p:cNvPr id="8" name="7 Imagen" descr="Jamón-serrano1.jpg"/>
          <p:cNvPicPr>
            <a:picLocks noChangeAspect="1"/>
          </p:cNvPicPr>
          <p:nvPr/>
        </p:nvPicPr>
        <p:blipFill>
          <a:blip r:embed="rId6" cstate="print"/>
          <a:srcRect t="7250" r="6225"/>
          <a:stretch>
            <a:fillRect/>
          </a:stretch>
        </p:blipFill>
        <p:spPr>
          <a:xfrm>
            <a:off x="6357950" y="4325942"/>
            <a:ext cx="2786050" cy="253205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6 CuadroTexto"/>
          <p:cNvSpPr txBox="1"/>
          <p:nvPr/>
        </p:nvSpPr>
        <p:spPr>
          <a:xfrm>
            <a:off x="5563699" y="5286387"/>
            <a:ext cx="720080" cy="36933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#007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214842" y="4295032"/>
            <a:ext cx="2071670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It has a natural cure for over a year and slightly smoky</a:t>
            </a:r>
            <a:r>
              <a:rPr lang="en-US" dirty="0" smtClean="0"/>
              <a:t>.</a:t>
            </a:r>
            <a:endParaRPr lang="es-ES" dirty="0" smtClean="0"/>
          </a:p>
        </p:txBody>
      </p:sp>
      <p:sp>
        <p:nvSpPr>
          <p:cNvPr id="10" name="9 CuadroTexto"/>
          <p:cNvSpPr txBox="1"/>
          <p:nvPr/>
        </p:nvSpPr>
        <p:spPr>
          <a:xfrm>
            <a:off x="7069745" y="3805824"/>
            <a:ext cx="2071702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Slices of ham </a:t>
            </a:r>
            <a:endParaRPr lang="es-ES" sz="2000" b="1" dirty="0" smtClean="0"/>
          </a:p>
        </p:txBody>
      </p:sp>
      <p:sp>
        <p:nvSpPr>
          <p:cNvPr id="11" name="10 CuadroTexto"/>
          <p:cNvSpPr txBox="1"/>
          <p:nvPr/>
        </p:nvSpPr>
        <p:spPr>
          <a:xfrm>
            <a:off x="2857488" y="571480"/>
            <a:ext cx="3000396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It is obtained from the pieces of beef cured naturally cold and air and slightly smoky.</a:t>
            </a:r>
            <a:endParaRPr lang="es-ES" b="1" dirty="0" smtClean="0"/>
          </a:p>
          <a:p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857488" y="0"/>
            <a:ext cx="2571768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Slices of cured meat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712143" y="5723744"/>
            <a:ext cx="1571636" cy="36933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4.5 € - 150 g</a:t>
            </a:r>
            <a:endParaRPr lang="es-ES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6307" y="2141144"/>
            <a:ext cx="1478538" cy="36933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5.7 € - 150g</a:t>
            </a:r>
            <a:endParaRPr lang="es-ES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3704027" y="-69487"/>
            <a:ext cx="6731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/>
              <a:t>              Slices</a:t>
            </a:r>
            <a:endParaRPr lang="es-ES" sz="72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96546" y="5524282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/>
              <a:t>Slices</a:t>
            </a:r>
            <a:endParaRPr lang="es-ES" sz="8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los-mejores-paisajes-rurales-de-asturia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199" y="844613"/>
            <a:ext cx="9144000" cy="477281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0" y="2643182"/>
            <a:ext cx="755576" cy="36933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#008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814260" y="1548037"/>
            <a:ext cx="792088" cy="36933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 #009</a:t>
            </a:r>
            <a:endParaRPr lang="es-ES" b="1" dirty="0"/>
          </a:p>
        </p:txBody>
      </p:sp>
      <p:pic>
        <p:nvPicPr>
          <p:cNvPr id="6" name="5 Imagen" descr="41083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3248"/>
            <a:ext cx="2438400" cy="2438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9" name="8 Imagen" descr="kik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1071546"/>
            <a:ext cx="2438400" cy="2438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6 CuadroTexto"/>
          <p:cNvSpPr txBox="1"/>
          <p:nvPr/>
        </p:nvSpPr>
        <p:spPr>
          <a:xfrm>
            <a:off x="2500298" y="3071810"/>
            <a:ext cx="3214710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Sunflower </a:t>
            </a:r>
            <a:r>
              <a:rPr lang="en-US" b="1" dirty="0" smtClean="0"/>
              <a:t>seeds are edible seeds originating from the plant commonly called Sunflower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619471" y="3615467"/>
            <a:ext cx="2500330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They are very energetic foods high in fat, protein and trace elements</a:t>
            </a:r>
            <a:endParaRPr lang="es-ES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3851920" y="1071546"/>
            <a:ext cx="279175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 err="1" smtClean="0"/>
              <a:t>Died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fruit</a:t>
            </a:r>
            <a:r>
              <a:rPr lang="es-ES" sz="2000" b="1" dirty="0" smtClean="0"/>
              <a:t> and </a:t>
            </a:r>
            <a:r>
              <a:rPr lang="es-ES" sz="2000" b="1" dirty="0" err="1" smtClean="0"/>
              <a:t>nuts</a:t>
            </a:r>
            <a:r>
              <a:rPr lang="es-ES" sz="2000" b="1" dirty="0" smtClean="0"/>
              <a:t> (mix)</a:t>
            </a:r>
            <a:endParaRPr lang="es-ES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2177705"/>
            <a:ext cx="2438400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       </a:t>
            </a:r>
            <a:r>
              <a:rPr lang="es-ES" sz="2000" b="1" dirty="0" err="1" smtClean="0"/>
              <a:t>Sunflower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seeds</a:t>
            </a:r>
            <a:endParaRPr lang="es-ES" sz="2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-24199" y="5661547"/>
            <a:ext cx="237626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Unit</a:t>
            </a:r>
            <a:r>
              <a:rPr lang="es-ES" b="1" dirty="0" smtClean="0"/>
              <a:t> (150 g) - 2</a:t>
            </a:r>
            <a:r>
              <a:rPr lang="es-ES" b="1" dirty="0" smtClean="0"/>
              <a:t>€</a:t>
            </a:r>
            <a:endParaRPr lang="es-ES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220953" y="4847280"/>
            <a:ext cx="189884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Unit</a:t>
            </a:r>
            <a:r>
              <a:rPr lang="es-ES" b="1" dirty="0" smtClean="0"/>
              <a:t> (125 g) - 2</a:t>
            </a:r>
            <a:r>
              <a:rPr lang="es-ES" b="1" dirty="0" smtClean="0"/>
              <a:t>€</a:t>
            </a:r>
            <a:endParaRPr lang="es-E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uelle-deportivo-de-gijon-asturias_7277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449" y="1486264"/>
            <a:ext cx="9144000" cy="4000528"/>
          </a:xfrm>
          <a:prstGeom prst="rect">
            <a:avLst/>
          </a:prstGeom>
        </p:spPr>
      </p:pic>
      <p:pic>
        <p:nvPicPr>
          <p:cNvPr id="3" name="2 Imagen" descr="imagen.jpg"/>
          <p:cNvPicPr>
            <a:picLocks noChangeAspect="1"/>
          </p:cNvPicPr>
          <p:nvPr/>
        </p:nvPicPr>
        <p:blipFill>
          <a:blip r:embed="rId3" cstate="print"/>
          <a:srcRect l="13636" t="10227" r="14772" b="4545"/>
          <a:stretch>
            <a:fillRect/>
          </a:stretch>
        </p:blipFill>
        <p:spPr>
          <a:xfrm>
            <a:off x="3465054" y="2016147"/>
            <a:ext cx="2024260" cy="2409833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5" name="4 Imagen" descr="Sin título.png"/>
          <p:cNvPicPr>
            <a:picLocks noChangeAspect="1"/>
          </p:cNvPicPr>
          <p:nvPr/>
        </p:nvPicPr>
        <p:blipFill>
          <a:blip r:embed="rId4" cstate="print"/>
          <a:srcRect t="30606" b="14444"/>
          <a:stretch>
            <a:fillRect/>
          </a:stretch>
        </p:blipFill>
        <p:spPr>
          <a:xfrm>
            <a:off x="47442" y="1462902"/>
            <a:ext cx="2762636" cy="1214446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6" name="5 Imagen" descr="Sin título3e4r5t6y7ui.png"/>
          <p:cNvPicPr>
            <a:picLocks noChangeAspect="1"/>
          </p:cNvPicPr>
          <p:nvPr/>
        </p:nvPicPr>
        <p:blipFill>
          <a:blip r:embed="rId5" cstate="print"/>
          <a:srcRect t="29996" b="6679"/>
          <a:stretch>
            <a:fillRect/>
          </a:stretch>
        </p:blipFill>
        <p:spPr>
          <a:xfrm>
            <a:off x="6273757" y="2761518"/>
            <a:ext cx="2819794" cy="1357322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7" name="6 CuadroTexto"/>
          <p:cNvSpPr txBox="1"/>
          <p:nvPr/>
        </p:nvSpPr>
        <p:spPr>
          <a:xfrm>
            <a:off x="0" y="3814655"/>
            <a:ext cx="663224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#010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296674" y="5796765"/>
            <a:ext cx="1285884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#011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8412825" y="5527529"/>
            <a:ext cx="708333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#012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072166" y="4245725"/>
            <a:ext cx="3071834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It is a type of biscuit that is made with flour, sugar, egg yolks, butter and peel lemon.</a:t>
            </a:r>
            <a:endParaRPr lang="es-ES" b="1" dirty="0" smtClean="0"/>
          </a:p>
          <a:p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426345" y="2245626"/>
            <a:ext cx="169386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“Marañuelas”</a:t>
            </a:r>
            <a:endParaRPr lang="es-ES" sz="2000" b="1" dirty="0" smtClean="0"/>
          </a:p>
        </p:txBody>
      </p:sp>
      <p:sp>
        <p:nvSpPr>
          <p:cNvPr id="12" name="11 CuadroTexto"/>
          <p:cNvSpPr txBox="1"/>
          <p:nvPr/>
        </p:nvSpPr>
        <p:spPr>
          <a:xfrm>
            <a:off x="-23153" y="2777478"/>
            <a:ext cx="3357586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It is a sweet pastry made from wheat flour, butter, margarine, sugar, egg, almonds and salt.</a:t>
            </a:r>
            <a:endParaRPr lang="es-ES" b="1" dirty="0" smtClean="0"/>
          </a:p>
        </p:txBody>
      </p:sp>
      <p:sp>
        <p:nvSpPr>
          <p:cNvPr id="13" name="12 CuadroTexto"/>
          <p:cNvSpPr txBox="1"/>
          <p:nvPr/>
        </p:nvSpPr>
        <p:spPr>
          <a:xfrm>
            <a:off x="0" y="928670"/>
            <a:ext cx="269979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“Corbatas de Unquera”</a:t>
            </a:r>
            <a:endParaRPr lang="es-ES" sz="2000" b="1" dirty="0" smtClean="0"/>
          </a:p>
        </p:txBody>
      </p:sp>
      <p:sp>
        <p:nvSpPr>
          <p:cNvPr id="14" name="13 CuadroTexto"/>
          <p:cNvSpPr txBox="1"/>
          <p:nvPr/>
        </p:nvSpPr>
        <p:spPr>
          <a:xfrm>
            <a:off x="1678793" y="4526110"/>
            <a:ext cx="3857652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It is one of the most typical dessert in Asturias. It is make with hazelnut ,  walnuts , butter , wheat flour and it is fried in olive oil.</a:t>
            </a:r>
            <a:endParaRPr lang="es-ES" b="1" dirty="0" smtClean="0"/>
          </a:p>
        </p:txBody>
      </p:sp>
      <p:sp>
        <p:nvSpPr>
          <p:cNvPr id="15" name="14 CuadroTexto"/>
          <p:cNvSpPr txBox="1"/>
          <p:nvPr/>
        </p:nvSpPr>
        <p:spPr>
          <a:xfrm>
            <a:off x="3893371" y="1500174"/>
            <a:ext cx="1643074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“Casadielles”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143736" y="5952176"/>
            <a:ext cx="200026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6€ - </a:t>
            </a:r>
            <a:r>
              <a:rPr lang="es-ES" b="1" dirty="0" smtClean="0"/>
              <a:t>12 </a:t>
            </a:r>
            <a:r>
              <a:rPr lang="es-ES" b="1" dirty="0" err="1" smtClean="0"/>
              <a:t>units</a:t>
            </a:r>
            <a:endParaRPr lang="es-ES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-50449" y="4245725"/>
            <a:ext cx="162834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3.9 € - 10 </a:t>
            </a:r>
            <a:r>
              <a:rPr lang="es-ES" b="1" dirty="0" err="1" smtClean="0"/>
              <a:t>units</a:t>
            </a:r>
            <a:endParaRPr lang="es-ES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181479" y="6233871"/>
            <a:ext cx="2428892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4.5€ - 6 </a:t>
            </a:r>
            <a:r>
              <a:rPr lang="es-ES" b="1" dirty="0" err="1" smtClean="0"/>
              <a:t>units</a:t>
            </a:r>
            <a:endParaRPr lang="es-ES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3607619" y="32219"/>
            <a:ext cx="3536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solidFill>
                  <a:srgbClr val="FFFF00"/>
                </a:solidFill>
              </a:rPr>
              <a:t>Sweet</a:t>
            </a:r>
            <a:endParaRPr lang="es-ES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57686" cy="3714752"/>
          </a:xfrm>
          <a:prstGeom prst="rect">
            <a:avLst/>
          </a:prstGeom>
        </p:spPr>
      </p:pic>
      <p:pic>
        <p:nvPicPr>
          <p:cNvPr id="3" name="2 Imagen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3186" y="3714752"/>
            <a:ext cx="4830814" cy="3143248"/>
          </a:xfrm>
          <a:prstGeom prst="rect">
            <a:avLst/>
          </a:prstGeom>
        </p:spPr>
      </p:pic>
      <p:pic>
        <p:nvPicPr>
          <p:cNvPr id="5" name="4 Imagen" descr="Sin títulorty.png"/>
          <p:cNvPicPr>
            <a:picLocks noChangeAspect="1"/>
          </p:cNvPicPr>
          <p:nvPr/>
        </p:nvPicPr>
        <p:blipFill rotWithShape="1">
          <a:blip r:embed="rId4" cstate="print"/>
          <a:srcRect l="26500" t="7704" r="17630" b="2896"/>
          <a:stretch/>
        </p:blipFill>
        <p:spPr>
          <a:xfrm>
            <a:off x="4447458" y="555791"/>
            <a:ext cx="1224136" cy="222285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5 CuadroTexto"/>
          <p:cNvSpPr txBox="1"/>
          <p:nvPr/>
        </p:nvSpPr>
        <p:spPr>
          <a:xfrm>
            <a:off x="5761366" y="1471689"/>
            <a:ext cx="1000132" cy="36933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#013</a:t>
            </a:r>
            <a:endParaRPr lang="es-ES" b="1" dirty="0"/>
          </a:p>
        </p:txBody>
      </p:sp>
      <p:pic>
        <p:nvPicPr>
          <p:cNvPr id="7" name="6 Imagen" descr="Sin títulojhjjju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082" y="4166956"/>
            <a:ext cx="1984547" cy="2092677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3538442" y="6315049"/>
            <a:ext cx="756694" cy="36933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#014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751866" y="472719"/>
            <a:ext cx="3392133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It was made in Peñamellera Alta (Asturian place) with apples and sugar cane.</a:t>
            </a:r>
            <a:endParaRPr lang="es-ES" b="1" dirty="0" smtClean="0"/>
          </a:p>
        </p:txBody>
      </p:sp>
      <p:sp>
        <p:nvSpPr>
          <p:cNvPr id="10" name="9 CuadroTexto"/>
          <p:cNvSpPr txBox="1"/>
          <p:nvPr/>
        </p:nvSpPr>
        <p:spPr>
          <a:xfrm>
            <a:off x="4367185" y="34149"/>
            <a:ext cx="1384682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Apple jam</a:t>
            </a:r>
            <a:endParaRPr lang="es-ES" sz="2000" b="1" dirty="0" smtClean="0"/>
          </a:p>
        </p:txBody>
      </p:sp>
      <p:sp>
        <p:nvSpPr>
          <p:cNvPr id="11" name="10 CuadroTexto"/>
          <p:cNvSpPr txBox="1"/>
          <p:nvPr/>
        </p:nvSpPr>
        <p:spPr>
          <a:xfrm>
            <a:off x="2167448" y="3714752"/>
            <a:ext cx="1352943" cy="258532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It is the most typical plate in Asturias , it has fabas, bacon, ham, chorizo and black pudding.</a:t>
            </a:r>
            <a:endParaRPr lang="es-ES" b="1" dirty="0" smtClean="0"/>
          </a:p>
        </p:txBody>
      </p:sp>
      <p:sp>
        <p:nvSpPr>
          <p:cNvPr id="12" name="11 CuadroTexto"/>
          <p:cNvSpPr txBox="1"/>
          <p:nvPr/>
        </p:nvSpPr>
        <p:spPr>
          <a:xfrm>
            <a:off x="28096" y="3661031"/>
            <a:ext cx="2059130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Asturian stew</a:t>
            </a:r>
            <a:endParaRPr lang="es-ES" sz="2000" b="1" dirty="0" smtClean="0"/>
          </a:p>
        </p:txBody>
      </p:sp>
      <p:sp>
        <p:nvSpPr>
          <p:cNvPr id="13" name="12 CuadroTexto"/>
          <p:cNvSpPr txBox="1"/>
          <p:nvPr/>
        </p:nvSpPr>
        <p:spPr>
          <a:xfrm>
            <a:off x="7236296" y="3345420"/>
            <a:ext cx="1869530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3.5€ - </a:t>
            </a:r>
            <a:r>
              <a:rPr lang="es-ES" b="1" dirty="0" err="1" smtClean="0"/>
              <a:t>unit</a:t>
            </a:r>
            <a:r>
              <a:rPr lang="es-ES" b="1" dirty="0" smtClean="0"/>
              <a:t> (350g)</a:t>
            </a:r>
            <a:endParaRPr lang="es-ES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-7023" y="6488668"/>
            <a:ext cx="1785950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7.5 € - 2 </a:t>
            </a:r>
            <a:r>
              <a:rPr lang="es-ES" b="1" dirty="0" err="1" smtClean="0"/>
              <a:t>portions</a:t>
            </a:r>
            <a:endParaRPr lang="es-E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Oleaje-en-Gijón-Temporal-de-mar-en-Gijón-Asturias-España-by-machb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51435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517366" y="5880072"/>
            <a:ext cx="695000" cy="36933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#015</a:t>
            </a:r>
          </a:p>
        </p:txBody>
      </p:sp>
      <p:pic>
        <p:nvPicPr>
          <p:cNvPr id="5" name="4 Imagen" descr="aceite oliva.jpg"/>
          <p:cNvPicPr>
            <a:picLocks noChangeAspect="1"/>
          </p:cNvPicPr>
          <p:nvPr/>
        </p:nvPicPr>
        <p:blipFill>
          <a:blip r:embed="rId3" cstate="print"/>
          <a:srcRect l="20703" r="23633"/>
          <a:stretch>
            <a:fillRect/>
          </a:stretch>
        </p:blipFill>
        <p:spPr>
          <a:xfrm>
            <a:off x="60462" y="4413527"/>
            <a:ext cx="1357322" cy="2438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5 CuadroTexto"/>
          <p:cNvSpPr txBox="1"/>
          <p:nvPr/>
        </p:nvSpPr>
        <p:spPr>
          <a:xfrm>
            <a:off x="1509434" y="4374053"/>
            <a:ext cx="3143272" cy="147732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Olive oil is obtained from the fruit of the olive tree. You can use it for fry meat, fish… and for dress a salad.</a:t>
            </a:r>
            <a:endParaRPr lang="es-ES" b="1" dirty="0" smtClean="0"/>
          </a:p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7168" y="3889417"/>
            <a:ext cx="1500198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Olive oil</a:t>
            </a:r>
            <a:endParaRPr lang="es-ES" sz="2000" b="1" dirty="0"/>
          </a:p>
        </p:txBody>
      </p:sp>
      <p:pic>
        <p:nvPicPr>
          <p:cNvPr id="8" name="7 Imagen" descr="descarga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5215" y="489344"/>
            <a:ext cx="2500330" cy="250033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9" name="8 CuadroTexto"/>
          <p:cNvSpPr txBox="1"/>
          <p:nvPr/>
        </p:nvSpPr>
        <p:spPr>
          <a:xfrm>
            <a:off x="7014349" y="0"/>
            <a:ext cx="212965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Rice with milk</a:t>
            </a:r>
            <a:endParaRPr lang="es-ES" sz="2000" b="1" dirty="0" smtClean="0"/>
          </a:p>
        </p:txBody>
      </p:sp>
      <p:sp>
        <p:nvSpPr>
          <p:cNvPr id="10" name="9 CuadroTexto"/>
          <p:cNvSpPr txBox="1"/>
          <p:nvPr/>
        </p:nvSpPr>
        <p:spPr>
          <a:xfrm>
            <a:off x="5530547" y="3078916"/>
            <a:ext cx="3571868" cy="175432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It is made with cow's milk, sugar, rice, cinnamon, lemon, anise and salt. It follows the typical recipe and it’s the most traditional dessert in Asturias.</a:t>
            </a:r>
            <a:endParaRPr lang="es-ES" b="1" dirty="0" smtClean="0"/>
          </a:p>
          <a:p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602117" y="2578036"/>
            <a:ext cx="714364" cy="36933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#016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749967" y="4891042"/>
            <a:ext cx="335755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 smtClean="0"/>
              <a:t>1.2 </a:t>
            </a:r>
            <a:r>
              <a:rPr lang="da-DK" b="1" dirty="0" smtClean="0"/>
              <a:t>€ - unit </a:t>
            </a:r>
            <a:r>
              <a:rPr lang="da-DK" b="1" dirty="0" smtClean="0"/>
              <a:t>(200 g)</a:t>
            </a:r>
            <a:endParaRPr lang="es-ES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517366" y="6271361"/>
            <a:ext cx="2088232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Unit</a:t>
            </a:r>
            <a:r>
              <a:rPr lang="es-ES" b="1" dirty="0" smtClean="0"/>
              <a:t> - 3,50</a:t>
            </a:r>
            <a:r>
              <a:rPr lang="es-ES" b="1" dirty="0" smtClean="0"/>
              <a:t>€</a:t>
            </a:r>
            <a:endParaRPr lang="es-E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532</TotalTime>
  <Words>539</Words>
  <Application>Microsoft Office PowerPoint</Application>
  <PresentationFormat>Presentación en pantalla (4:3)</PresentationFormat>
  <Paragraphs>83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Catálogo de productos</vt:lpstr>
      <vt:lpstr>Chips Lay’s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Colegio San Vicente</dc:creator>
  <cp:lastModifiedBy>ATC</cp:lastModifiedBy>
  <cp:revision>34</cp:revision>
  <dcterms:created xsi:type="dcterms:W3CDTF">2015-03-06T07:35:32Z</dcterms:created>
  <dcterms:modified xsi:type="dcterms:W3CDTF">2015-03-16T20:37:11Z</dcterms:modified>
</cp:coreProperties>
</file>