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8" r:id="rId3"/>
    <p:sldId id="257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69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869" autoAdjust="0"/>
    <p:restoredTop sz="86329" autoAdjust="0"/>
  </p:normalViewPr>
  <p:slideViewPr>
    <p:cSldViewPr>
      <p:cViewPr>
        <p:scale>
          <a:sx n="50" d="100"/>
          <a:sy n="5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B4F779-8A44-4262-B98D-EFA00C8351C4}" type="datetimeFigureOut">
              <a:rPr lang="es-ES" smtClean="0"/>
              <a:pPr/>
              <a:t>16/03/2015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F10A27-EA0A-41AF-83B3-6C7B4352CD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cejae2014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3357586"/>
          </a:xfrm>
        </p:spPr>
        <p:txBody>
          <a:bodyPr>
            <a:noAutofit/>
          </a:bodyPr>
          <a:lstStyle/>
          <a:p>
            <a:pPr algn="ctr"/>
            <a:r>
              <a:rPr lang="es-ES" sz="9600" dirty="0" smtClean="0">
                <a:solidFill>
                  <a:schemeClr val="accent2">
                    <a:lumMod val="75000"/>
                  </a:schemeClr>
                </a:solidFill>
                <a:latin typeface="Centaur" pitchFamily="18" charset="0"/>
                <a:cs typeface="Times New Roman" pitchFamily="18" charset="0"/>
              </a:rPr>
              <a:t>Catálogo de Cejae</a:t>
            </a:r>
            <a:endParaRPr lang="es-ES" sz="9600" dirty="0">
              <a:solidFill>
                <a:schemeClr val="accent2">
                  <a:lumMod val="75000"/>
                </a:schemeClr>
              </a:solidFill>
              <a:latin typeface="Centaur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628" y="642918"/>
            <a:ext cx="36861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b="1" dirty="0" smtClean="0"/>
              <a:t>Almendrados </a:t>
            </a:r>
            <a:r>
              <a:rPr lang="es-ES" sz="2800" b="1" dirty="0" smtClean="0"/>
              <a:t>del Nalón </a:t>
            </a:r>
            <a:r>
              <a:rPr lang="es-ES" sz="2800" dirty="0" smtClean="0"/>
              <a:t> </a:t>
            </a:r>
            <a:r>
              <a:rPr lang="es-ES" sz="1800" dirty="0" smtClean="0"/>
              <a:t>D</a:t>
            </a:r>
            <a:r>
              <a:rPr lang="es-ES" sz="1800" dirty="0" smtClean="0"/>
              <a:t>eliciosas </a:t>
            </a:r>
            <a:r>
              <a:rPr lang="es-ES" sz="1800" dirty="0" smtClean="0"/>
              <a:t>pastas realizadas de forma totalmente artesanal</a:t>
            </a:r>
          </a:p>
          <a:p>
            <a:pPr>
              <a:buNone/>
            </a:pPr>
            <a:r>
              <a:rPr lang="es-ES" sz="2000" b="1" dirty="0" smtClean="0"/>
              <a:t>     Ingredientes</a:t>
            </a:r>
            <a:r>
              <a:rPr lang="es-ES" sz="1800" dirty="0" smtClean="0"/>
              <a:t> </a:t>
            </a:r>
            <a:r>
              <a:rPr lang="es-ES" sz="1800" dirty="0" smtClean="0"/>
              <a:t>almendra, harina, huevos, azúcar y manteca</a:t>
            </a:r>
          </a:p>
          <a:p>
            <a:endParaRPr lang="es-ES" sz="1800" dirty="0" smtClean="0"/>
          </a:p>
          <a:p>
            <a:endParaRPr lang="es-ES" sz="1800" dirty="0" smtClean="0"/>
          </a:p>
          <a:p>
            <a:pPr algn="ctr">
              <a:buNone/>
            </a:pPr>
            <a:r>
              <a:rPr lang="es-ES" sz="2400" dirty="0" smtClean="0"/>
              <a:t>REFERENCIA:008</a:t>
            </a:r>
            <a:endParaRPr lang="es-ES" sz="2400" dirty="0"/>
          </a:p>
        </p:txBody>
      </p:sp>
      <p:pic>
        <p:nvPicPr>
          <p:cNvPr id="4" name="3 Imagen" descr="desca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4381531" cy="385765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857884" y="371475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Precio: 4,50€</a:t>
            </a:r>
            <a:endParaRPr lang="es-E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00562" y="571480"/>
            <a:ext cx="43291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b="1" dirty="0" smtClean="0"/>
              <a:t>   SUSPIROS </a:t>
            </a:r>
            <a:r>
              <a:rPr lang="es-ES" sz="2800" b="1" dirty="0" smtClean="0"/>
              <a:t>DEL NALON </a:t>
            </a:r>
          </a:p>
          <a:p>
            <a:pPr>
              <a:buNone/>
            </a:pPr>
            <a:r>
              <a:rPr lang="es-ES" sz="2000" dirty="0" smtClean="0"/>
              <a:t> </a:t>
            </a:r>
            <a:r>
              <a:rPr lang="es-ES" sz="2000" dirty="0" smtClean="0"/>
              <a:t>     Pastas </a:t>
            </a:r>
            <a:r>
              <a:rPr lang="es-ES" sz="2000" dirty="0" smtClean="0"/>
              <a:t>artesanas</a:t>
            </a:r>
          </a:p>
          <a:p>
            <a:pPr>
              <a:buNone/>
            </a:pPr>
            <a:r>
              <a:rPr lang="es-ES" sz="2000" dirty="0" smtClean="0"/>
              <a:t>      Ingredientes</a:t>
            </a:r>
            <a:r>
              <a:rPr lang="es-ES" sz="2000" dirty="0" smtClean="0"/>
              <a:t>:</a:t>
            </a:r>
            <a:r>
              <a:rPr lang="es-ES" sz="2000" dirty="0" smtClean="0">
                <a:solidFill>
                  <a:srgbClr val="000000"/>
                </a:solidFill>
              </a:rPr>
              <a:t> huevos, mantequilla, margarina, azúcar y harina de trigo </a:t>
            </a:r>
            <a:endParaRPr lang="es-ES" sz="20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es-ES" sz="2000" dirty="0" smtClean="0">
                <a:solidFill>
                  <a:srgbClr val="000000"/>
                </a:solidFill>
              </a:rPr>
              <a:t>    REFERENCIA:009</a:t>
            </a:r>
            <a:endParaRPr lang="es-ES" sz="2000" dirty="0" smtClean="0">
              <a:solidFill>
                <a:srgbClr val="000000"/>
              </a:solidFill>
            </a:endParaRPr>
          </a:p>
          <a:p>
            <a:endParaRPr lang="es-ES" sz="1800" dirty="0" smtClean="0">
              <a:solidFill>
                <a:srgbClr val="000000"/>
              </a:solidFill>
              <a:latin typeface="arial"/>
            </a:endParaRPr>
          </a:p>
          <a:p>
            <a:endParaRPr lang="es-ES" sz="1800" dirty="0" smtClean="0">
              <a:solidFill>
                <a:srgbClr val="000000"/>
              </a:solidFill>
              <a:latin typeface="arial"/>
            </a:endParaRPr>
          </a:p>
          <a:p>
            <a:pPr algn="ctr">
              <a:buNone/>
            </a:pPr>
            <a:r>
              <a:rPr lang="es-ES" sz="2000" dirty="0" smtClean="0">
                <a:solidFill>
                  <a:srgbClr val="000000"/>
                </a:solidFill>
                <a:latin typeface="arial"/>
              </a:rPr>
              <a:t>   PESO </a:t>
            </a:r>
            <a:r>
              <a:rPr lang="es-ES" sz="2000" dirty="0" smtClean="0"/>
              <a:t>600 grs.</a:t>
            </a:r>
          </a:p>
          <a:p>
            <a:endParaRPr lang="es-ES" sz="1800" dirty="0"/>
          </a:p>
        </p:txBody>
      </p:sp>
      <p:pic>
        <p:nvPicPr>
          <p:cNvPr id="5" name="4 Imagen" descr="SUSPIROS DEL NAKLOOOIOO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3877764" cy="350046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786446" y="395758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Precio: </a:t>
            </a:r>
            <a:r>
              <a:rPr lang="es-ES" sz="2000" dirty="0" smtClean="0"/>
              <a:t>4€</a:t>
            </a:r>
            <a:endParaRPr lang="es-E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6248" y="642918"/>
            <a:ext cx="4443386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b="1" dirty="0" smtClean="0"/>
              <a:t>    </a:t>
            </a:r>
            <a:r>
              <a:rPr lang="es-ES" sz="2800" b="1" dirty="0" err="1" smtClean="0"/>
              <a:t>Casadiellas</a:t>
            </a:r>
            <a:r>
              <a:rPr lang="es-ES" sz="2800" b="1" dirty="0" smtClean="0"/>
              <a:t> </a:t>
            </a:r>
            <a:r>
              <a:rPr lang="es-ES" sz="2800" b="1" dirty="0" smtClean="0"/>
              <a:t>Asturianas</a:t>
            </a:r>
            <a:r>
              <a:rPr lang="es-ES" sz="2000" b="1" dirty="0" smtClean="0"/>
              <a:t>: </a:t>
            </a:r>
            <a:r>
              <a:rPr lang="es-ES" sz="2000" dirty="0" smtClean="0"/>
              <a:t>Elaboradas de forma casera </a:t>
            </a:r>
          </a:p>
          <a:p>
            <a:pPr>
              <a:buNone/>
            </a:pPr>
            <a:r>
              <a:rPr lang="es-ES" sz="2000" b="1" dirty="0" smtClean="0"/>
              <a:t>      Ingredientes</a:t>
            </a:r>
            <a:r>
              <a:rPr lang="es-ES" sz="2000" b="1" dirty="0" smtClean="0"/>
              <a:t>: </a:t>
            </a:r>
            <a:r>
              <a:rPr lang="es-ES" sz="2000" dirty="0" smtClean="0"/>
              <a:t>avellana y nueces ligada con mantequilla y envueltas en una fina masa hecha a base de harina de trigo que se fríe en aceite de oliva.</a:t>
            </a:r>
          </a:p>
          <a:p>
            <a:pPr algn="ctr">
              <a:buNone/>
            </a:pPr>
            <a:r>
              <a:rPr lang="es-ES" sz="2400" dirty="0" smtClean="0"/>
              <a:t>Caja (1/2 Doc.) </a:t>
            </a:r>
          </a:p>
          <a:p>
            <a:pPr algn="ctr">
              <a:buNone/>
            </a:pPr>
            <a:r>
              <a:rPr lang="es-ES" sz="2400" dirty="0" smtClean="0"/>
              <a:t>REFERENCIA:010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4 Imagen" descr="Casadielles asrteruia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857232"/>
            <a:ext cx="3714776" cy="385765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786446" y="4500570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Precio: </a:t>
            </a:r>
            <a:r>
              <a:rPr lang="es-ES" sz="2000" dirty="0" smtClean="0"/>
              <a:t>4,40€</a:t>
            </a:r>
            <a:endParaRPr lang="es-E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0" y="571480"/>
            <a:ext cx="4300510" cy="4143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smtClean="0"/>
              <a:t>     </a:t>
            </a:r>
            <a:r>
              <a:rPr lang="es-ES" sz="2800" b="1" dirty="0" smtClean="0"/>
              <a:t>Castañas </a:t>
            </a:r>
            <a:r>
              <a:rPr lang="es-ES" sz="2800" b="1" dirty="0" smtClean="0"/>
              <a:t>en Almíbar "Tierra del Artesano"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      Castañas </a:t>
            </a:r>
            <a:r>
              <a:rPr lang="es-ES" sz="2000" dirty="0" smtClean="0"/>
              <a:t>cocidas, en un baño de almíbar.</a:t>
            </a:r>
          </a:p>
          <a:p>
            <a:pPr>
              <a:buNone/>
            </a:pPr>
            <a:r>
              <a:rPr lang="es-ES" sz="2000" dirty="0" smtClean="0"/>
              <a:t> </a:t>
            </a:r>
            <a:r>
              <a:rPr lang="es-ES" sz="2000" dirty="0" smtClean="0"/>
              <a:t>      Calidad </a:t>
            </a:r>
            <a:r>
              <a:rPr lang="es-ES" sz="2000" dirty="0" smtClean="0"/>
              <a:t>y la tradición asturianas.</a:t>
            </a:r>
            <a:r>
              <a:rPr lang="es-ES" sz="1800" dirty="0" smtClean="0"/>
              <a:t> </a:t>
            </a:r>
            <a:endParaRPr lang="es-ES" sz="1800" dirty="0"/>
          </a:p>
        </p:txBody>
      </p:sp>
      <p:pic>
        <p:nvPicPr>
          <p:cNvPr id="5" name="4 Imagen" descr="Castañas en alvbbia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4000528" cy="435771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000628" y="3000372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PESO APROX. (350 Grs.),</a:t>
            </a:r>
          </a:p>
          <a:p>
            <a:pPr algn="ctr"/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REFERENCIA:011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857884" y="4214818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Precio: 5,70€</a:t>
            </a:r>
            <a:endParaRPr lang="es-E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s-ES" sz="4800" dirty="0" smtClean="0">
                <a:solidFill>
                  <a:srgbClr val="FFC000"/>
                </a:solidFill>
                <a:latin typeface="Centaur" pitchFamily="18" charset="0"/>
              </a:rPr>
              <a:t>INGREDIENTES DE FABADA</a:t>
            </a:r>
            <a:endParaRPr lang="es-ES" sz="4800" dirty="0">
              <a:solidFill>
                <a:srgbClr val="FFC000"/>
              </a:solidFill>
              <a:latin typeface="Centaur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0" y="1481328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100" b="1" dirty="0" smtClean="0"/>
              <a:t>   Estuche </a:t>
            </a:r>
            <a:r>
              <a:rPr lang="es-ES" sz="3100" b="1" dirty="0" smtClean="0"/>
              <a:t>de Fabada </a:t>
            </a:r>
            <a:r>
              <a:rPr lang="es-ES" sz="3100" b="1" dirty="0" smtClean="0"/>
              <a:t>Asturiana. </a:t>
            </a:r>
            <a:r>
              <a:rPr lang="es-ES" sz="2900" dirty="0" smtClean="0"/>
              <a:t> </a:t>
            </a:r>
            <a:r>
              <a:rPr lang="es-ES" sz="1900" dirty="0" smtClean="0"/>
              <a:t>P</a:t>
            </a:r>
            <a:r>
              <a:rPr lang="es-ES" sz="1900" dirty="0" smtClean="0"/>
              <a:t>roductos </a:t>
            </a:r>
            <a:r>
              <a:rPr lang="es-ES" sz="1900" dirty="0" smtClean="0"/>
              <a:t>seleccionados para la elaboración de una fabada asturiana</a:t>
            </a:r>
          </a:p>
          <a:p>
            <a:pPr>
              <a:buNone/>
            </a:pPr>
            <a:r>
              <a:rPr lang="es-ES" sz="2000" dirty="0" smtClean="0"/>
              <a:t>      El </a:t>
            </a:r>
            <a:r>
              <a:rPr lang="es-ES" sz="2000" dirty="0" smtClean="0"/>
              <a:t>estuche incluye: fabas, tocino, lacón, chorizo y morcilla</a:t>
            </a:r>
          </a:p>
          <a:p>
            <a:pPr algn="ctr">
              <a:buNone/>
            </a:pPr>
            <a:r>
              <a:rPr lang="es-ES" sz="2000" dirty="0" smtClean="0">
                <a:solidFill>
                  <a:srgbClr val="000000"/>
                </a:solidFill>
                <a:latin typeface="arial"/>
              </a:rPr>
              <a:t>     Estuche </a:t>
            </a:r>
            <a:r>
              <a:rPr lang="es-ES" sz="2000" dirty="0" smtClean="0">
                <a:solidFill>
                  <a:srgbClr val="000000"/>
                </a:solidFill>
                <a:latin typeface="arial"/>
              </a:rPr>
              <a:t>de </a:t>
            </a:r>
            <a:r>
              <a:rPr lang="es-ES" sz="2000" dirty="0" smtClean="0"/>
              <a:t>(2 </a:t>
            </a:r>
            <a:r>
              <a:rPr lang="es-ES" sz="2000" dirty="0" err="1" smtClean="0"/>
              <a:t>rac</a:t>
            </a:r>
            <a:r>
              <a:rPr lang="es-ES" sz="2000" dirty="0" smtClean="0"/>
              <a:t>.)	</a:t>
            </a:r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r>
              <a:rPr lang="es-ES" sz="2000" dirty="0" smtClean="0"/>
              <a:t>REFERENCIA:012</a:t>
            </a:r>
            <a:endParaRPr lang="es-ES" sz="2000" dirty="0" smtClean="0"/>
          </a:p>
          <a:p>
            <a:endParaRPr lang="es-ES" sz="1900" dirty="0" smtClean="0">
              <a:solidFill>
                <a:srgbClr val="000000"/>
              </a:solidFill>
              <a:latin typeface="arial"/>
            </a:endParaRPr>
          </a:p>
          <a:p>
            <a:endParaRPr lang="es-ES" b="1" dirty="0"/>
          </a:p>
        </p:txBody>
      </p:sp>
      <p:pic>
        <p:nvPicPr>
          <p:cNvPr id="4" name="3 Imagen" descr="xd este si x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71612"/>
            <a:ext cx="3857652" cy="350046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715008" y="5072074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Precio: 7,50€</a:t>
            </a:r>
            <a:endParaRPr lang="es-E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071934" y="571480"/>
            <a:ext cx="46434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CHORIZO A LA SIDRA</a:t>
            </a:r>
          </a:p>
          <a:p>
            <a:endParaRPr lang="es-ES" sz="2400" b="1" dirty="0" smtClean="0"/>
          </a:p>
          <a:p>
            <a:r>
              <a:rPr lang="es-ES" dirty="0" smtClean="0"/>
              <a:t>Auténticos chorizos asturianos de calidad extra preparados en sidra natural. Listos para calentar y disfrutar de un plato típico de nuestra gastronomía.</a:t>
            </a:r>
          </a:p>
          <a:p>
            <a:endParaRPr lang="es-ES" dirty="0" smtClean="0"/>
          </a:p>
          <a:p>
            <a:pPr algn="ctr"/>
            <a:r>
              <a:rPr lang="es-ES" sz="2400" dirty="0" smtClean="0"/>
              <a:t>Referencia 013</a:t>
            </a:r>
          </a:p>
          <a:p>
            <a:endParaRPr lang="es-ES" dirty="0" smtClean="0"/>
          </a:p>
          <a:p>
            <a:pPr algn="ctr"/>
            <a:r>
              <a:rPr lang="es-ES" sz="2400" dirty="0" smtClean="0"/>
              <a:t>Peso:220 </a:t>
            </a:r>
            <a:r>
              <a:rPr lang="es-ES" sz="2400" dirty="0" err="1" smtClean="0"/>
              <a:t>grs</a:t>
            </a:r>
            <a:endParaRPr lang="es-ES" sz="2400" dirty="0" smtClean="0"/>
          </a:p>
          <a:p>
            <a:endParaRPr lang="es-ES" dirty="0" smtClean="0"/>
          </a:p>
          <a:p>
            <a:pPr algn="ctr"/>
            <a:r>
              <a:rPr lang="es-ES" sz="2000" dirty="0" smtClean="0"/>
              <a:t>Precio: 3,30 €</a:t>
            </a:r>
            <a:endParaRPr lang="es-ES" sz="2000" dirty="0"/>
          </a:p>
        </p:txBody>
      </p:sp>
      <p:pic>
        <p:nvPicPr>
          <p:cNvPr id="10" name="9 Imagen" descr="vc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000108"/>
            <a:ext cx="3071834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AJUSTES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000" dirty="0" smtClean="0"/>
              <a:t>LOS PRECIOS DE LOS QUESOS PUEDEN VARIAR SEGÚN EL PESO.</a:t>
            </a:r>
          </a:p>
          <a:p>
            <a:pPr algn="just">
              <a:buNone/>
            </a:pPr>
            <a:r>
              <a:rPr lang="es-ES" sz="2000" dirty="0" smtClean="0"/>
              <a:t>HACER PEDIDO CON DOS SEMANAS DE ANTELACION ANTES DE LA FECHA DE MERCADO</a:t>
            </a:r>
          </a:p>
          <a:p>
            <a:pPr algn="just">
              <a:buNone/>
            </a:pPr>
            <a:r>
              <a:rPr lang="es-ES" sz="2000" dirty="0" smtClean="0"/>
              <a:t>PORTES NO INCLUIDOS</a:t>
            </a:r>
          </a:p>
          <a:p>
            <a:pPr algn="just">
              <a:buNone/>
            </a:pPr>
            <a:r>
              <a:rPr lang="es-ES" sz="2000" dirty="0" smtClean="0"/>
              <a:t>I.V.A </a:t>
            </a:r>
            <a:r>
              <a:rPr lang="es-ES" sz="2000" dirty="0" smtClean="0"/>
              <a:t>INCLUIDO</a:t>
            </a:r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r>
              <a:rPr lang="es-ES" sz="2000" dirty="0" smtClean="0"/>
              <a:t>Correo: </a:t>
            </a:r>
            <a:r>
              <a:rPr lang="es-ES" sz="2000" dirty="0" smtClean="0">
                <a:hlinkClick r:id="rId2"/>
              </a:rPr>
              <a:t>cejae2014@gmail.com</a:t>
            </a:r>
            <a:endParaRPr lang="es-ES" sz="2000" dirty="0" smtClean="0"/>
          </a:p>
          <a:p>
            <a:pPr algn="just">
              <a:buNone/>
            </a:pPr>
            <a:r>
              <a:rPr lang="es-ES" sz="2000" dirty="0" smtClean="0"/>
              <a:t>Teléfono: 985 690 150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sz="2800" dirty="0" smtClean="0"/>
              <a:t>Queso </a:t>
            </a:r>
            <a:r>
              <a:rPr lang="es-ES" sz="2800" dirty="0" smtClean="0"/>
              <a:t>Gamoneu - Ref:001</a:t>
            </a:r>
            <a:endParaRPr lang="es-ES" sz="2800" dirty="0" smtClean="0"/>
          </a:p>
          <a:p>
            <a:r>
              <a:rPr lang="es-ES" sz="2800" dirty="0" smtClean="0"/>
              <a:t>Queso Asunción – Ref:002</a:t>
            </a:r>
          </a:p>
          <a:p>
            <a:r>
              <a:rPr lang="es-ES" sz="2000" b="1" dirty="0" smtClean="0"/>
              <a:t> </a:t>
            </a:r>
            <a:r>
              <a:rPr lang="es-ES" sz="2800" dirty="0" smtClean="0"/>
              <a:t>Afuega’l pitu rojo y blanco – Ref:003</a:t>
            </a:r>
            <a:endParaRPr lang="es-ES" sz="2800" dirty="0" smtClean="0"/>
          </a:p>
          <a:p>
            <a:r>
              <a:rPr lang="es-ES" sz="2800" dirty="0" smtClean="0"/>
              <a:t>Queso Berenguela – Ref</a:t>
            </a:r>
            <a:r>
              <a:rPr lang="es-ES" sz="2800" dirty="0" smtClean="0"/>
              <a:t>:004</a:t>
            </a:r>
            <a:endParaRPr lang="es-ES" sz="2800" dirty="0" smtClean="0"/>
          </a:p>
          <a:p>
            <a:r>
              <a:rPr lang="es-ES" sz="2800" dirty="0" smtClean="0"/>
              <a:t>Crema </a:t>
            </a:r>
            <a:r>
              <a:rPr lang="es-ES" sz="2800" dirty="0" smtClean="0"/>
              <a:t>cabrales </a:t>
            </a:r>
            <a:r>
              <a:rPr lang="es-ES" sz="2800" dirty="0" smtClean="0"/>
              <a:t>intensa – Ref:005</a:t>
            </a:r>
            <a:endParaRPr lang="es-ES" sz="2800" dirty="0" smtClean="0"/>
          </a:p>
          <a:p>
            <a:r>
              <a:rPr lang="es-ES" sz="2800" dirty="0" smtClean="0"/>
              <a:t>Queso cabrales </a:t>
            </a:r>
            <a:r>
              <a:rPr lang="es-ES" sz="2800" dirty="0" smtClean="0"/>
              <a:t>D.O.P – Ref:006</a:t>
            </a:r>
            <a:endParaRPr lang="es-ES" sz="2800" dirty="0" smtClean="0"/>
          </a:p>
          <a:p>
            <a:r>
              <a:rPr lang="es-ES" sz="2800" dirty="0" smtClean="0"/>
              <a:t>Gelatina de manzana ecológica de </a:t>
            </a:r>
            <a:r>
              <a:rPr lang="es-ES" sz="2800" dirty="0" smtClean="0"/>
              <a:t>sidra – Ref:007</a:t>
            </a:r>
            <a:endParaRPr lang="es-ES" sz="2800" dirty="0" smtClean="0"/>
          </a:p>
          <a:p>
            <a:r>
              <a:rPr lang="es-ES" sz="2800" dirty="0" smtClean="0"/>
              <a:t>Almendrados del </a:t>
            </a:r>
            <a:r>
              <a:rPr lang="es-ES" sz="2800" dirty="0" smtClean="0"/>
              <a:t>Nalón – Ref:008</a:t>
            </a:r>
            <a:endParaRPr lang="es-ES" sz="2800" dirty="0" smtClean="0"/>
          </a:p>
          <a:p>
            <a:r>
              <a:rPr lang="es-ES" dirty="0" smtClean="0"/>
              <a:t>Suspiros del </a:t>
            </a:r>
            <a:r>
              <a:rPr lang="es-ES" dirty="0" smtClean="0"/>
              <a:t>Nalón – Ref:009</a:t>
            </a:r>
            <a:endParaRPr lang="es-ES" dirty="0" smtClean="0"/>
          </a:p>
          <a:p>
            <a:r>
              <a:rPr lang="es-ES" dirty="0" smtClean="0"/>
              <a:t>Casadielles </a:t>
            </a:r>
            <a:r>
              <a:rPr lang="es-ES" dirty="0" smtClean="0"/>
              <a:t>Asturianas – Ref:010</a:t>
            </a:r>
            <a:endParaRPr lang="es-ES" dirty="0" smtClean="0"/>
          </a:p>
          <a:p>
            <a:r>
              <a:rPr lang="es-ES" dirty="0" smtClean="0"/>
              <a:t>Castañas en </a:t>
            </a:r>
            <a:r>
              <a:rPr lang="es-ES" dirty="0" smtClean="0"/>
              <a:t>almíbar – Ref: 011</a:t>
            </a:r>
            <a:endParaRPr lang="es-ES" dirty="0" smtClean="0"/>
          </a:p>
          <a:p>
            <a:r>
              <a:rPr lang="es-ES" dirty="0" smtClean="0"/>
              <a:t>Estuche de fabada asturiana</a:t>
            </a:r>
            <a:r>
              <a:rPr lang="es-ES" dirty="0" smtClean="0"/>
              <a:t>. – Ref: 012</a:t>
            </a:r>
            <a:endParaRPr lang="es-ES" dirty="0" smtClean="0"/>
          </a:p>
          <a:p>
            <a:r>
              <a:rPr lang="es-ES" dirty="0" smtClean="0"/>
              <a:t>Chorizo a la sidra. – Ref: 013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s-ES" sz="6600" b="1" i="1" dirty="0" smtClean="0">
                <a:solidFill>
                  <a:srgbClr val="FFC000"/>
                </a:solidFill>
                <a:latin typeface="Centaur" pitchFamily="18" charset="0"/>
              </a:rPr>
              <a:t>QUESOS</a:t>
            </a:r>
            <a:endParaRPr lang="es-ES" sz="6600" b="1" i="1" dirty="0">
              <a:solidFill>
                <a:srgbClr val="FFC000"/>
              </a:solidFill>
              <a:latin typeface="Centaur" pitchFamily="18" charset="0"/>
            </a:endParaRPr>
          </a:p>
        </p:txBody>
      </p:sp>
      <p:pic>
        <p:nvPicPr>
          <p:cNvPr id="4" name="3 Marcador de contenido" descr="QUESO GAMONE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3857652" cy="3571900"/>
          </a:xfrm>
        </p:spPr>
      </p:pic>
      <p:sp>
        <p:nvSpPr>
          <p:cNvPr id="5" name="4 CuadroTexto"/>
          <p:cNvSpPr txBox="1"/>
          <p:nvPr/>
        </p:nvSpPr>
        <p:spPr>
          <a:xfrm>
            <a:off x="4714876" y="1214422"/>
            <a:ext cx="35719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 </a:t>
            </a:r>
          </a:p>
          <a:p>
            <a:r>
              <a:rPr lang="es-ES" sz="2400" b="1" dirty="0" smtClean="0"/>
              <a:t>El Queso "Gamoneu" D.O.P.  </a:t>
            </a:r>
          </a:p>
          <a:p>
            <a:r>
              <a:rPr lang="es-ES" dirty="0" smtClean="0"/>
              <a:t>Es un queso</a:t>
            </a:r>
            <a:r>
              <a:rPr lang="es-ES" b="1" dirty="0" smtClean="0"/>
              <a:t> </a:t>
            </a:r>
            <a:r>
              <a:rPr lang="es-ES" dirty="0" smtClean="0"/>
              <a:t>curado, semiazul, y ahumado. El "Gamoneu" es un queso elaborado con</a:t>
            </a:r>
            <a:r>
              <a:rPr lang="es-ES" b="1" dirty="0" smtClean="0"/>
              <a:t> </a:t>
            </a:r>
            <a:r>
              <a:rPr lang="es-ES" dirty="0" smtClean="0"/>
              <a:t>mezcla de leche cruda de vaca, oveja y cabra, cuajadas con cuajo natural y sabor ligeramente picante.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smtClean="0"/>
              <a:t>         </a:t>
            </a:r>
            <a:r>
              <a:rPr lang="es-ES" dirty="0" smtClean="0"/>
              <a:t>REFERENCIA:001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714876" y="4786323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PESO </a:t>
            </a:r>
            <a:r>
              <a:rPr lang="es-ES" dirty="0" smtClean="0"/>
              <a:t>500GRS</a:t>
            </a: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643438" y="578645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Precio: </a:t>
            </a:r>
            <a:r>
              <a:rPr lang="es-ES" sz="2000" dirty="0" smtClean="0"/>
              <a:t>11,50€</a:t>
            </a:r>
            <a:endParaRPr lang="es-E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357686" y="642918"/>
            <a:ext cx="4371948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smtClean="0"/>
              <a:t>Queso asunción.</a:t>
            </a:r>
            <a:endParaRPr lang="es-ES" sz="2400" dirty="0" smtClean="0"/>
          </a:p>
          <a:p>
            <a:pPr>
              <a:buNone/>
            </a:pPr>
            <a:r>
              <a:rPr lang="es-ES" sz="1800" dirty="0" smtClean="0"/>
              <a:t>El </a:t>
            </a:r>
            <a:r>
              <a:rPr lang="es-ES" sz="1800" dirty="0" smtClean="0"/>
              <a:t>Asunción es un queso con un </a:t>
            </a:r>
            <a:r>
              <a:rPr lang="es-ES" sz="1800" dirty="0" smtClean="0"/>
              <a:t>particular y </a:t>
            </a:r>
            <a:r>
              <a:rPr lang="es-ES" sz="1800" dirty="0" smtClean="0"/>
              <a:t>agradable sabor. Se elabora con leche pasteurizada de cabra, cuajo, sal y fermentos lácticos.</a:t>
            </a:r>
          </a:p>
          <a:p>
            <a:endParaRPr lang="es-ES" sz="1800" dirty="0" smtClean="0"/>
          </a:p>
          <a:p>
            <a:endParaRPr lang="es-ES" sz="1800" dirty="0" smtClean="0"/>
          </a:p>
          <a:p>
            <a:pPr algn="ctr">
              <a:buNone/>
            </a:pPr>
            <a:r>
              <a:rPr lang="es-ES" sz="1800" dirty="0" smtClean="0"/>
              <a:t>    REFERENCIA:002</a:t>
            </a:r>
            <a:endParaRPr lang="es-ES" sz="18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8" name="7 Imagen" descr="Asunció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4422"/>
            <a:ext cx="4143404" cy="37862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714876" y="357187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   PESO </a:t>
            </a:r>
            <a:r>
              <a:rPr lang="es-ES" dirty="0" smtClean="0"/>
              <a:t>750GR</a:t>
            </a:r>
          </a:p>
          <a:p>
            <a:r>
              <a:rPr lang="es-ES" dirty="0" smtClean="0"/>
              <a:t>         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214942" y="428625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Precio : </a:t>
            </a:r>
            <a:r>
              <a:rPr lang="es-ES" sz="2000" dirty="0" smtClean="0"/>
              <a:t>11€</a:t>
            </a:r>
            <a:endParaRPr lang="es-E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43306" y="474673"/>
            <a:ext cx="534829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/>
              <a:t>   </a:t>
            </a:r>
            <a:r>
              <a:rPr lang="es-ES" sz="2800" b="1" dirty="0" smtClean="0"/>
              <a:t>AFUEGA’L PITU ROJO Y BLANCO </a:t>
            </a:r>
            <a:endParaRPr lang="es-ES" b="1" dirty="0" smtClean="0"/>
          </a:p>
          <a:p>
            <a:pPr>
              <a:buNone/>
            </a:pPr>
            <a:r>
              <a:rPr lang="es-ES" dirty="0" smtClean="0"/>
              <a:t>   </a:t>
            </a:r>
            <a:r>
              <a:rPr lang="es-ES" sz="2400" dirty="0" smtClean="0"/>
              <a:t>Elaborado con leche pasteurizada de vaca, fermentos lácticos, sal y cuajo </a:t>
            </a:r>
            <a:r>
              <a:rPr lang="es-ES" sz="2400" dirty="0" smtClean="0"/>
              <a:t>animal.</a:t>
            </a:r>
          </a:p>
          <a:p>
            <a:pPr>
              <a:buNone/>
            </a:pPr>
            <a:r>
              <a:rPr lang="es-ES" sz="2400" dirty="0" smtClean="0"/>
              <a:t>    El </a:t>
            </a:r>
            <a:r>
              <a:rPr lang="es-ES" sz="2400" dirty="0" smtClean="0"/>
              <a:t>rojo tiene pimentón </a:t>
            </a:r>
            <a:r>
              <a:rPr lang="es-ES" sz="2400" dirty="0" smtClean="0"/>
              <a:t>.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 algn="ctr">
              <a:buNone/>
            </a:pPr>
            <a:r>
              <a:rPr lang="es-ES" sz="2400" dirty="0" smtClean="0"/>
              <a:t>     </a:t>
            </a:r>
            <a:r>
              <a:rPr lang="es-ES" sz="2400" dirty="0" smtClean="0"/>
              <a:t>Peso:300 </a:t>
            </a:r>
            <a:r>
              <a:rPr lang="es-ES" sz="2400" dirty="0" err="1" smtClean="0"/>
              <a:t>grs</a:t>
            </a:r>
            <a:endParaRPr lang="es-ES" sz="2400" dirty="0" smtClean="0"/>
          </a:p>
          <a:p>
            <a:pPr algn="ctr">
              <a:buNone/>
            </a:pPr>
            <a:r>
              <a:rPr lang="es-ES" sz="2400" dirty="0" smtClean="0"/>
              <a:t>     Referencia</a:t>
            </a:r>
            <a:r>
              <a:rPr lang="es-ES" sz="2400" dirty="0" smtClean="0"/>
              <a:t>: 003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 algn="ctr">
              <a:buNone/>
            </a:pPr>
            <a:r>
              <a:rPr lang="es-ES" sz="2400" dirty="0" smtClean="0"/>
              <a:t>     </a:t>
            </a:r>
            <a:r>
              <a:rPr lang="es-ES" sz="2000" dirty="0" smtClean="0"/>
              <a:t>Precio: 4€</a:t>
            </a:r>
            <a:endParaRPr lang="es-ES" sz="2400" dirty="0" smtClean="0"/>
          </a:p>
        </p:txBody>
      </p:sp>
      <p:pic>
        <p:nvPicPr>
          <p:cNvPr id="4" name="3 Imagen" descr="fg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857232"/>
            <a:ext cx="3357586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714744" y="500042"/>
            <a:ext cx="518640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600" b="1" dirty="0" smtClean="0"/>
              <a:t> Queso "</a:t>
            </a:r>
            <a:r>
              <a:rPr lang="es-ES" sz="2600" b="1" dirty="0" smtClean="0"/>
              <a:t>Berenguela"</a:t>
            </a:r>
            <a:r>
              <a:rPr lang="es-ES" sz="2300" dirty="0" smtClean="0"/>
              <a:t> </a:t>
            </a:r>
            <a:r>
              <a:rPr lang="es-ES" sz="2300" dirty="0" smtClean="0"/>
              <a:t>sabor suave, mantecoso, refinado y cremoso.</a:t>
            </a:r>
          </a:p>
          <a:p>
            <a:pPr>
              <a:buNone/>
            </a:pPr>
            <a:r>
              <a:rPr lang="es-ES" sz="2300" b="1" dirty="0" smtClean="0"/>
              <a:t>Ingredientes</a:t>
            </a:r>
            <a:r>
              <a:rPr lang="es-ES" sz="2400" dirty="0" smtClean="0"/>
              <a:t> leche de vaca semidesnatada y pasteurizada presentado un contenido graso del 35% y una maduración máxima de ocho días.</a:t>
            </a:r>
          </a:p>
          <a:p>
            <a:endParaRPr lang="es-ES" sz="2400" dirty="0" smtClean="0"/>
          </a:p>
          <a:p>
            <a:pPr algn="ctr">
              <a:buNone/>
            </a:pPr>
            <a:r>
              <a:rPr lang="es-ES" sz="2400" dirty="0" smtClean="0"/>
              <a:t> REFERENCIA:004</a:t>
            </a:r>
            <a:endParaRPr lang="es-ES" sz="2300" dirty="0" smtClean="0"/>
          </a:p>
        </p:txBody>
      </p:sp>
      <p:pic>
        <p:nvPicPr>
          <p:cNvPr id="7" name="6 Imagen" descr="Berengue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142984"/>
            <a:ext cx="3500462" cy="400052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214810" y="4857760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PESO (450 Grs.)</a:t>
            </a: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786314" y="5572140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Precio: </a:t>
            </a:r>
            <a:r>
              <a:rPr lang="es-ES" sz="2000" dirty="0" smtClean="0"/>
              <a:t>5,50</a:t>
            </a:r>
            <a:r>
              <a:rPr lang="es-ES" sz="2000" dirty="0" smtClean="0"/>
              <a:t>€</a:t>
            </a:r>
            <a:endParaRPr lang="es-E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6248" y="571480"/>
            <a:ext cx="4443386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b="1" dirty="0" smtClean="0"/>
              <a:t>    Crema cabrales intensa </a:t>
            </a:r>
            <a:r>
              <a:rPr lang="es-ES" sz="2100" dirty="0" smtClean="0"/>
              <a:t>Deliciosa crema elaborada con Queso D.O.P. Cabrales y Sidra Natural Asturiana. De consistencia intensa, En esta variedad presenta un</a:t>
            </a:r>
            <a:r>
              <a:rPr lang="es-ES" sz="2100" b="1" dirty="0" smtClean="0"/>
              <a:t> </a:t>
            </a:r>
            <a:r>
              <a:rPr lang="es-ES" sz="2100" dirty="0" smtClean="0"/>
              <a:t>sabor y aroma intensos. Cabrales en una crema fácil </a:t>
            </a:r>
            <a:r>
              <a:rPr lang="es-ES" sz="2100" dirty="0" smtClean="0"/>
              <a:t>de untar</a:t>
            </a:r>
            <a:r>
              <a:rPr lang="es-ES" dirty="0" smtClean="0"/>
              <a:t>.</a:t>
            </a:r>
          </a:p>
          <a:p>
            <a:pPr algn="ctr">
              <a:buNone/>
            </a:pPr>
            <a:r>
              <a:rPr lang="es-ES" dirty="0" smtClean="0"/>
              <a:t>   </a:t>
            </a:r>
            <a:r>
              <a:rPr lang="es-ES" sz="2400" dirty="0" smtClean="0"/>
              <a:t>Referencia:005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9" name="8 Imagen" descr="Crema Cabrales.jpg"/>
          <p:cNvPicPr>
            <a:picLocks noChangeAspect="1"/>
          </p:cNvPicPr>
          <p:nvPr/>
        </p:nvPicPr>
        <p:blipFill>
          <a:blip r:embed="rId2"/>
          <a:srcRect l="16071" r="16072"/>
          <a:stretch>
            <a:fillRect/>
          </a:stretch>
        </p:blipFill>
        <p:spPr>
          <a:xfrm>
            <a:off x="642910" y="928670"/>
            <a:ext cx="3429024" cy="414340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857752" y="428625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Peso 180grs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857752" y="4786322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Precio</a:t>
            </a:r>
            <a:r>
              <a:rPr lang="es-ES" dirty="0" smtClean="0"/>
              <a:t>: 3,50€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0" y="571480"/>
            <a:ext cx="41148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b="1" dirty="0" smtClean="0"/>
              <a:t>   </a:t>
            </a:r>
            <a:r>
              <a:rPr lang="es-ES" sz="2400" b="1" dirty="0" smtClean="0"/>
              <a:t>Queso "Cabrales" D.O.P</a:t>
            </a:r>
            <a:r>
              <a:rPr lang="es-ES" sz="2400" b="1" dirty="0" smtClean="0"/>
              <a:t>.</a:t>
            </a:r>
          </a:p>
          <a:p>
            <a:pPr>
              <a:buNone/>
            </a:pPr>
            <a:r>
              <a:rPr lang="es-ES" sz="2400" b="1" dirty="0" smtClean="0"/>
              <a:t> </a:t>
            </a:r>
            <a:r>
              <a:rPr lang="es-ES" sz="2400" b="1" dirty="0" smtClean="0"/>
              <a:t>  </a:t>
            </a:r>
            <a:r>
              <a:rPr lang="es-ES" sz="2400" b="1" dirty="0" smtClean="0"/>
              <a:t> </a:t>
            </a:r>
            <a:r>
              <a:rPr lang="es-ES" sz="1800" dirty="0" smtClean="0"/>
              <a:t>Es un queso azul de textura mantecosa, sabor fuerte, picante, intenso y un tanto ácido</a:t>
            </a:r>
          </a:p>
          <a:p>
            <a:pPr algn="ctr">
              <a:buNone/>
            </a:pPr>
            <a:r>
              <a:rPr lang="es-ES" sz="2400" dirty="0" smtClean="0"/>
              <a:t>    Referencia:006</a:t>
            </a:r>
          </a:p>
          <a:p>
            <a:pPr>
              <a:buNone/>
            </a:pPr>
            <a:endParaRPr lang="es-ES" sz="1800" dirty="0" smtClean="0"/>
          </a:p>
        </p:txBody>
      </p:sp>
      <p:pic>
        <p:nvPicPr>
          <p:cNvPr id="4" name="3 Imagen" descr="Queso Cabra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000108"/>
            <a:ext cx="4071966" cy="428628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429224" y="2714620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PESO: Cuña 300 </a:t>
            </a:r>
            <a:r>
              <a:rPr lang="es-ES" sz="2000" dirty="0" err="1" smtClean="0"/>
              <a:t>Grs</a:t>
            </a:r>
            <a:r>
              <a:rPr lang="es-ES" sz="2000" dirty="0" smtClean="0"/>
              <a:t> </a:t>
            </a:r>
          </a:p>
          <a:p>
            <a:r>
              <a:rPr lang="es-ES" sz="2000" dirty="0" smtClean="0"/>
              <a:t>            Cuña 100 </a:t>
            </a:r>
            <a:r>
              <a:rPr lang="es-ES" sz="2000" dirty="0" err="1" smtClean="0"/>
              <a:t>Grs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143504" y="3929066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Precio (300grs) : 5;50€</a:t>
            </a:r>
          </a:p>
          <a:p>
            <a:r>
              <a:rPr lang="es-ES" sz="2000" dirty="0" smtClean="0"/>
              <a:t>            (100 </a:t>
            </a:r>
            <a:r>
              <a:rPr lang="es-ES" sz="2000" dirty="0" err="1" smtClean="0"/>
              <a:t>grs</a:t>
            </a:r>
            <a:r>
              <a:rPr lang="es-ES" sz="2000" dirty="0" smtClean="0"/>
              <a:t>): 3€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s-ES" sz="6600" dirty="0" smtClean="0">
                <a:solidFill>
                  <a:srgbClr val="FFC000"/>
                </a:solidFill>
                <a:latin typeface="Centaur" pitchFamily="18" charset="0"/>
              </a:rPr>
              <a:t>POSTRES</a:t>
            </a:r>
            <a:endParaRPr lang="es-ES" sz="6600" dirty="0">
              <a:solidFill>
                <a:srgbClr val="FFC000"/>
              </a:solidFill>
              <a:latin typeface="Centaur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429124" y="1714489"/>
            <a:ext cx="4186238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b="1" dirty="0" smtClean="0"/>
              <a:t>     Gelatina </a:t>
            </a:r>
            <a:r>
              <a:rPr lang="es-ES" sz="2400" b="1" dirty="0" smtClean="0"/>
              <a:t>de Manzana Ecológica de Sidra</a:t>
            </a:r>
            <a:r>
              <a:rPr lang="es-ES" sz="2400" dirty="0" smtClean="0"/>
              <a:t>:</a:t>
            </a:r>
            <a:r>
              <a:rPr lang="es-ES" sz="1800" dirty="0" smtClean="0"/>
              <a:t> de producción ecológica, elaborada con manzana de sidra 100% asturiana . Ideal para su degustación con quesos artesanales.</a:t>
            </a:r>
          </a:p>
          <a:p>
            <a:endParaRPr lang="es-ES" sz="1800" dirty="0" smtClean="0"/>
          </a:p>
          <a:p>
            <a:pPr>
              <a:buNone/>
            </a:pPr>
            <a:r>
              <a:rPr lang="es-ES" sz="2400" dirty="0" smtClean="0"/>
              <a:t>            Referencia:007</a:t>
            </a:r>
            <a:endParaRPr lang="es-ES" sz="2400" dirty="0"/>
          </a:p>
        </p:txBody>
      </p:sp>
      <p:pic>
        <p:nvPicPr>
          <p:cNvPr id="4" name="3 Imagen" descr="Gelatina de mier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71612"/>
            <a:ext cx="3929090" cy="364333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000496" y="4572008"/>
            <a:ext cx="5143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         </a:t>
            </a:r>
            <a:r>
              <a:rPr lang="es-ES" sz="2000" dirty="0" smtClean="0"/>
              <a:t>              </a:t>
            </a:r>
            <a:r>
              <a:rPr lang="es-ES" sz="2000" dirty="0" smtClean="0"/>
              <a:t>Precio: 3,70€</a:t>
            </a:r>
            <a:endParaRPr lang="es-E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267</TotalTime>
  <Words>388</Words>
  <Application>Microsoft Office PowerPoint</Application>
  <PresentationFormat>Presentación en pantalla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Viajes</vt:lpstr>
      <vt:lpstr>Catálogo de Cejae</vt:lpstr>
      <vt:lpstr>ÍNDICE</vt:lpstr>
      <vt:lpstr>QUESOS</vt:lpstr>
      <vt:lpstr>Diapositiva 4</vt:lpstr>
      <vt:lpstr>Diapositiva 5</vt:lpstr>
      <vt:lpstr>Diapositiva 6</vt:lpstr>
      <vt:lpstr>Diapositiva 7</vt:lpstr>
      <vt:lpstr>Diapositiva 8</vt:lpstr>
      <vt:lpstr>POSTRES</vt:lpstr>
      <vt:lpstr>Diapositiva 10</vt:lpstr>
      <vt:lpstr>Diapositiva 11</vt:lpstr>
      <vt:lpstr>Diapositiva 12</vt:lpstr>
      <vt:lpstr>Diapositiva 13</vt:lpstr>
      <vt:lpstr>INGREDIENTES DE FABADA</vt:lpstr>
      <vt:lpstr>Diapositiva 15</vt:lpstr>
      <vt:lpstr>AJUSTES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Cejae</dc:title>
  <dc:creator>PC-01</dc:creator>
  <cp:lastModifiedBy>PC-01</cp:lastModifiedBy>
  <cp:revision>42</cp:revision>
  <dcterms:created xsi:type="dcterms:W3CDTF">2015-02-04T10:29:57Z</dcterms:created>
  <dcterms:modified xsi:type="dcterms:W3CDTF">2015-03-16T13:13:12Z</dcterms:modified>
</cp:coreProperties>
</file>