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sldIdLst>
    <p:sldId id="256" r:id="rId2"/>
    <p:sldId id="268" r:id="rId3"/>
    <p:sldId id="257" r:id="rId4"/>
    <p:sldId id="258" r:id="rId5"/>
    <p:sldId id="272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70" r:id="rId16"/>
    <p:sldId id="269" r:id="rId17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5869" autoAdjust="0"/>
    <p:restoredTop sz="86329" autoAdjust="0"/>
  </p:normalViewPr>
  <p:slideViewPr>
    <p:cSldViewPr>
      <p:cViewPr>
        <p:scale>
          <a:sx n="50" d="100"/>
          <a:sy n="50" d="100"/>
        </p:scale>
        <p:origin x="-51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04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Título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16" name="15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4F779-8A44-4262-B98D-EFA00C8351C4}" type="datetimeFigureOut">
              <a:rPr lang="es-ES" smtClean="0"/>
              <a:pPr/>
              <a:t>16/03/2015</a:t>
            </a:fld>
            <a:endParaRPr lang="es-ES"/>
          </a:p>
        </p:txBody>
      </p:sp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15" name="1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68F10A27-EA0A-41AF-83B3-6C7B4352CD5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4F779-8A44-4262-B98D-EFA00C8351C4}" type="datetimeFigureOut">
              <a:rPr lang="es-ES" smtClean="0"/>
              <a:pPr/>
              <a:t>16/03/2015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10A27-EA0A-41AF-83B3-6C7B4352CD5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4F779-8A44-4262-B98D-EFA00C8351C4}" type="datetimeFigureOut">
              <a:rPr lang="es-ES" smtClean="0"/>
              <a:pPr/>
              <a:t>16/03/2015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10A27-EA0A-41AF-83B3-6C7B4352CD5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7" name="26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4F779-8A44-4262-B98D-EFA00C8351C4}" type="datetimeFigureOut">
              <a:rPr lang="es-ES" smtClean="0"/>
              <a:pPr/>
              <a:t>16/03/2015</a:t>
            </a:fld>
            <a:endParaRPr lang="es-ES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s-ES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68F10A27-EA0A-41AF-83B3-6C7B4352CD5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texto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9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4F779-8A44-4262-B98D-EFA00C8351C4}" type="datetimeFigureOut">
              <a:rPr lang="es-ES" smtClean="0"/>
              <a:pPr/>
              <a:t>16/03/2015</a:t>
            </a:fld>
            <a:endParaRPr lang="es-ES"/>
          </a:p>
        </p:txBody>
      </p:sp>
      <p:sp>
        <p:nvSpPr>
          <p:cNvPr id="11" name="1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10A27-EA0A-41AF-83B3-6C7B4352CD54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4F779-8A44-4262-B98D-EFA00C8351C4}" type="datetimeFigureOut">
              <a:rPr lang="es-ES" smtClean="0"/>
              <a:pPr/>
              <a:t>16/03/2015</a:t>
            </a:fld>
            <a:endParaRPr lang="es-ES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10A27-EA0A-41AF-83B3-6C7B4352CD5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Título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25" name="24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8" name="27 Marcador de contenido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4F779-8A44-4262-B98D-EFA00C8351C4}" type="datetimeFigureOut">
              <a:rPr lang="es-ES" smtClean="0"/>
              <a:pPr/>
              <a:t>16/03/2015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68F10A27-EA0A-41AF-83B3-6C7B4352CD54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4F779-8A44-4262-B98D-EFA00C8351C4}" type="datetimeFigureOut">
              <a:rPr lang="es-ES" smtClean="0"/>
              <a:pPr/>
              <a:t>16/03/2015</a:t>
            </a:fld>
            <a:endParaRPr lang="es-ES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10A27-EA0A-41AF-83B3-6C7B4352CD5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4F779-8A44-4262-B98D-EFA00C8351C4}" type="datetimeFigureOut">
              <a:rPr lang="es-ES" smtClean="0"/>
              <a:pPr/>
              <a:t>16/03/2015</a:t>
            </a:fld>
            <a:endParaRPr lang="es-ES"/>
          </a:p>
        </p:txBody>
      </p:sp>
      <p:sp>
        <p:nvSpPr>
          <p:cNvPr id="24" name="2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10A27-EA0A-41AF-83B3-6C7B4352CD5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Título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4F779-8A44-4262-B98D-EFA00C8351C4}" type="datetimeFigureOut">
              <a:rPr lang="es-ES" smtClean="0"/>
              <a:pPr/>
              <a:t>16/03/2015</a:t>
            </a:fld>
            <a:endParaRPr lang="es-ES"/>
          </a:p>
        </p:txBody>
      </p:sp>
      <p:sp>
        <p:nvSpPr>
          <p:cNvPr id="29" name="2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10A27-EA0A-41AF-83B3-6C7B4352CD5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Marcador de posición de imagen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4F779-8A44-4262-B98D-EFA00C8351C4}" type="datetimeFigureOut">
              <a:rPr lang="es-ES" smtClean="0"/>
              <a:pPr/>
              <a:t>16/03/2015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10A27-EA0A-41AF-83B3-6C7B4352CD54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7" name="16 Título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Marcador de texto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1" name="10 Marcador de fecha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F8B4F779-8A44-4262-B98D-EFA00C8351C4}" type="datetimeFigureOut">
              <a:rPr lang="es-ES" smtClean="0"/>
              <a:pPr/>
              <a:t>16/03/2015</a:t>
            </a:fld>
            <a:endParaRPr lang="es-ES"/>
          </a:p>
        </p:txBody>
      </p:sp>
      <p:sp>
        <p:nvSpPr>
          <p:cNvPr id="28" name="2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68F10A27-EA0A-41AF-83B3-6C7B4352CD54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0" name="9 Marcador de título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mailto:cejae2014@gmail.com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42910" y="1428736"/>
            <a:ext cx="7772400" cy="3357586"/>
          </a:xfrm>
        </p:spPr>
        <p:txBody>
          <a:bodyPr>
            <a:noAutofit/>
          </a:bodyPr>
          <a:lstStyle/>
          <a:p>
            <a:pPr algn="ctr"/>
            <a:r>
              <a:rPr lang="es-ES" sz="9600" dirty="0" smtClean="0">
                <a:solidFill>
                  <a:schemeClr val="accent2">
                    <a:lumMod val="75000"/>
                  </a:schemeClr>
                </a:solidFill>
                <a:latin typeface="Centaur" pitchFamily="18" charset="0"/>
                <a:cs typeface="Times New Roman" pitchFamily="18" charset="0"/>
              </a:rPr>
              <a:t>Catálogo de Cejae</a:t>
            </a:r>
            <a:endParaRPr lang="es-ES" sz="9600" dirty="0">
              <a:solidFill>
                <a:schemeClr val="accent2">
                  <a:lumMod val="75000"/>
                </a:schemeClr>
              </a:solidFill>
              <a:latin typeface="Centaur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5000628" y="642918"/>
            <a:ext cx="3686172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s-ES" sz="2800" b="1" dirty="0" smtClean="0"/>
              <a:t>Almendrados </a:t>
            </a:r>
            <a:r>
              <a:rPr lang="es-ES" sz="2800" b="1" dirty="0" smtClean="0"/>
              <a:t>del Nalón </a:t>
            </a:r>
            <a:r>
              <a:rPr lang="es-ES" sz="2800" dirty="0" smtClean="0"/>
              <a:t> </a:t>
            </a:r>
            <a:r>
              <a:rPr lang="es-ES" sz="1800" dirty="0" smtClean="0"/>
              <a:t>D</a:t>
            </a:r>
            <a:r>
              <a:rPr lang="es-ES" sz="1800" dirty="0" smtClean="0"/>
              <a:t>eliciosas </a:t>
            </a:r>
            <a:r>
              <a:rPr lang="es-ES" sz="1800" dirty="0" smtClean="0"/>
              <a:t>pastas realizadas de forma totalmente artesanal</a:t>
            </a:r>
          </a:p>
          <a:p>
            <a:pPr>
              <a:buNone/>
            </a:pPr>
            <a:r>
              <a:rPr lang="es-ES" sz="2000" b="1" dirty="0" smtClean="0"/>
              <a:t>     Ingredientes</a:t>
            </a:r>
            <a:r>
              <a:rPr lang="es-ES" sz="1800" dirty="0" smtClean="0"/>
              <a:t> </a:t>
            </a:r>
            <a:r>
              <a:rPr lang="es-ES" sz="1800" dirty="0" smtClean="0"/>
              <a:t>almendra, harina, huevos, azúcar y manteca</a:t>
            </a:r>
          </a:p>
          <a:p>
            <a:endParaRPr lang="es-ES" sz="1800" dirty="0" smtClean="0"/>
          </a:p>
          <a:p>
            <a:endParaRPr lang="es-ES" sz="1800" dirty="0" smtClean="0"/>
          </a:p>
          <a:p>
            <a:pPr algn="ctr">
              <a:buNone/>
            </a:pPr>
            <a:r>
              <a:rPr lang="es-ES" sz="2400" dirty="0" smtClean="0"/>
              <a:t>REFERENCIA:008</a:t>
            </a:r>
            <a:endParaRPr lang="es-ES" sz="2400" dirty="0"/>
          </a:p>
        </p:txBody>
      </p:sp>
      <p:pic>
        <p:nvPicPr>
          <p:cNvPr id="4" name="3 Imagen" descr="descarga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596" y="1357298"/>
            <a:ext cx="4381531" cy="3857652"/>
          </a:xfrm>
          <a:prstGeom prst="rect">
            <a:avLst/>
          </a:prstGeom>
        </p:spPr>
      </p:pic>
      <p:sp>
        <p:nvSpPr>
          <p:cNvPr id="6" name="5 CuadroTexto"/>
          <p:cNvSpPr txBox="1"/>
          <p:nvPr/>
        </p:nvSpPr>
        <p:spPr>
          <a:xfrm>
            <a:off x="5857884" y="3714752"/>
            <a:ext cx="18573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dirty="0" smtClean="0"/>
              <a:t>Precio: 4,50€</a:t>
            </a:r>
            <a:endParaRPr lang="es-ES" sz="20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4500562" y="571480"/>
            <a:ext cx="4329114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s-ES" sz="2800" b="1" dirty="0" smtClean="0"/>
              <a:t>   SUSPIROS </a:t>
            </a:r>
            <a:r>
              <a:rPr lang="es-ES" sz="2800" b="1" dirty="0" smtClean="0"/>
              <a:t>DEL NALON </a:t>
            </a:r>
          </a:p>
          <a:p>
            <a:pPr>
              <a:buNone/>
            </a:pPr>
            <a:r>
              <a:rPr lang="es-ES" sz="2000" dirty="0" smtClean="0"/>
              <a:t> </a:t>
            </a:r>
            <a:r>
              <a:rPr lang="es-ES" sz="2000" dirty="0" smtClean="0"/>
              <a:t>     Pastas </a:t>
            </a:r>
            <a:r>
              <a:rPr lang="es-ES" sz="2000" dirty="0" smtClean="0"/>
              <a:t>artesanas</a:t>
            </a:r>
          </a:p>
          <a:p>
            <a:pPr>
              <a:buNone/>
            </a:pPr>
            <a:r>
              <a:rPr lang="es-ES" sz="2000" dirty="0" smtClean="0"/>
              <a:t>      Ingredientes</a:t>
            </a:r>
            <a:r>
              <a:rPr lang="es-ES" sz="2000" dirty="0" smtClean="0"/>
              <a:t>:</a:t>
            </a:r>
            <a:r>
              <a:rPr lang="es-ES" sz="2000" dirty="0" smtClean="0">
                <a:solidFill>
                  <a:srgbClr val="000000"/>
                </a:solidFill>
              </a:rPr>
              <a:t> huevos, mantequilla, margarina, azúcar y harina de trigo </a:t>
            </a:r>
            <a:endParaRPr lang="es-ES" sz="2000" dirty="0" smtClean="0">
              <a:solidFill>
                <a:srgbClr val="000000"/>
              </a:solidFill>
            </a:endParaRPr>
          </a:p>
          <a:p>
            <a:pPr algn="ctr">
              <a:buNone/>
            </a:pPr>
            <a:r>
              <a:rPr lang="es-ES" sz="2000" dirty="0" smtClean="0">
                <a:solidFill>
                  <a:srgbClr val="000000"/>
                </a:solidFill>
              </a:rPr>
              <a:t>    REFERENCIA:009</a:t>
            </a:r>
            <a:endParaRPr lang="es-ES" sz="2000" dirty="0" smtClean="0">
              <a:solidFill>
                <a:srgbClr val="000000"/>
              </a:solidFill>
            </a:endParaRPr>
          </a:p>
          <a:p>
            <a:endParaRPr lang="es-ES" sz="1800" dirty="0" smtClean="0">
              <a:solidFill>
                <a:srgbClr val="000000"/>
              </a:solidFill>
              <a:latin typeface="arial"/>
            </a:endParaRPr>
          </a:p>
          <a:p>
            <a:endParaRPr lang="es-ES" sz="1800" dirty="0" smtClean="0">
              <a:solidFill>
                <a:srgbClr val="000000"/>
              </a:solidFill>
              <a:latin typeface="arial"/>
            </a:endParaRPr>
          </a:p>
          <a:p>
            <a:pPr algn="ctr">
              <a:buNone/>
            </a:pPr>
            <a:r>
              <a:rPr lang="es-ES" sz="2000" dirty="0" smtClean="0">
                <a:solidFill>
                  <a:srgbClr val="000000"/>
                </a:solidFill>
                <a:latin typeface="arial"/>
              </a:rPr>
              <a:t>   PESO </a:t>
            </a:r>
            <a:r>
              <a:rPr lang="es-ES" sz="2000" dirty="0" smtClean="0"/>
              <a:t>600 grs.</a:t>
            </a:r>
          </a:p>
          <a:p>
            <a:endParaRPr lang="es-ES" sz="1800" dirty="0"/>
          </a:p>
        </p:txBody>
      </p:sp>
      <p:pic>
        <p:nvPicPr>
          <p:cNvPr id="5" name="4 Imagen" descr="SUSPIROS DEL NAKLOOOIOOO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7158" y="500042"/>
            <a:ext cx="3877764" cy="3500462"/>
          </a:xfrm>
          <a:prstGeom prst="rect">
            <a:avLst/>
          </a:prstGeom>
        </p:spPr>
      </p:pic>
      <p:sp>
        <p:nvSpPr>
          <p:cNvPr id="4" name="3 CuadroTexto"/>
          <p:cNvSpPr txBox="1"/>
          <p:nvPr/>
        </p:nvSpPr>
        <p:spPr>
          <a:xfrm>
            <a:off x="5786446" y="3957584"/>
            <a:ext cx="207170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dirty="0" smtClean="0"/>
              <a:t>Precio: </a:t>
            </a:r>
            <a:r>
              <a:rPr lang="es-ES" sz="2000" dirty="0" smtClean="0"/>
              <a:t>4€</a:t>
            </a:r>
            <a:endParaRPr lang="es-ES" sz="20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4286248" y="642918"/>
            <a:ext cx="4443386" cy="464347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s-ES" sz="2800" b="1" dirty="0" smtClean="0"/>
              <a:t>    </a:t>
            </a:r>
            <a:r>
              <a:rPr lang="es-ES" sz="2800" b="1" dirty="0" err="1" smtClean="0"/>
              <a:t>Casadiellas</a:t>
            </a:r>
            <a:r>
              <a:rPr lang="es-ES" sz="2800" b="1" dirty="0" smtClean="0"/>
              <a:t> </a:t>
            </a:r>
            <a:r>
              <a:rPr lang="es-ES" sz="2800" b="1" dirty="0" smtClean="0"/>
              <a:t>Asturianas</a:t>
            </a:r>
            <a:r>
              <a:rPr lang="es-ES" sz="2000" b="1" dirty="0" smtClean="0"/>
              <a:t>: </a:t>
            </a:r>
            <a:r>
              <a:rPr lang="es-ES" sz="2000" dirty="0" smtClean="0"/>
              <a:t>Elaboradas de forma casera </a:t>
            </a:r>
          </a:p>
          <a:p>
            <a:pPr>
              <a:buNone/>
            </a:pPr>
            <a:r>
              <a:rPr lang="es-ES" sz="2000" b="1" dirty="0" smtClean="0"/>
              <a:t>      Ingredientes</a:t>
            </a:r>
            <a:r>
              <a:rPr lang="es-ES" sz="2000" b="1" dirty="0" smtClean="0"/>
              <a:t>: </a:t>
            </a:r>
            <a:r>
              <a:rPr lang="es-ES" sz="2000" dirty="0" smtClean="0"/>
              <a:t>avellana y nueces ligada con mantequilla y envueltas en una fina masa hecha a base de harina de trigo que se fríe en aceite de oliva.</a:t>
            </a:r>
          </a:p>
          <a:p>
            <a:pPr algn="ctr">
              <a:buNone/>
            </a:pPr>
            <a:r>
              <a:rPr lang="es-ES" sz="2400" dirty="0" smtClean="0"/>
              <a:t>Caja (1/2 Doc.) </a:t>
            </a:r>
          </a:p>
          <a:p>
            <a:pPr algn="ctr">
              <a:buNone/>
            </a:pPr>
            <a:r>
              <a:rPr lang="es-ES" sz="2400" dirty="0" smtClean="0"/>
              <a:t>REFERENCIA:010</a:t>
            </a:r>
            <a:r>
              <a:rPr lang="es-ES" dirty="0" smtClean="0"/>
              <a:t/>
            </a:r>
            <a:br>
              <a:rPr lang="es-ES" dirty="0" smtClean="0"/>
            </a:br>
            <a:endParaRPr lang="es-ES" dirty="0"/>
          </a:p>
        </p:txBody>
      </p:sp>
      <p:pic>
        <p:nvPicPr>
          <p:cNvPr id="5" name="4 Imagen" descr="Casadielles asrteruias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0034" y="857232"/>
            <a:ext cx="3714776" cy="3857652"/>
          </a:xfrm>
          <a:prstGeom prst="rect">
            <a:avLst/>
          </a:prstGeom>
        </p:spPr>
      </p:pic>
      <p:sp>
        <p:nvSpPr>
          <p:cNvPr id="4" name="3 CuadroTexto"/>
          <p:cNvSpPr txBox="1"/>
          <p:nvPr/>
        </p:nvSpPr>
        <p:spPr>
          <a:xfrm>
            <a:off x="5786446" y="4500570"/>
            <a:ext cx="235745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dirty="0" smtClean="0"/>
              <a:t>Precio: </a:t>
            </a:r>
            <a:r>
              <a:rPr lang="es-ES" sz="2000" dirty="0" smtClean="0"/>
              <a:t>4,40€</a:t>
            </a:r>
            <a:endParaRPr lang="es-ES" sz="20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4572000" y="571480"/>
            <a:ext cx="4300510" cy="414340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s-ES" sz="2000" b="1" dirty="0" smtClean="0"/>
              <a:t>     </a:t>
            </a:r>
            <a:r>
              <a:rPr lang="es-ES" sz="2800" b="1" dirty="0" smtClean="0"/>
              <a:t>Castañas </a:t>
            </a:r>
            <a:r>
              <a:rPr lang="es-ES" sz="2800" b="1" dirty="0" smtClean="0"/>
              <a:t>en Almíbar "Tierra del Artesano"</a:t>
            </a:r>
            <a:endParaRPr lang="es-ES" sz="2000" dirty="0" smtClean="0"/>
          </a:p>
          <a:p>
            <a:pPr>
              <a:buNone/>
            </a:pPr>
            <a:r>
              <a:rPr lang="es-ES" sz="2000" dirty="0" smtClean="0"/>
              <a:t>      Castañas </a:t>
            </a:r>
            <a:r>
              <a:rPr lang="es-ES" sz="2000" dirty="0" smtClean="0"/>
              <a:t>cocidas, en un baño de almíbar.</a:t>
            </a:r>
          </a:p>
          <a:p>
            <a:pPr>
              <a:buNone/>
            </a:pPr>
            <a:r>
              <a:rPr lang="es-ES" sz="2000" dirty="0" smtClean="0"/>
              <a:t> </a:t>
            </a:r>
            <a:r>
              <a:rPr lang="es-ES" sz="2000" dirty="0" smtClean="0"/>
              <a:t>      Calidad </a:t>
            </a:r>
            <a:r>
              <a:rPr lang="es-ES" sz="2000" dirty="0" smtClean="0"/>
              <a:t>y la tradición asturianas.</a:t>
            </a:r>
            <a:r>
              <a:rPr lang="es-ES" sz="1800" dirty="0" smtClean="0"/>
              <a:t> </a:t>
            </a:r>
            <a:endParaRPr lang="es-ES" sz="1800" dirty="0"/>
          </a:p>
        </p:txBody>
      </p:sp>
      <p:pic>
        <p:nvPicPr>
          <p:cNvPr id="5" name="4 Imagen" descr="Castañas en alvbbiase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596" y="1357298"/>
            <a:ext cx="4000528" cy="4357718"/>
          </a:xfrm>
          <a:prstGeom prst="rect">
            <a:avLst/>
          </a:prstGeom>
        </p:spPr>
      </p:pic>
      <p:sp>
        <p:nvSpPr>
          <p:cNvPr id="4" name="3 CuadroTexto"/>
          <p:cNvSpPr txBox="1"/>
          <p:nvPr/>
        </p:nvSpPr>
        <p:spPr>
          <a:xfrm>
            <a:off x="5000628" y="3000372"/>
            <a:ext cx="350046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000" dirty="0" smtClean="0"/>
              <a:t>PESO APROX. (350 Grs.),</a:t>
            </a:r>
          </a:p>
          <a:p>
            <a:pPr algn="ctr"/>
            <a:r>
              <a:rPr lang="es-ES" sz="2000" dirty="0" smtClean="0"/>
              <a:t/>
            </a:r>
            <a:br>
              <a:rPr lang="es-ES" sz="2000" dirty="0" smtClean="0"/>
            </a:br>
            <a:r>
              <a:rPr lang="es-ES" sz="2000" dirty="0" smtClean="0"/>
              <a:t>REFERENCIA:011</a:t>
            </a:r>
            <a:endParaRPr lang="es-ES" sz="2000" dirty="0"/>
          </a:p>
        </p:txBody>
      </p:sp>
      <p:sp>
        <p:nvSpPr>
          <p:cNvPr id="6" name="5 CuadroTexto"/>
          <p:cNvSpPr txBox="1"/>
          <p:nvPr/>
        </p:nvSpPr>
        <p:spPr>
          <a:xfrm>
            <a:off x="5857884" y="4214818"/>
            <a:ext cx="235745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dirty="0" smtClean="0"/>
              <a:t>Precio: 5,70€</a:t>
            </a:r>
            <a:endParaRPr lang="es-ES" sz="20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428596" y="214290"/>
            <a:ext cx="8229600" cy="1143000"/>
          </a:xfrm>
          <a:solidFill>
            <a:schemeClr val="tx1"/>
          </a:solidFill>
        </p:spPr>
        <p:txBody>
          <a:bodyPr>
            <a:normAutofit/>
          </a:bodyPr>
          <a:lstStyle/>
          <a:p>
            <a:pPr algn="ctr"/>
            <a:r>
              <a:rPr lang="es-ES" sz="4800" dirty="0" smtClean="0">
                <a:solidFill>
                  <a:srgbClr val="FFC000"/>
                </a:solidFill>
                <a:latin typeface="Centaur" pitchFamily="18" charset="0"/>
              </a:rPr>
              <a:t>INGREDIENTES DE FABADA</a:t>
            </a:r>
            <a:endParaRPr lang="es-ES" sz="4800" dirty="0">
              <a:solidFill>
                <a:srgbClr val="FFC000"/>
              </a:solidFill>
              <a:latin typeface="Centaur" pitchFamily="18" charset="0"/>
            </a:endParaRPr>
          </a:p>
        </p:txBody>
      </p:sp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4572000" y="1481328"/>
            <a:ext cx="41148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s-ES" sz="3100" b="1" dirty="0" smtClean="0"/>
              <a:t>   Estuche </a:t>
            </a:r>
            <a:r>
              <a:rPr lang="es-ES" sz="3100" b="1" dirty="0" smtClean="0"/>
              <a:t>de Fabada </a:t>
            </a:r>
            <a:r>
              <a:rPr lang="es-ES" sz="3100" b="1" dirty="0" smtClean="0"/>
              <a:t>Asturiana. </a:t>
            </a:r>
            <a:r>
              <a:rPr lang="es-ES" sz="2900" dirty="0" smtClean="0"/>
              <a:t> </a:t>
            </a:r>
            <a:r>
              <a:rPr lang="es-ES" sz="1900" dirty="0" smtClean="0"/>
              <a:t>P</a:t>
            </a:r>
            <a:r>
              <a:rPr lang="es-ES" sz="1900" dirty="0" smtClean="0"/>
              <a:t>roductos </a:t>
            </a:r>
            <a:r>
              <a:rPr lang="es-ES" sz="1900" dirty="0" smtClean="0"/>
              <a:t>seleccionados para la elaboración de una fabada asturiana</a:t>
            </a:r>
          </a:p>
          <a:p>
            <a:pPr>
              <a:buNone/>
            </a:pPr>
            <a:r>
              <a:rPr lang="es-ES" sz="2000" dirty="0" smtClean="0"/>
              <a:t>      El </a:t>
            </a:r>
            <a:r>
              <a:rPr lang="es-ES" sz="2000" dirty="0" smtClean="0"/>
              <a:t>estuche incluye: fabas, tocino, lacón, chorizo y morcilla</a:t>
            </a:r>
          </a:p>
          <a:p>
            <a:pPr algn="ctr">
              <a:buNone/>
            </a:pPr>
            <a:r>
              <a:rPr lang="es-ES" sz="2000" dirty="0" smtClean="0">
                <a:solidFill>
                  <a:srgbClr val="000000"/>
                </a:solidFill>
                <a:latin typeface="arial"/>
              </a:rPr>
              <a:t>     Estuche </a:t>
            </a:r>
            <a:r>
              <a:rPr lang="es-ES" sz="2000" dirty="0" smtClean="0">
                <a:solidFill>
                  <a:srgbClr val="000000"/>
                </a:solidFill>
                <a:latin typeface="arial"/>
              </a:rPr>
              <a:t>de </a:t>
            </a:r>
            <a:r>
              <a:rPr lang="es-ES" sz="2000" dirty="0" smtClean="0"/>
              <a:t>(2 </a:t>
            </a:r>
            <a:r>
              <a:rPr lang="es-ES" sz="2000" dirty="0" err="1" smtClean="0"/>
              <a:t>rac</a:t>
            </a:r>
            <a:r>
              <a:rPr lang="es-ES" sz="2000" dirty="0" smtClean="0"/>
              <a:t>.)	</a:t>
            </a:r>
          </a:p>
          <a:p>
            <a:pPr algn="ctr">
              <a:buNone/>
            </a:pPr>
            <a:endParaRPr lang="es-ES" sz="2000" dirty="0" smtClean="0"/>
          </a:p>
          <a:p>
            <a:pPr algn="ctr">
              <a:buNone/>
            </a:pPr>
            <a:r>
              <a:rPr lang="es-ES" sz="2000" dirty="0" smtClean="0"/>
              <a:t>REFERENCIA:012</a:t>
            </a:r>
            <a:endParaRPr lang="es-ES" sz="2000" dirty="0" smtClean="0"/>
          </a:p>
          <a:p>
            <a:endParaRPr lang="es-ES" sz="1900" dirty="0" smtClean="0">
              <a:solidFill>
                <a:srgbClr val="000000"/>
              </a:solidFill>
              <a:latin typeface="arial"/>
            </a:endParaRPr>
          </a:p>
          <a:p>
            <a:endParaRPr lang="es-ES" b="1" dirty="0"/>
          </a:p>
        </p:txBody>
      </p:sp>
      <p:pic>
        <p:nvPicPr>
          <p:cNvPr id="4" name="3 Imagen" descr="xd este si xd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5786" y="1571612"/>
            <a:ext cx="3857652" cy="3500462"/>
          </a:xfrm>
          <a:prstGeom prst="rect">
            <a:avLst/>
          </a:prstGeom>
        </p:spPr>
      </p:pic>
      <p:sp>
        <p:nvSpPr>
          <p:cNvPr id="6" name="5 CuadroTexto"/>
          <p:cNvSpPr txBox="1"/>
          <p:nvPr/>
        </p:nvSpPr>
        <p:spPr>
          <a:xfrm>
            <a:off x="5715008" y="5072074"/>
            <a:ext cx="221457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dirty="0" smtClean="0"/>
              <a:t>Precio: 7,50€</a:t>
            </a:r>
            <a:endParaRPr lang="es-ES" sz="20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uadroTexto"/>
          <p:cNvSpPr txBox="1"/>
          <p:nvPr/>
        </p:nvSpPr>
        <p:spPr>
          <a:xfrm>
            <a:off x="4071934" y="571480"/>
            <a:ext cx="4643470" cy="3816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 smtClean="0"/>
              <a:t>CHORIZO A LA SIDRA</a:t>
            </a:r>
          </a:p>
          <a:p>
            <a:endParaRPr lang="es-ES" sz="2400" b="1" dirty="0" smtClean="0"/>
          </a:p>
          <a:p>
            <a:r>
              <a:rPr lang="es-ES" dirty="0" smtClean="0"/>
              <a:t>Auténticos chorizos asturianos de calidad extra preparados en sidra natural. Listos para calentar y disfrutar de un plato típico de nuestra gastronomía.</a:t>
            </a:r>
          </a:p>
          <a:p>
            <a:endParaRPr lang="es-ES" dirty="0" smtClean="0"/>
          </a:p>
          <a:p>
            <a:pPr algn="ctr"/>
            <a:r>
              <a:rPr lang="es-ES" sz="2400" dirty="0" smtClean="0"/>
              <a:t>Referencia 013</a:t>
            </a:r>
          </a:p>
          <a:p>
            <a:endParaRPr lang="es-ES" dirty="0" smtClean="0"/>
          </a:p>
          <a:p>
            <a:pPr algn="ctr"/>
            <a:r>
              <a:rPr lang="es-ES" sz="2400" dirty="0" smtClean="0"/>
              <a:t>Peso:220 </a:t>
            </a:r>
            <a:r>
              <a:rPr lang="es-ES" sz="2400" dirty="0" err="1" smtClean="0"/>
              <a:t>grs</a:t>
            </a:r>
            <a:endParaRPr lang="es-ES" sz="2400" dirty="0" smtClean="0"/>
          </a:p>
          <a:p>
            <a:endParaRPr lang="es-ES" dirty="0" smtClean="0"/>
          </a:p>
          <a:p>
            <a:pPr algn="ctr"/>
            <a:r>
              <a:rPr lang="es-ES" sz="2000" dirty="0" smtClean="0"/>
              <a:t>Precio: 3,30 €</a:t>
            </a:r>
            <a:endParaRPr lang="es-ES" sz="2000" dirty="0"/>
          </a:p>
        </p:txBody>
      </p:sp>
      <p:pic>
        <p:nvPicPr>
          <p:cNvPr id="10" name="9 Imagen" descr="vcv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4348" y="1000108"/>
            <a:ext cx="3071834" cy="371477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dirty="0" smtClean="0"/>
              <a:t>AJUSTES	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es-ES" sz="2000" dirty="0" smtClean="0"/>
              <a:t>LOS PRECIOS DE LOS QUESOS PUEDEN VARIAR SEGÚN EL PESO.</a:t>
            </a:r>
          </a:p>
          <a:p>
            <a:pPr algn="just">
              <a:buNone/>
            </a:pPr>
            <a:r>
              <a:rPr lang="es-ES" sz="2000" dirty="0" smtClean="0"/>
              <a:t>HACER PEDIDO CON DOS SEMANAS DE ANTELACION ANTES DE LA FECHA DE MERCADO</a:t>
            </a:r>
          </a:p>
          <a:p>
            <a:pPr algn="just">
              <a:buNone/>
            </a:pPr>
            <a:r>
              <a:rPr lang="es-ES" sz="2000" dirty="0" smtClean="0"/>
              <a:t>PORTES NO INCLUIDOS</a:t>
            </a:r>
          </a:p>
          <a:p>
            <a:pPr algn="just">
              <a:buNone/>
            </a:pPr>
            <a:r>
              <a:rPr lang="es-ES" sz="2000" dirty="0" smtClean="0"/>
              <a:t>I.V.A </a:t>
            </a:r>
            <a:r>
              <a:rPr lang="es-ES" sz="2000" dirty="0" smtClean="0"/>
              <a:t>INCLUIDO</a:t>
            </a:r>
          </a:p>
          <a:p>
            <a:pPr algn="just">
              <a:buNone/>
            </a:pPr>
            <a:endParaRPr lang="es-ES" sz="2000" dirty="0" smtClean="0"/>
          </a:p>
          <a:p>
            <a:pPr algn="just">
              <a:buNone/>
            </a:pPr>
            <a:endParaRPr lang="es-ES" sz="2000" dirty="0" smtClean="0"/>
          </a:p>
          <a:p>
            <a:pPr algn="just">
              <a:buNone/>
            </a:pPr>
            <a:endParaRPr lang="es-ES" sz="2000" dirty="0" smtClean="0"/>
          </a:p>
          <a:p>
            <a:pPr algn="just">
              <a:buNone/>
            </a:pPr>
            <a:endParaRPr lang="es-ES" sz="2000" dirty="0" smtClean="0"/>
          </a:p>
          <a:p>
            <a:pPr algn="just">
              <a:buNone/>
            </a:pPr>
            <a:endParaRPr lang="es-ES" sz="2000" dirty="0" smtClean="0"/>
          </a:p>
          <a:p>
            <a:pPr algn="just">
              <a:buNone/>
            </a:pPr>
            <a:r>
              <a:rPr lang="es-ES" sz="2000" dirty="0" smtClean="0"/>
              <a:t>Correo: </a:t>
            </a:r>
            <a:r>
              <a:rPr lang="es-ES" sz="2000" dirty="0" smtClean="0">
                <a:hlinkClick r:id="rId2"/>
              </a:rPr>
              <a:t>cejae2014@gmail.com</a:t>
            </a:r>
            <a:endParaRPr lang="es-ES" sz="2000" dirty="0" smtClean="0"/>
          </a:p>
          <a:p>
            <a:pPr algn="just">
              <a:buNone/>
            </a:pPr>
            <a:r>
              <a:rPr lang="es-ES" sz="2000" dirty="0" smtClean="0"/>
              <a:t>Teléfono: 985 690 150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ÍNDICE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s-ES" sz="2800" dirty="0" smtClean="0"/>
              <a:t>Queso </a:t>
            </a:r>
            <a:r>
              <a:rPr lang="es-ES" sz="2800" dirty="0" smtClean="0"/>
              <a:t>Gamoneu - Ref:001</a:t>
            </a:r>
            <a:endParaRPr lang="es-ES" sz="2800" dirty="0" smtClean="0"/>
          </a:p>
          <a:p>
            <a:r>
              <a:rPr lang="es-ES" sz="2800" dirty="0" smtClean="0"/>
              <a:t>Queso Asunción – Ref:002</a:t>
            </a:r>
          </a:p>
          <a:p>
            <a:r>
              <a:rPr lang="es-ES" sz="2000" b="1" dirty="0" smtClean="0"/>
              <a:t> </a:t>
            </a:r>
            <a:r>
              <a:rPr lang="es-ES" sz="2800" dirty="0" smtClean="0"/>
              <a:t>Afuega’l pitu rojo y blanco – Ref:003</a:t>
            </a:r>
            <a:endParaRPr lang="es-ES" sz="2800" dirty="0" smtClean="0"/>
          </a:p>
          <a:p>
            <a:r>
              <a:rPr lang="es-ES" sz="2800" dirty="0" smtClean="0"/>
              <a:t>Queso Berenguela – Ref</a:t>
            </a:r>
            <a:r>
              <a:rPr lang="es-ES" sz="2800" dirty="0" smtClean="0"/>
              <a:t>:004</a:t>
            </a:r>
            <a:endParaRPr lang="es-ES" sz="2800" dirty="0" smtClean="0"/>
          </a:p>
          <a:p>
            <a:r>
              <a:rPr lang="es-ES" sz="2800" dirty="0" smtClean="0"/>
              <a:t>Crema </a:t>
            </a:r>
            <a:r>
              <a:rPr lang="es-ES" sz="2800" dirty="0" smtClean="0"/>
              <a:t>cabrales </a:t>
            </a:r>
            <a:r>
              <a:rPr lang="es-ES" sz="2800" dirty="0" smtClean="0"/>
              <a:t>intensa – Ref:005</a:t>
            </a:r>
            <a:endParaRPr lang="es-ES" sz="2800" dirty="0" smtClean="0"/>
          </a:p>
          <a:p>
            <a:r>
              <a:rPr lang="es-ES" sz="2800" dirty="0" smtClean="0"/>
              <a:t>Queso cabrales </a:t>
            </a:r>
            <a:r>
              <a:rPr lang="es-ES" sz="2800" dirty="0" smtClean="0"/>
              <a:t>D.O.P – Ref:006</a:t>
            </a:r>
            <a:endParaRPr lang="es-ES" sz="2800" dirty="0" smtClean="0"/>
          </a:p>
          <a:p>
            <a:r>
              <a:rPr lang="es-ES" sz="2800" dirty="0" smtClean="0"/>
              <a:t>Gelatina de manzana ecológica de </a:t>
            </a:r>
            <a:r>
              <a:rPr lang="es-ES" sz="2800" dirty="0" smtClean="0"/>
              <a:t>sidra – Ref:007</a:t>
            </a:r>
            <a:endParaRPr lang="es-ES" sz="2800" dirty="0" smtClean="0"/>
          </a:p>
          <a:p>
            <a:r>
              <a:rPr lang="es-ES" sz="2800" dirty="0" smtClean="0"/>
              <a:t>Almendrados del </a:t>
            </a:r>
            <a:r>
              <a:rPr lang="es-ES" sz="2800" dirty="0" smtClean="0"/>
              <a:t>Nalón – Ref:008</a:t>
            </a:r>
            <a:endParaRPr lang="es-ES" sz="2800" dirty="0" smtClean="0"/>
          </a:p>
          <a:p>
            <a:r>
              <a:rPr lang="es-ES" dirty="0" smtClean="0"/>
              <a:t>Suspiros del </a:t>
            </a:r>
            <a:r>
              <a:rPr lang="es-ES" dirty="0" smtClean="0"/>
              <a:t>Nalón – Ref:009</a:t>
            </a:r>
            <a:endParaRPr lang="es-ES" dirty="0" smtClean="0"/>
          </a:p>
          <a:p>
            <a:r>
              <a:rPr lang="es-ES" dirty="0" smtClean="0"/>
              <a:t>Casadielles </a:t>
            </a:r>
            <a:r>
              <a:rPr lang="es-ES" dirty="0" smtClean="0"/>
              <a:t>Asturianas – Ref:010</a:t>
            </a:r>
            <a:endParaRPr lang="es-ES" dirty="0" smtClean="0"/>
          </a:p>
          <a:p>
            <a:r>
              <a:rPr lang="es-ES" dirty="0" smtClean="0"/>
              <a:t>Castañas en </a:t>
            </a:r>
            <a:r>
              <a:rPr lang="es-ES" dirty="0" smtClean="0"/>
              <a:t>almíbar – Ref: 011</a:t>
            </a:r>
            <a:endParaRPr lang="es-ES" dirty="0" smtClean="0"/>
          </a:p>
          <a:p>
            <a:r>
              <a:rPr lang="es-ES" dirty="0" smtClean="0"/>
              <a:t>Estuche de fabada asturiana</a:t>
            </a:r>
            <a:r>
              <a:rPr lang="es-ES" dirty="0" smtClean="0"/>
              <a:t>. – Ref: 012</a:t>
            </a:r>
            <a:endParaRPr lang="es-ES" dirty="0" smtClean="0"/>
          </a:p>
          <a:p>
            <a:r>
              <a:rPr lang="es-ES" dirty="0" smtClean="0"/>
              <a:t>Chorizo a la sidra. – Ref: 013</a:t>
            </a:r>
            <a:endParaRPr lang="es-ES" dirty="0" smtClean="0"/>
          </a:p>
          <a:p>
            <a:endParaRPr lang="es-ES" dirty="0" smtClean="0"/>
          </a:p>
          <a:p>
            <a:endParaRPr lang="es-ES" dirty="0" smtClean="0"/>
          </a:p>
          <a:p>
            <a:endParaRPr lang="es-ES" dirty="0" smtClean="0"/>
          </a:p>
          <a:p>
            <a:endParaRPr lang="es-E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28596" y="285728"/>
            <a:ext cx="8229600" cy="1143000"/>
          </a:xfrm>
          <a:solidFill>
            <a:schemeClr val="tx1"/>
          </a:solidFill>
        </p:spPr>
        <p:txBody>
          <a:bodyPr>
            <a:noAutofit/>
          </a:bodyPr>
          <a:lstStyle/>
          <a:p>
            <a:pPr algn="ctr"/>
            <a:r>
              <a:rPr lang="es-ES" sz="6600" b="1" i="1" dirty="0" smtClean="0">
                <a:solidFill>
                  <a:srgbClr val="FFC000"/>
                </a:solidFill>
                <a:latin typeface="Centaur" pitchFamily="18" charset="0"/>
              </a:rPr>
              <a:t>QUESOS</a:t>
            </a:r>
            <a:endParaRPr lang="es-ES" sz="6600" b="1" i="1" dirty="0">
              <a:solidFill>
                <a:srgbClr val="FFC000"/>
              </a:solidFill>
              <a:latin typeface="Centaur" pitchFamily="18" charset="0"/>
            </a:endParaRPr>
          </a:p>
        </p:txBody>
      </p:sp>
      <p:pic>
        <p:nvPicPr>
          <p:cNvPr id="4" name="3 Marcador de contenido" descr="QUESO GAMONEU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00034" y="1571612"/>
            <a:ext cx="3857652" cy="3571900"/>
          </a:xfrm>
        </p:spPr>
      </p:pic>
      <p:sp>
        <p:nvSpPr>
          <p:cNvPr id="5" name="4 CuadroTexto"/>
          <p:cNvSpPr txBox="1"/>
          <p:nvPr/>
        </p:nvSpPr>
        <p:spPr>
          <a:xfrm>
            <a:off x="4714876" y="1214422"/>
            <a:ext cx="3571900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 </a:t>
            </a:r>
          </a:p>
          <a:p>
            <a:r>
              <a:rPr lang="es-ES" sz="2400" b="1" dirty="0" smtClean="0"/>
              <a:t>El Queso "Gamoneu" D.O.P.  </a:t>
            </a:r>
          </a:p>
          <a:p>
            <a:r>
              <a:rPr lang="es-ES" dirty="0" smtClean="0"/>
              <a:t>Es un queso</a:t>
            </a:r>
            <a:r>
              <a:rPr lang="es-ES" b="1" dirty="0" smtClean="0"/>
              <a:t> </a:t>
            </a:r>
            <a:r>
              <a:rPr lang="es-ES" dirty="0" smtClean="0"/>
              <a:t>curado, semiazul, y ahumado. El "Gamoneu" es un queso elaborado con</a:t>
            </a:r>
            <a:r>
              <a:rPr lang="es-ES" b="1" dirty="0" smtClean="0"/>
              <a:t> </a:t>
            </a:r>
            <a:r>
              <a:rPr lang="es-ES" dirty="0" smtClean="0"/>
              <a:t>mezcla de leche cruda de vaca, oveja y cabra, cuajadas con cuajo natural y sabor ligeramente picante.</a:t>
            </a:r>
          </a:p>
          <a:p>
            <a:endParaRPr lang="es-ES" dirty="0" smtClean="0"/>
          </a:p>
          <a:p>
            <a:r>
              <a:rPr lang="es-ES" dirty="0" smtClean="0"/>
              <a:t> </a:t>
            </a:r>
            <a:r>
              <a:rPr lang="es-ES" dirty="0" smtClean="0"/>
              <a:t>         </a:t>
            </a:r>
            <a:r>
              <a:rPr lang="es-ES" dirty="0" smtClean="0"/>
              <a:t>REFERENCIA:001</a:t>
            </a:r>
            <a:endParaRPr lang="es-ES" dirty="0" smtClean="0"/>
          </a:p>
          <a:p>
            <a:endParaRPr lang="es-ES" dirty="0"/>
          </a:p>
        </p:txBody>
      </p:sp>
      <p:sp>
        <p:nvSpPr>
          <p:cNvPr id="10" name="9 CuadroTexto"/>
          <p:cNvSpPr txBox="1"/>
          <p:nvPr/>
        </p:nvSpPr>
        <p:spPr>
          <a:xfrm>
            <a:off x="4714876" y="4786323"/>
            <a:ext cx="30718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dirty="0" smtClean="0"/>
              <a:t> PESO </a:t>
            </a:r>
            <a:r>
              <a:rPr lang="es-ES" dirty="0" smtClean="0"/>
              <a:t>500GRS</a:t>
            </a:r>
          </a:p>
          <a:p>
            <a:endParaRPr lang="es-ES" dirty="0"/>
          </a:p>
        </p:txBody>
      </p:sp>
      <p:sp>
        <p:nvSpPr>
          <p:cNvPr id="7" name="6 CuadroTexto"/>
          <p:cNvSpPr txBox="1"/>
          <p:nvPr/>
        </p:nvSpPr>
        <p:spPr>
          <a:xfrm>
            <a:off x="4643438" y="5786454"/>
            <a:ext cx="32861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000" dirty="0" smtClean="0"/>
              <a:t>Precio: </a:t>
            </a:r>
            <a:r>
              <a:rPr lang="es-ES" sz="2000" dirty="0" smtClean="0"/>
              <a:t>11,50€</a:t>
            </a:r>
            <a:endParaRPr lang="es-ES" sz="20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4357686" y="642918"/>
            <a:ext cx="4371948" cy="507209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s-ES" sz="2400" b="1" dirty="0" smtClean="0"/>
              <a:t>Queso asunción.</a:t>
            </a:r>
            <a:endParaRPr lang="es-ES" sz="2400" dirty="0" smtClean="0"/>
          </a:p>
          <a:p>
            <a:pPr>
              <a:buNone/>
            </a:pPr>
            <a:r>
              <a:rPr lang="es-ES" sz="1800" dirty="0" smtClean="0"/>
              <a:t>El </a:t>
            </a:r>
            <a:r>
              <a:rPr lang="es-ES" sz="1800" dirty="0" smtClean="0"/>
              <a:t>Asunción es un queso con un </a:t>
            </a:r>
            <a:r>
              <a:rPr lang="es-ES" sz="1800" dirty="0" smtClean="0"/>
              <a:t>particular y </a:t>
            </a:r>
            <a:r>
              <a:rPr lang="es-ES" sz="1800" dirty="0" smtClean="0"/>
              <a:t>agradable sabor. Se elabora con leche pasteurizada de cabra, cuajo, sal y fermentos lácticos.</a:t>
            </a:r>
          </a:p>
          <a:p>
            <a:endParaRPr lang="es-ES" sz="1800" dirty="0" smtClean="0"/>
          </a:p>
          <a:p>
            <a:endParaRPr lang="es-ES" sz="1800" dirty="0" smtClean="0"/>
          </a:p>
          <a:p>
            <a:pPr algn="ctr">
              <a:buNone/>
            </a:pPr>
            <a:r>
              <a:rPr lang="es-ES" sz="1800" dirty="0" smtClean="0"/>
              <a:t>    REFERENCIA:002</a:t>
            </a:r>
            <a:endParaRPr lang="es-ES" sz="1800" dirty="0" smtClean="0"/>
          </a:p>
          <a:p>
            <a:pPr>
              <a:buNone/>
            </a:pPr>
            <a:endParaRPr lang="es-ES" dirty="0"/>
          </a:p>
        </p:txBody>
      </p:sp>
      <p:pic>
        <p:nvPicPr>
          <p:cNvPr id="8" name="7 Imagen" descr="Asunció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5720" y="1214422"/>
            <a:ext cx="4143404" cy="3786214"/>
          </a:xfrm>
          <a:prstGeom prst="rect">
            <a:avLst/>
          </a:prstGeom>
        </p:spPr>
      </p:pic>
      <p:sp>
        <p:nvSpPr>
          <p:cNvPr id="5" name="4 CuadroTexto"/>
          <p:cNvSpPr txBox="1"/>
          <p:nvPr/>
        </p:nvSpPr>
        <p:spPr>
          <a:xfrm>
            <a:off x="4714876" y="3571876"/>
            <a:ext cx="35719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dirty="0" smtClean="0"/>
              <a:t>    PESO </a:t>
            </a:r>
            <a:r>
              <a:rPr lang="es-ES" dirty="0" smtClean="0"/>
              <a:t>750GR</a:t>
            </a:r>
          </a:p>
          <a:p>
            <a:r>
              <a:rPr lang="es-ES" dirty="0" smtClean="0"/>
              <a:t>          </a:t>
            </a:r>
            <a:endParaRPr lang="es-ES" dirty="0"/>
          </a:p>
        </p:txBody>
      </p:sp>
      <p:sp>
        <p:nvSpPr>
          <p:cNvPr id="7" name="6 CuadroTexto"/>
          <p:cNvSpPr txBox="1"/>
          <p:nvPr/>
        </p:nvSpPr>
        <p:spPr>
          <a:xfrm>
            <a:off x="5214942" y="4286256"/>
            <a:ext cx="264320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000" dirty="0" smtClean="0"/>
              <a:t>Precio : </a:t>
            </a:r>
            <a:r>
              <a:rPr lang="es-ES" sz="2000" dirty="0" smtClean="0"/>
              <a:t>11€</a:t>
            </a:r>
            <a:endParaRPr lang="es-ES" sz="20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643306" y="474673"/>
            <a:ext cx="5348294" cy="4525963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s-ES" b="1" dirty="0" smtClean="0"/>
              <a:t>   </a:t>
            </a:r>
            <a:r>
              <a:rPr lang="es-ES" sz="2800" b="1" dirty="0" smtClean="0"/>
              <a:t>AFUEGA’L PITU ROJO Y BLANCO </a:t>
            </a:r>
            <a:endParaRPr lang="es-ES" b="1" dirty="0" smtClean="0"/>
          </a:p>
          <a:p>
            <a:pPr>
              <a:buNone/>
            </a:pPr>
            <a:r>
              <a:rPr lang="es-ES" dirty="0" smtClean="0"/>
              <a:t>   </a:t>
            </a:r>
            <a:r>
              <a:rPr lang="es-ES" sz="2400" dirty="0" smtClean="0"/>
              <a:t>Elaborado con leche pasteurizada de vaca, fermentos lácticos, sal y cuajo </a:t>
            </a:r>
            <a:r>
              <a:rPr lang="es-ES" sz="2400" dirty="0" smtClean="0"/>
              <a:t>animal.</a:t>
            </a:r>
          </a:p>
          <a:p>
            <a:pPr>
              <a:buNone/>
            </a:pPr>
            <a:r>
              <a:rPr lang="es-ES" sz="2400" dirty="0" smtClean="0"/>
              <a:t>    El </a:t>
            </a:r>
            <a:r>
              <a:rPr lang="es-ES" sz="2400" dirty="0" smtClean="0"/>
              <a:t>rojo tiene pimentón </a:t>
            </a:r>
            <a:r>
              <a:rPr lang="es-ES" sz="2400" dirty="0" smtClean="0"/>
              <a:t>.</a:t>
            </a:r>
            <a:endParaRPr lang="es-ES" sz="2400" dirty="0" smtClean="0"/>
          </a:p>
          <a:p>
            <a:pPr>
              <a:buNone/>
            </a:pPr>
            <a:endParaRPr lang="es-ES" sz="2400" dirty="0" smtClean="0"/>
          </a:p>
          <a:p>
            <a:pPr algn="ctr">
              <a:buNone/>
            </a:pPr>
            <a:r>
              <a:rPr lang="es-ES" sz="2400" dirty="0" smtClean="0"/>
              <a:t>     </a:t>
            </a:r>
            <a:r>
              <a:rPr lang="es-ES" sz="2400" dirty="0" smtClean="0"/>
              <a:t>Peso:300 </a:t>
            </a:r>
            <a:r>
              <a:rPr lang="es-ES" sz="2400" dirty="0" err="1" smtClean="0"/>
              <a:t>grs</a:t>
            </a:r>
            <a:endParaRPr lang="es-ES" sz="2400" dirty="0" smtClean="0"/>
          </a:p>
          <a:p>
            <a:pPr algn="ctr">
              <a:buNone/>
            </a:pPr>
            <a:r>
              <a:rPr lang="es-ES" sz="2400" dirty="0" smtClean="0"/>
              <a:t>     Referencia</a:t>
            </a:r>
            <a:r>
              <a:rPr lang="es-ES" sz="2400" dirty="0" smtClean="0"/>
              <a:t>: 003</a:t>
            </a:r>
            <a:endParaRPr lang="es-ES" sz="2400" dirty="0" smtClean="0"/>
          </a:p>
          <a:p>
            <a:pPr>
              <a:buNone/>
            </a:pPr>
            <a:endParaRPr lang="es-ES" sz="2400" dirty="0" smtClean="0"/>
          </a:p>
          <a:p>
            <a:pPr algn="ctr">
              <a:buNone/>
            </a:pPr>
            <a:r>
              <a:rPr lang="es-ES" sz="2400" dirty="0" smtClean="0"/>
              <a:t>     </a:t>
            </a:r>
            <a:r>
              <a:rPr lang="es-ES" sz="2000" dirty="0" smtClean="0"/>
              <a:t>Precio: 4€</a:t>
            </a:r>
            <a:endParaRPr lang="es-ES" sz="2400" dirty="0" smtClean="0"/>
          </a:p>
        </p:txBody>
      </p:sp>
      <p:pic>
        <p:nvPicPr>
          <p:cNvPr id="4" name="3 Imagen" descr="fgb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596" y="857232"/>
            <a:ext cx="3357586" cy="428628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3714744" y="500042"/>
            <a:ext cx="5186402" cy="4525963"/>
          </a:xfrm>
        </p:spPr>
        <p:txBody>
          <a:bodyPr>
            <a:normAutofit/>
          </a:bodyPr>
          <a:lstStyle/>
          <a:p>
            <a:pPr>
              <a:buNone/>
            </a:pPr>
            <a:endParaRPr lang="es-ES" dirty="0" smtClean="0"/>
          </a:p>
          <a:p>
            <a:pPr>
              <a:buNone/>
            </a:pPr>
            <a:r>
              <a:rPr lang="es-ES" sz="2600" b="1" dirty="0" smtClean="0"/>
              <a:t> Queso "</a:t>
            </a:r>
            <a:r>
              <a:rPr lang="es-ES" sz="2600" b="1" dirty="0" smtClean="0"/>
              <a:t>Berenguela"</a:t>
            </a:r>
            <a:r>
              <a:rPr lang="es-ES" sz="2300" dirty="0" smtClean="0"/>
              <a:t> </a:t>
            </a:r>
            <a:r>
              <a:rPr lang="es-ES" sz="2300" dirty="0" smtClean="0"/>
              <a:t>sabor suave, mantecoso, refinado y cremoso.</a:t>
            </a:r>
          </a:p>
          <a:p>
            <a:pPr>
              <a:buNone/>
            </a:pPr>
            <a:r>
              <a:rPr lang="es-ES" sz="2300" b="1" dirty="0" smtClean="0"/>
              <a:t>Ingredientes</a:t>
            </a:r>
            <a:r>
              <a:rPr lang="es-ES" sz="2400" dirty="0" smtClean="0"/>
              <a:t> leche de vaca semidesnatada y pasteurizada presentado un contenido graso del 35% y una maduración máxima de ocho días.</a:t>
            </a:r>
          </a:p>
          <a:p>
            <a:endParaRPr lang="es-ES" sz="2400" dirty="0" smtClean="0"/>
          </a:p>
          <a:p>
            <a:pPr algn="ctr">
              <a:buNone/>
            </a:pPr>
            <a:r>
              <a:rPr lang="es-ES" sz="2400" dirty="0" smtClean="0"/>
              <a:t> REFERENCIA:004</a:t>
            </a:r>
            <a:endParaRPr lang="es-ES" sz="2300" dirty="0" smtClean="0"/>
          </a:p>
        </p:txBody>
      </p:sp>
      <p:pic>
        <p:nvPicPr>
          <p:cNvPr id="7" name="6 Imagen" descr="Berenguela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2844" y="1142984"/>
            <a:ext cx="3500462" cy="4000528"/>
          </a:xfrm>
          <a:prstGeom prst="rect">
            <a:avLst/>
          </a:prstGeom>
        </p:spPr>
      </p:pic>
      <p:sp>
        <p:nvSpPr>
          <p:cNvPr id="5" name="4 CuadroTexto"/>
          <p:cNvSpPr txBox="1"/>
          <p:nvPr/>
        </p:nvSpPr>
        <p:spPr>
          <a:xfrm>
            <a:off x="4214810" y="4857760"/>
            <a:ext cx="38576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dirty="0" smtClean="0"/>
              <a:t>PESO (450 Grs.)</a:t>
            </a:r>
          </a:p>
          <a:p>
            <a:endParaRPr lang="es-ES" dirty="0"/>
          </a:p>
        </p:txBody>
      </p:sp>
      <p:sp>
        <p:nvSpPr>
          <p:cNvPr id="6" name="5 CuadroTexto"/>
          <p:cNvSpPr txBox="1"/>
          <p:nvPr/>
        </p:nvSpPr>
        <p:spPr>
          <a:xfrm>
            <a:off x="4786314" y="5572140"/>
            <a:ext cx="250033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000" dirty="0" smtClean="0"/>
              <a:t>Precio: </a:t>
            </a:r>
            <a:r>
              <a:rPr lang="es-ES" sz="2000" dirty="0" smtClean="0"/>
              <a:t>5,50</a:t>
            </a:r>
            <a:r>
              <a:rPr lang="es-ES" sz="2000" dirty="0" smtClean="0"/>
              <a:t>€</a:t>
            </a:r>
            <a:endParaRPr lang="es-ES" sz="20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4286248" y="571480"/>
            <a:ext cx="4443386" cy="464347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s-ES" sz="2800" b="1" dirty="0" smtClean="0"/>
              <a:t>    Crema cabrales intensa </a:t>
            </a:r>
            <a:r>
              <a:rPr lang="es-ES" sz="2100" dirty="0" smtClean="0"/>
              <a:t>Deliciosa crema elaborada con Queso D.O.P. Cabrales y Sidra Natural Asturiana. De consistencia intensa, En esta variedad presenta un</a:t>
            </a:r>
            <a:r>
              <a:rPr lang="es-ES" sz="2100" b="1" dirty="0" smtClean="0"/>
              <a:t> </a:t>
            </a:r>
            <a:r>
              <a:rPr lang="es-ES" sz="2100" dirty="0" smtClean="0"/>
              <a:t>sabor y aroma intensos. Cabrales en una crema fácil </a:t>
            </a:r>
            <a:r>
              <a:rPr lang="es-ES" sz="2100" dirty="0" smtClean="0"/>
              <a:t>de untar</a:t>
            </a:r>
            <a:r>
              <a:rPr lang="es-ES" dirty="0" smtClean="0"/>
              <a:t>.</a:t>
            </a:r>
          </a:p>
          <a:p>
            <a:pPr algn="ctr">
              <a:buNone/>
            </a:pPr>
            <a:r>
              <a:rPr lang="es-ES" dirty="0" smtClean="0"/>
              <a:t>   </a:t>
            </a:r>
            <a:r>
              <a:rPr lang="es-ES" sz="2400" dirty="0" smtClean="0"/>
              <a:t>Referencia:005</a:t>
            </a:r>
            <a:endParaRPr lang="es-ES" dirty="0" smtClean="0"/>
          </a:p>
          <a:p>
            <a:pPr>
              <a:buNone/>
            </a:pPr>
            <a:endParaRPr lang="es-ES" dirty="0" smtClean="0"/>
          </a:p>
          <a:p>
            <a:pPr>
              <a:buNone/>
            </a:pPr>
            <a:endParaRPr lang="es-ES" dirty="0" smtClean="0"/>
          </a:p>
          <a:p>
            <a:endParaRPr lang="es-ES" dirty="0"/>
          </a:p>
        </p:txBody>
      </p:sp>
      <p:pic>
        <p:nvPicPr>
          <p:cNvPr id="9" name="8 Imagen" descr="Crema Cabrales.jpg"/>
          <p:cNvPicPr>
            <a:picLocks noChangeAspect="1"/>
          </p:cNvPicPr>
          <p:nvPr/>
        </p:nvPicPr>
        <p:blipFill>
          <a:blip r:embed="rId2"/>
          <a:srcRect l="16071" r="16072"/>
          <a:stretch>
            <a:fillRect/>
          </a:stretch>
        </p:blipFill>
        <p:spPr>
          <a:xfrm>
            <a:off x="642910" y="928670"/>
            <a:ext cx="3429024" cy="4143404"/>
          </a:xfrm>
          <a:prstGeom prst="rect">
            <a:avLst/>
          </a:prstGeom>
        </p:spPr>
      </p:pic>
      <p:sp>
        <p:nvSpPr>
          <p:cNvPr id="5" name="4 CuadroTexto"/>
          <p:cNvSpPr txBox="1"/>
          <p:nvPr/>
        </p:nvSpPr>
        <p:spPr>
          <a:xfrm>
            <a:off x="4857752" y="4286256"/>
            <a:ext cx="32861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dirty="0" smtClean="0"/>
              <a:t>Peso 180grs</a:t>
            </a:r>
            <a:endParaRPr lang="es-ES" dirty="0"/>
          </a:p>
        </p:txBody>
      </p:sp>
      <p:sp>
        <p:nvSpPr>
          <p:cNvPr id="6" name="5 CuadroTexto"/>
          <p:cNvSpPr txBox="1"/>
          <p:nvPr/>
        </p:nvSpPr>
        <p:spPr>
          <a:xfrm>
            <a:off x="4857752" y="4786322"/>
            <a:ext cx="321471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000" dirty="0" smtClean="0"/>
              <a:t>Precio</a:t>
            </a:r>
            <a:r>
              <a:rPr lang="es-ES" dirty="0" smtClean="0"/>
              <a:t>: 3,50€</a:t>
            </a:r>
            <a:endParaRPr lang="es-E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4572000" y="571480"/>
            <a:ext cx="4114800" cy="428628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s-ES" sz="1800" b="1" dirty="0" smtClean="0"/>
              <a:t>   </a:t>
            </a:r>
            <a:r>
              <a:rPr lang="es-ES" sz="2400" b="1" dirty="0" smtClean="0"/>
              <a:t>Queso "Cabrales" D.O.P</a:t>
            </a:r>
            <a:r>
              <a:rPr lang="es-ES" sz="2400" b="1" dirty="0" smtClean="0"/>
              <a:t>.</a:t>
            </a:r>
          </a:p>
          <a:p>
            <a:pPr>
              <a:buNone/>
            </a:pPr>
            <a:r>
              <a:rPr lang="es-ES" sz="2400" b="1" dirty="0" smtClean="0"/>
              <a:t> </a:t>
            </a:r>
            <a:r>
              <a:rPr lang="es-ES" sz="2400" b="1" dirty="0" smtClean="0"/>
              <a:t>  </a:t>
            </a:r>
            <a:r>
              <a:rPr lang="es-ES" sz="2400" b="1" dirty="0" smtClean="0"/>
              <a:t> </a:t>
            </a:r>
            <a:r>
              <a:rPr lang="es-ES" sz="1800" dirty="0" smtClean="0"/>
              <a:t>Es un queso azul de textura mantecosa, sabor fuerte, picante, intenso y un tanto ácido</a:t>
            </a:r>
          </a:p>
          <a:p>
            <a:pPr algn="ctr">
              <a:buNone/>
            </a:pPr>
            <a:r>
              <a:rPr lang="es-ES" sz="2400" dirty="0" smtClean="0"/>
              <a:t>    Referencia:006</a:t>
            </a:r>
          </a:p>
          <a:p>
            <a:pPr>
              <a:buNone/>
            </a:pPr>
            <a:endParaRPr lang="es-ES" sz="1800" dirty="0" smtClean="0"/>
          </a:p>
        </p:txBody>
      </p:sp>
      <p:pic>
        <p:nvPicPr>
          <p:cNvPr id="4" name="3 Imagen" descr="Queso Cabrale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0034" y="1000108"/>
            <a:ext cx="4071966" cy="4286280"/>
          </a:xfrm>
          <a:prstGeom prst="rect">
            <a:avLst/>
          </a:prstGeom>
        </p:spPr>
      </p:pic>
      <p:sp>
        <p:nvSpPr>
          <p:cNvPr id="5" name="4 CuadroTexto"/>
          <p:cNvSpPr txBox="1"/>
          <p:nvPr/>
        </p:nvSpPr>
        <p:spPr>
          <a:xfrm>
            <a:off x="5429224" y="2714620"/>
            <a:ext cx="371477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dirty="0" smtClean="0"/>
              <a:t>PESO: Cuña 300 </a:t>
            </a:r>
            <a:r>
              <a:rPr lang="es-ES" sz="2000" dirty="0" err="1" smtClean="0"/>
              <a:t>Grs</a:t>
            </a:r>
            <a:r>
              <a:rPr lang="es-ES" sz="2000" dirty="0" smtClean="0"/>
              <a:t> </a:t>
            </a:r>
          </a:p>
          <a:p>
            <a:r>
              <a:rPr lang="es-ES" sz="2000" dirty="0" smtClean="0"/>
              <a:t>            Cuña 100 </a:t>
            </a:r>
            <a:r>
              <a:rPr lang="es-ES" sz="2000" dirty="0" err="1" smtClean="0"/>
              <a:t>Grs</a:t>
            </a:r>
            <a:endParaRPr lang="es-ES" sz="2000" dirty="0"/>
          </a:p>
        </p:txBody>
      </p:sp>
      <p:sp>
        <p:nvSpPr>
          <p:cNvPr id="6" name="5 CuadroTexto"/>
          <p:cNvSpPr txBox="1"/>
          <p:nvPr/>
        </p:nvSpPr>
        <p:spPr>
          <a:xfrm>
            <a:off x="5143504" y="3929066"/>
            <a:ext cx="292895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dirty="0" smtClean="0"/>
              <a:t>Precio (300grs) : 5;50€</a:t>
            </a:r>
          </a:p>
          <a:p>
            <a:r>
              <a:rPr lang="es-ES" sz="2000" dirty="0" smtClean="0"/>
              <a:t>            (100 </a:t>
            </a:r>
            <a:r>
              <a:rPr lang="es-ES" sz="2000" dirty="0" err="1" smtClean="0"/>
              <a:t>grs</a:t>
            </a:r>
            <a:r>
              <a:rPr lang="es-ES" sz="2000" dirty="0" smtClean="0"/>
              <a:t>): 3€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solidFill>
            <a:schemeClr val="tx1"/>
          </a:solidFill>
        </p:spPr>
        <p:txBody>
          <a:bodyPr>
            <a:noAutofit/>
          </a:bodyPr>
          <a:lstStyle/>
          <a:p>
            <a:pPr algn="ctr"/>
            <a:r>
              <a:rPr lang="es-ES" sz="6600" dirty="0" smtClean="0">
                <a:solidFill>
                  <a:srgbClr val="FFC000"/>
                </a:solidFill>
                <a:latin typeface="Centaur" pitchFamily="18" charset="0"/>
              </a:rPr>
              <a:t>POSTRES</a:t>
            </a:r>
            <a:endParaRPr lang="es-ES" sz="6600" dirty="0">
              <a:solidFill>
                <a:srgbClr val="FFC000"/>
              </a:solidFill>
              <a:latin typeface="Centaur" pitchFamily="18" charset="0"/>
            </a:endParaRPr>
          </a:p>
        </p:txBody>
      </p:sp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4429124" y="1714489"/>
            <a:ext cx="4186238" cy="407196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s-ES" sz="2400" b="1" dirty="0" smtClean="0"/>
              <a:t>     Gelatina </a:t>
            </a:r>
            <a:r>
              <a:rPr lang="es-ES" sz="2400" b="1" dirty="0" smtClean="0"/>
              <a:t>de Manzana Ecológica de Sidra</a:t>
            </a:r>
            <a:r>
              <a:rPr lang="es-ES" sz="2400" dirty="0" smtClean="0"/>
              <a:t>:</a:t>
            </a:r>
            <a:r>
              <a:rPr lang="es-ES" sz="1800" dirty="0" smtClean="0"/>
              <a:t> de producción ecológica, elaborada con manzana de sidra 100% asturiana . Ideal para su degustación con quesos artesanales.</a:t>
            </a:r>
          </a:p>
          <a:p>
            <a:endParaRPr lang="es-ES" sz="1800" dirty="0" smtClean="0"/>
          </a:p>
          <a:p>
            <a:pPr>
              <a:buNone/>
            </a:pPr>
            <a:r>
              <a:rPr lang="es-ES" sz="2400" dirty="0" smtClean="0"/>
              <a:t>            Referencia:007</a:t>
            </a:r>
            <a:endParaRPr lang="es-ES" sz="2400" dirty="0"/>
          </a:p>
        </p:txBody>
      </p:sp>
      <p:pic>
        <p:nvPicPr>
          <p:cNvPr id="4" name="3 Imagen" descr="Gelatina de mierda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0034" y="1571612"/>
            <a:ext cx="3929090" cy="3643338"/>
          </a:xfrm>
          <a:prstGeom prst="rect">
            <a:avLst/>
          </a:prstGeom>
        </p:spPr>
      </p:pic>
      <p:sp>
        <p:nvSpPr>
          <p:cNvPr id="5" name="4 CuadroTexto"/>
          <p:cNvSpPr txBox="1"/>
          <p:nvPr/>
        </p:nvSpPr>
        <p:spPr>
          <a:xfrm>
            <a:off x="4000496" y="4572008"/>
            <a:ext cx="51435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dirty="0" smtClean="0"/>
              <a:t>         </a:t>
            </a:r>
            <a:r>
              <a:rPr lang="es-ES" sz="2000" dirty="0" smtClean="0"/>
              <a:t>              </a:t>
            </a:r>
            <a:r>
              <a:rPr lang="es-ES" sz="2000" dirty="0" smtClean="0"/>
              <a:t>Precio: 3,70€</a:t>
            </a:r>
            <a:endParaRPr lang="es-ES" sz="20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jes">
  <a:themeElements>
    <a:clrScheme name="Viajes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Viaj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Viajes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267</TotalTime>
  <Words>388</Words>
  <Application>Microsoft Office PowerPoint</Application>
  <PresentationFormat>Presentación en pantalla (4:3)</PresentationFormat>
  <Paragraphs>118</Paragraphs>
  <Slides>16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16</vt:i4>
      </vt:variant>
    </vt:vector>
  </HeadingPairs>
  <TitlesOfParts>
    <vt:vector size="17" baseType="lpstr">
      <vt:lpstr>Viajes</vt:lpstr>
      <vt:lpstr>Catálogo de Cejae</vt:lpstr>
      <vt:lpstr>ÍNDICE</vt:lpstr>
      <vt:lpstr>QUESOS</vt:lpstr>
      <vt:lpstr>Diapositiva 4</vt:lpstr>
      <vt:lpstr>Diapositiva 5</vt:lpstr>
      <vt:lpstr>Diapositiva 6</vt:lpstr>
      <vt:lpstr>Diapositiva 7</vt:lpstr>
      <vt:lpstr>Diapositiva 8</vt:lpstr>
      <vt:lpstr>POSTRES</vt:lpstr>
      <vt:lpstr>Diapositiva 10</vt:lpstr>
      <vt:lpstr>Diapositiva 11</vt:lpstr>
      <vt:lpstr>Diapositiva 12</vt:lpstr>
      <vt:lpstr>Diapositiva 13</vt:lpstr>
      <vt:lpstr>INGREDIENTES DE FABADA</vt:lpstr>
      <vt:lpstr>Diapositiva 15</vt:lpstr>
      <vt:lpstr>AJUSTES 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Catálogo de Cejae</dc:title>
  <dc:creator>PC-01</dc:creator>
  <cp:lastModifiedBy>PC-01</cp:lastModifiedBy>
  <cp:revision>42</cp:revision>
  <dcterms:created xsi:type="dcterms:W3CDTF">2015-02-04T10:29:57Z</dcterms:created>
  <dcterms:modified xsi:type="dcterms:W3CDTF">2015-03-16T13:13:12Z</dcterms:modified>
</cp:coreProperties>
</file>