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7CD5-3974-4233-B2E1-812ABB698FB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1A422-B14D-4E12-B49E-37FE25E4428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675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1A422-B14D-4E12-B49E-37FE25E4428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6926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1A422-B14D-4E12-B49E-37FE25E4428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4D0E0-C231-4680-B902-D39EF863248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6A1A-06BB-4F35-B0F1-3F3C44E7B1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9800" dirty="0" smtClean="0">
                <a:latin typeface="Gulim" pitchFamily="34" charset="-127"/>
                <a:ea typeface="Gulim" pitchFamily="34" charset="-127"/>
              </a:rPr>
              <a:t>OHANA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</a:t>
            </a:r>
            <a:br>
              <a:rPr lang="es-ES" dirty="0" smtClean="0">
                <a:latin typeface="Gulim" pitchFamily="34" charset="-127"/>
                <a:ea typeface="Gulim" pitchFamily="34" charset="-127"/>
              </a:rPr>
            </a:br>
            <a:r>
              <a:rPr lang="es-ES" dirty="0" smtClean="0">
                <a:latin typeface="Gulim" pitchFamily="34" charset="-127"/>
                <a:ea typeface="Gulim" pitchFamily="34" charset="-127"/>
              </a:rPr>
              <a:t> SAN VICENTE DE PAÚL</a:t>
            </a:r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Catálogo 2015</a:t>
            </a:r>
            <a:endParaRPr lang="es-ES" dirty="0"/>
          </a:p>
        </p:txBody>
      </p:sp>
      <p:pic>
        <p:nvPicPr>
          <p:cNvPr id="1026" name="Picture 2" descr="C:\Users\San Vicente Paúl\Desktop\_oh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786" y="4572008"/>
            <a:ext cx="4282214" cy="201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5" t="-2517" r="5258" b="10613"/>
          <a:stretch/>
        </p:blipFill>
        <p:spPr>
          <a:xfrm>
            <a:off x="5164122" y="2780928"/>
            <a:ext cx="2981127" cy="3745518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730" y="3697824"/>
            <a:ext cx="2670949" cy="342944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ARTESANÍA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4482" y="1513801"/>
            <a:ext cx="3832056" cy="275973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Libreta vaca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Marilyn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 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: PAP021</a:t>
            </a:r>
          </a:p>
          <a:p>
            <a:endParaRPr lang="es-ES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Libreta pequeña de 115 hojas aprox. con dibujos en el interior.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2,95€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392199"/>
            <a:ext cx="4041775" cy="1605855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Peluche vaca con peto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: PEL004</a:t>
            </a:r>
          </a:p>
          <a:p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6,40€</a:t>
            </a:r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8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32" y="3390416"/>
            <a:ext cx="3534268" cy="346758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8" y="3537611"/>
            <a:ext cx="3352216" cy="334322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9615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ARTESANÍA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116" y="1196752"/>
            <a:ext cx="4389884" cy="2104934"/>
          </a:xfrm>
        </p:spPr>
        <p:txBody>
          <a:bodyPr>
            <a:normAutofit fontScale="92500" lnSpcReduction="10000"/>
          </a:bodyPr>
          <a:lstStyle/>
          <a:p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Taza 01 </a:t>
            </a:r>
            <a:r>
              <a:rPr lang="es-ES" sz="22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TZ003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Con mensaje “Tómatelo con calma”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5,40€</a:t>
            </a:r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72000" y="1348870"/>
            <a:ext cx="4389884" cy="2085110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Taza 02  </a:t>
            </a:r>
            <a:r>
              <a:rPr lang="es-ES" sz="22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TZ001</a:t>
            </a:r>
          </a:p>
          <a:p>
            <a:endParaRPr lang="es-ES" sz="2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Representa los elementos y lugares más característicos de Asturias.</a:t>
            </a:r>
          </a:p>
          <a:p>
            <a:endParaRPr lang="es-ES" sz="22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5,90€</a:t>
            </a:r>
          </a:p>
        </p:txBody>
      </p:sp>
    </p:spTree>
    <p:extLst>
      <p:ext uri="{BB962C8B-B14F-4D97-AF65-F5344CB8AC3E}">
        <p14:creationId xmlns="" xmlns:p14="http://schemas.microsoft.com/office/powerpoint/2010/main" val="39714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miseta-mujer-antes-muerta-que-sin-sidra.jpg"/>
          <p:cNvPicPr>
            <a:picLocks noChangeAspect="1"/>
          </p:cNvPicPr>
          <p:nvPr/>
        </p:nvPicPr>
        <p:blipFill>
          <a:blip r:embed="rId3" cstate="print"/>
          <a:srcRect r="11184"/>
          <a:stretch>
            <a:fillRect/>
          </a:stretch>
        </p:blipFill>
        <p:spPr>
          <a:xfrm>
            <a:off x="3143240" y="3071810"/>
            <a:ext cx="3087813" cy="34766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TEXTIL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2253928"/>
          </a:xfrm>
        </p:spPr>
        <p:txBody>
          <a:bodyPr>
            <a:noAutofit/>
          </a:bodyPr>
          <a:lstStyle/>
          <a:p>
            <a:r>
              <a:rPr lang="es-ES" sz="2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Camisetas mujer (XS-XL)</a:t>
            </a:r>
          </a:p>
          <a:p>
            <a:endParaRPr lang="es-ES" sz="21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Ambos modelos en los dos colores.</a:t>
            </a:r>
          </a:p>
          <a:p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12,35 € </a:t>
            </a:r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2"/>
            <a:ext cx="2654036" cy="293724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1000108"/>
            <a:ext cx="2776938" cy="307183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29388" y="414338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Gulim" pitchFamily="34" charset="-127"/>
                <a:ea typeface="Gulim" pitchFamily="34" charset="-127"/>
              </a:rPr>
              <a:t>Negro </a:t>
            </a:r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: CM004</a:t>
            </a:r>
          </a:p>
          <a:p>
            <a:r>
              <a:rPr lang="es-ES" dirty="0" smtClean="0">
                <a:latin typeface="Gulim" pitchFamily="34" charset="-127"/>
                <a:ea typeface="Gulim" pitchFamily="34" charset="-127"/>
              </a:rPr>
              <a:t>Rosa </a:t>
            </a:r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: CM003</a:t>
            </a:r>
          </a:p>
          <a:p>
            <a:r>
              <a:rPr lang="es-ES" dirty="0" smtClean="0">
                <a:latin typeface="Gulim" pitchFamily="34" charset="-127"/>
                <a:ea typeface="Gulim" pitchFamily="34" charset="-127"/>
              </a:rPr>
              <a:t>Azul </a:t>
            </a:r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: CM001</a:t>
            </a:r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73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34696"/>
            <a:ext cx="3268771" cy="3268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TEXTIL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1173807"/>
          </a:xfrm>
        </p:spPr>
        <p:txBody>
          <a:bodyPr>
            <a:noAutofit/>
          </a:bodyPr>
          <a:lstStyle/>
          <a:p>
            <a:r>
              <a:rPr lang="es-ES" sz="2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Camisetas hombre (S-XXL)</a:t>
            </a:r>
          </a:p>
          <a:p>
            <a:endParaRPr lang="es-ES" sz="21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12,35€</a:t>
            </a:r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2" y="3913329"/>
            <a:ext cx="2963074" cy="29328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0" y="3717032"/>
            <a:ext cx="3282944" cy="292361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858016" y="1428736"/>
            <a:ext cx="200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Rayas: CCH028</a:t>
            </a:r>
          </a:p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Gris: CCH027</a:t>
            </a:r>
          </a:p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Azul: CCH025</a:t>
            </a:r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7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30578"/>
            <a:ext cx="3429479" cy="32294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TEXTIL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87971"/>
            <a:ext cx="4040188" cy="1264965"/>
          </a:xfrm>
        </p:spPr>
        <p:txBody>
          <a:bodyPr>
            <a:normAutofit/>
          </a:bodyPr>
          <a:lstStyle/>
          <a:p>
            <a:r>
              <a:rPr lang="es-ES" sz="2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Camisetas niño (3-14 años)</a:t>
            </a:r>
          </a:p>
          <a:p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10,35€</a:t>
            </a:r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63" y="4163020"/>
            <a:ext cx="3069280" cy="2621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3080342" cy="2664296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857488" y="257174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rojo: CÑ014</a:t>
            </a:r>
          </a:p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azul: CÑ015</a:t>
            </a:r>
          </a:p>
          <a:p>
            <a:r>
              <a:rPr lang="es-ES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 rayas: CÑ024</a:t>
            </a:r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4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6" b="6933"/>
          <a:stretch/>
        </p:blipFill>
        <p:spPr>
          <a:xfrm>
            <a:off x="3275856" y="1811497"/>
            <a:ext cx="3158073" cy="2823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TEXTIL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17823"/>
          </a:xfrm>
        </p:spPr>
        <p:txBody>
          <a:bodyPr>
            <a:normAutofit/>
          </a:bodyPr>
          <a:lstStyle/>
          <a:p>
            <a:r>
              <a:rPr lang="es-ES" sz="2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Camisetas niña (3-14 años)</a:t>
            </a:r>
          </a:p>
          <a:p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10,35€</a:t>
            </a:r>
            <a:endParaRPr lang="es-ES" sz="21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3600400" cy="34155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9450"/>
            <a:ext cx="3181014" cy="276104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500826" y="157161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Ref</a:t>
            </a:r>
            <a:r>
              <a:rPr lang="es-ES" dirty="0" smtClean="0"/>
              <a:t> rayas: CÑ005</a:t>
            </a:r>
          </a:p>
          <a:p>
            <a:r>
              <a:rPr lang="es-ES" dirty="0" err="1" smtClean="0"/>
              <a:t>Ref</a:t>
            </a:r>
            <a:r>
              <a:rPr lang="es-ES" dirty="0" smtClean="0"/>
              <a:t> verde: CÑ012</a:t>
            </a:r>
          </a:p>
          <a:p>
            <a:r>
              <a:rPr lang="es-ES" dirty="0" err="1" smtClean="0"/>
              <a:t>Ref</a:t>
            </a:r>
            <a:r>
              <a:rPr lang="es-ES" dirty="0" smtClean="0"/>
              <a:t> rosa: CÑ001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047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 Vicente Paúl\Desktop\Sin títuloh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357694"/>
            <a:ext cx="3571900" cy="21152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itchFamily="34" charset="-127"/>
                <a:ea typeface="Gulim" pitchFamily="34" charset="-127"/>
              </a:rPr>
              <a:t>ALIMENTOS</a:t>
            </a:r>
            <a:endParaRPr lang="es-ES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928802"/>
            <a:ext cx="4643438" cy="2857520"/>
          </a:xfrm>
        </p:spPr>
        <p:txBody>
          <a:bodyPr>
            <a:normAutofit fontScale="77500" lnSpcReduction="20000"/>
          </a:bodyPr>
          <a:lstStyle/>
          <a:p>
            <a:r>
              <a:rPr lang="es-ES" sz="2800" dirty="0" smtClean="0">
                <a:latin typeface="Gulim" pitchFamily="34" charset="-127"/>
                <a:ea typeface="Gulim" pitchFamily="34" charset="-127"/>
              </a:rPr>
              <a:t>Queso  Afuega ‘L Pitu </a:t>
            </a:r>
            <a:r>
              <a:rPr lang="es-ES" sz="2800" dirty="0" err="1" smtClean="0">
                <a:latin typeface="Gulim" pitchFamily="34" charset="-127"/>
                <a:ea typeface="Gulim" pitchFamily="34" charset="-127"/>
              </a:rPr>
              <a:t>Atroncau</a:t>
            </a:r>
            <a:r>
              <a:rPr lang="es-ES" sz="2800" dirty="0" smtClean="0">
                <a:latin typeface="Gulim" pitchFamily="34" charset="-127"/>
                <a:ea typeface="Gulim" pitchFamily="34" charset="-127"/>
              </a:rPr>
              <a:t> Tierra de Tineo (300 Grs.)</a:t>
            </a:r>
          </a:p>
          <a:p>
            <a:endParaRPr lang="es-ES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ES" b="0" dirty="0" smtClean="0">
                <a:latin typeface="Gulim" pitchFamily="34" charset="-127"/>
                <a:ea typeface="Gulim" pitchFamily="34" charset="-127"/>
              </a:rPr>
              <a:t>Queso de textura granulosa con un toque de pimentón.</a:t>
            </a:r>
          </a:p>
          <a:p>
            <a:r>
              <a:rPr lang="es-ES" b="0" dirty="0" smtClean="0">
                <a:latin typeface="Gulim" pitchFamily="34" charset="-127"/>
                <a:ea typeface="Gulim" pitchFamily="34" charset="-127"/>
              </a:rPr>
              <a:t>Envasado en cápsula de plástico para su mejor conservación.</a:t>
            </a:r>
          </a:p>
          <a:p>
            <a:endParaRPr lang="es-ES" b="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ES" b="0" dirty="0" smtClean="0">
                <a:latin typeface="Gulim" pitchFamily="34" charset="-127"/>
                <a:ea typeface="Gulim" pitchFamily="34" charset="-127"/>
              </a:rPr>
              <a:t>Precio: 4,90</a:t>
            </a:r>
            <a:r>
              <a:rPr lang="es-ES" b="0" dirty="0" smtClean="0">
                <a:latin typeface="Gulim" pitchFamily="34" charset="-127"/>
                <a:ea typeface="Gulim" pitchFamily="34" charset="-127"/>
              </a:rPr>
              <a:t>€</a:t>
            </a:r>
          </a:p>
          <a:p>
            <a:r>
              <a:rPr lang="es-ES" sz="1900" b="0" dirty="0" smtClean="0">
                <a:latin typeface="Gulim" pitchFamily="34" charset="-127"/>
                <a:ea typeface="Gulim" pitchFamily="34" charset="-127"/>
              </a:rPr>
              <a:t>Ref:01</a:t>
            </a:r>
            <a:endParaRPr lang="es-ES" sz="1900" b="0" dirty="0" smtClean="0">
              <a:latin typeface="Gulim" pitchFamily="34" charset="-127"/>
              <a:ea typeface="Gulim" pitchFamily="34" charset="-127"/>
            </a:endParaRPr>
          </a:p>
          <a:p>
            <a:endParaRPr lang="es-ES" dirty="0"/>
          </a:p>
        </p:txBody>
      </p:sp>
      <p:pic>
        <p:nvPicPr>
          <p:cNvPr id="7" name="6 Marcador de contenido" descr="Sin títul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4643446"/>
            <a:ext cx="3857620" cy="2067052"/>
          </a:xfrm>
        </p:spPr>
      </p:pic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57752" y="1643050"/>
            <a:ext cx="4286248" cy="4737106"/>
          </a:xfrm>
        </p:spPr>
        <p:txBody>
          <a:bodyPr/>
          <a:lstStyle/>
          <a:p>
            <a:pPr>
              <a:buNone/>
            </a:pPr>
            <a:r>
              <a:rPr lang="es-ES" sz="2200" b="1" dirty="0" smtClean="0">
                <a:solidFill>
                  <a:srgbClr val="0A263C"/>
                </a:solidFill>
                <a:latin typeface="Gulim" pitchFamily="34" charset="-127"/>
                <a:ea typeface="Gulim" pitchFamily="34" charset="-127"/>
              </a:rPr>
              <a:t>Queso “Cabrales” D.O.P Selección cuña (350 Grs.)</a:t>
            </a:r>
          </a:p>
          <a:p>
            <a:pPr>
              <a:buNone/>
            </a:pPr>
            <a:endParaRPr lang="es-ES" sz="2000" b="0" dirty="0" smtClean="0">
              <a:solidFill>
                <a:srgbClr val="0A263C"/>
              </a:solidFill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es-ES" sz="2000" b="0" dirty="0" smtClean="0">
                <a:solidFill>
                  <a:srgbClr val="0A263C"/>
                </a:solidFill>
                <a:latin typeface="Gulim" pitchFamily="34" charset="-127"/>
                <a:ea typeface="Gulim" pitchFamily="34" charset="-127"/>
              </a:rPr>
              <a:t>Queso </a:t>
            </a:r>
            <a:r>
              <a:rPr lang="es-ES" sz="2000" b="0" dirty="0" smtClean="0">
                <a:solidFill>
                  <a:srgbClr val="0A263C"/>
                </a:solidFill>
                <a:latin typeface="Gulim" pitchFamily="34" charset="-127"/>
                <a:ea typeface="Gulim" pitchFamily="34" charset="-127"/>
              </a:rPr>
              <a:t>azul de carácter</a:t>
            </a:r>
          </a:p>
          <a:p>
            <a:pPr>
              <a:buNone/>
            </a:pPr>
            <a:r>
              <a:rPr lang="es-ES" sz="2000" b="0" dirty="0" smtClean="0">
                <a:solidFill>
                  <a:srgbClr val="0A263C"/>
                </a:solidFill>
                <a:latin typeface="Gulim" pitchFamily="34" charset="-127"/>
                <a:ea typeface="Gulim" pitchFamily="34" charset="-127"/>
              </a:rPr>
              <a:t>fuerte, con corte untuoso.</a:t>
            </a:r>
          </a:p>
          <a:p>
            <a:pPr>
              <a:buNone/>
            </a:pPr>
            <a:endParaRPr lang="es-ES" sz="2000" b="0" dirty="0" smtClean="0">
              <a:solidFill>
                <a:srgbClr val="0A263C"/>
              </a:solidFill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Precio: </a:t>
            </a:r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8,00€</a:t>
            </a:r>
            <a:endParaRPr lang="es-ES" sz="2000" b="0" dirty="0" smtClean="0">
              <a:latin typeface="Gulim" pitchFamily="34" charset="-127"/>
              <a:ea typeface="Gulim" pitchFamily="34" charset="-127"/>
            </a:endParaRPr>
          </a:p>
          <a:p>
            <a:pPr>
              <a:buNone/>
            </a:pPr>
            <a:r>
              <a:rPr lang="es-ES" sz="1600" b="0" dirty="0" smtClean="0">
                <a:latin typeface="Gulim" pitchFamily="34" charset="-127"/>
                <a:ea typeface="Gulim" pitchFamily="34" charset="-127"/>
              </a:rPr>
              <a:t>Ref:02</a:t>
            </a:r>
            <a:endParaRPr lang="es-ES" sz="1600" b="0" dirty="0" smtClean="0">
              <a:latin typeface="Gulim" pitchFamily="34" charset="-127"/>
              <a:ea typeface="Gulim" pitchFamily="34" charset="-127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ALIMENTOS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4837" y="2786058"/>
            <a:ext cx="4040188" cy="2608837"/>
          </a:xfrm>
        </p:spPr>
        <p:txBody>
          <a:bodyPr>
            <a:normAutofit fontScale="92500" lnSpcReduction="10000"/>
          </a:bodyPr>
          <a:lstStyle/>
          <a:p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Compango para ½ kilo de fabada “Tierra Astur” (440 </a:t>
            </a:r>
            <a:r>
              <a:rPr lang="es-ES" sz="2200" dirty="0" err="1">
                <a:latin typeface="Gulim" panose="020B0600000101010101" pitchFamily="34" charset="-127"/>
                <a:ea typeface="Gulim" panose="020B0600000101010101" pitchFamily="34" charset="-127"/>
              </a:rPr>
              <a:t>G</a:t>
            </a:r>
            <a:r>
              <a:rPr lang="es-ES" sz="22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rs</a:t>
            </a:r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.)</a:t>
            </a:r>
          </a:p>
          <a:p>
            <a:endParaRPr lang="es-ES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Incluye: chorizo, morcilla, tocino y lacón.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5,50€</a:t>
            </a:r>
          </a:p>
          <a:p>
            <a:r>
              <a:rPr lang="es-ES" sz="17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Ref:03</a:t>
            </a:r>
            <a:endParaRPr lang="es-ES" sz="17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6051"/>
            <a:ext cx="2467319" cy="2057687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67081" y="1928802"/>
            <a:ext cx="4041775" cy="2724746"/>
          </a:xfrm>
        </p:spPr>
        <p:txBody>
          <a:bodyPr>
            <a:normAutofit fontScale="77500" lnSpcReduction="20000"/>
          </a:bodyPr>
          <a:lstStyle/>
          <a:p>
            <a:r>
              <a:rPr lang="es-ES" sz="2600" dirty="0" smtClean="0">
                <a:latin typeface="Gulim" panose="020B0600000101010101" pitchFamily="34" charset="-127"/>
                <a:ea typeface="Gulim" panose="020B0600000101010101" pitchFamily="34" charset="-127"/>
              </a:rPr>
              <a:t>Fabas de Asturias con Indicación Geográfica Protegida “Tierra Astur” (500 </a:t>
            </a:r>
            <a:r>
              <a:rPr lang="es-ES" sz="26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Grs</a:t>
            </a:r>
            <a:r>
              <a:rPr lang="es-ES" sz="2600" dirty="0" smtClean="0">
                <a:latin typeface="Gulim" panose="020B0600000101010101" pitchFamily="34" charset="-127"/>
                <a:ea typeface="Gulim" panose="020B0600000101010101" pitchFamily="34" charset="-127"/>
              </a:rPr>
              <a:t>.)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Envasadas 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al 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vacío para una óptima conservación.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7,00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€</a:t>
            </a:r>
          </a:p>
          <a:p>
            <a:r>
              <a:rPr lang="es-ES" sz="17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Ref:04</a:t>
            </a:r>
            <a:endParaRPr lang="es-ES" sz="17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s-ES" sz="22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6226"/>
            <a:ext cx="4028508" cy="2263468"/>
          </a:xfrm>
        </p:spPr>
      </p:pic>
    </p:spTree>
    <p:extLst>
      <p:ext uri="{BB962C8B-B14F-4D97-AF65-F5344CB8AC3E}">
        <p14:creationId xmlns="" xmlns:p14="http://schemas.microsoft.com/office/powerpoint/2010/main" val="1449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306149" cy="260818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ALIMENTOS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3704" y="1500506"/>
            <a:ext cx="4040188" cy="2829991"/>
          </a:xfrm>
        </p:spPr>
        <p:txBody>
          <a:bodyPr>
            <a:normAutofit fontScale="70000" lnSpcReduction="20000"/>
          </a:bodyPr>
          <a:lstStyle/>
          <a:p>
            <a:r>
              <a:rPr lang="es-ES" sz="3100" dirty="0" smtClean="0">
                <a:latin typeface="Gulim" panose="020B0600000101010101" pitchFamily="34" charset="-127"/>
                <a:ea typeface="Gulim" panose="020B0600000101010101" pitchFamily="34" charset="-127"/>
              </a:rPr>
              <a:t>Estuche de fabada asturiana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Cantidad para dos raciones.</a:t>
            </a:r>
          </a:p>
          <a:p>
            <a:endParaRPr lang="es-ES" sz="22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Incluye: fabas y compango de chorizo, morcilla, tocino y lacón; además la receta de la tradicional fabada asturiana.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8,75</a:t>
            </a:r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€</a:t>
            </a:r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Ref:05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2000240"/>
            <a:ext cx="4498975" cy="1643074"/>
          </a:xfrm>
        </p:spPr>
        <p:txBody>
          <a:bodyPr>
            <a:normAutofit fontScale="92500" lnSpcReduction="10000"/>
          </a:bodyPr>
          <a:lstStyle/>
          <a:p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Chorizo de ciervo, jabalí o toro “Tierra Astur” (300 </a:t>
            </a:r>
            <a:r>
              <a:rPr lang="es-ES" sz="22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Grs</a:t>
            </a:r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.)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5,40€</a:t>
            </a:r>
          </a:p>
          <a:p>
            <a:r>
              <a:rPr lang="es-ES" sz="19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Ref:06</a:t>
            </a:r>
            <a:endParaRPr lang="es-ES" sz="19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2786058"/>
            <a:ext cx="1978116" cy="18907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786322"/>
            <a:ext cx="2051648" cy="18220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2752"/>
            <a:ext cx="2018090" cy="2372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11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75" y="4365104"/>
            <a:ext cx="3414074" cy="21979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itchFamily="34" charset="-127"/>
                <a:ea typeface="Gulim" pitchFamily="34" charset="-127"/>
              </a:rPr>
              <a:t>ALIMENTOS</a:t>
            </a:r>
            <a:endParaRPr lang="es-ES" b="1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6" y="4700155"/>
            <a:ext cx="1475656" cy="2001465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14876" y="1428736"/>
            <a:ext cx="4295095" cy="2990972"/>
          </a:xfrm>
        </p:spPr>
        <p:txBody>
          <a:bodyPr>
            <a:normAutofit fontScale="62500" lnSpcReduction="20000"/>
          </a:bodyPr>
          <a:lstStyle/>
          <a:p>
            <a:r>
              <a:rPr lang="es-ES" sz="3500" dirty="0" smtClean="0">
                <a:latin typeface="Gulim" panose="020B0600000101010101" pitchFamily="34" charset="-127"/>
                <a:ea typeface="Gulim" panose="020B0600000101010101" pitchFamily="34" charset="-127"/>
              </a:rPr>
              <a:t>Marañuelas “Horno de </a:t>
            </a:r>
            <a:r>
              <a:rPr lang="es-ES" sz="35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Luanco</a:t>
            </a:r>
            <a:r>
              <a:rPr lang="es-ES" sz="3500" dirty="0" smtClean="0">
                <a:latin typeface="Gulim" panose="020B0600000101010101" pitchFamily="34" charset="-127"/>
                <a:ea typeface="Gulim" panose="020B0600000101010101" pitchFamily="34" charset="-127"/>
              </a:rPr>
              <a:t>” (1/2 docena) </a:t>
            </a:r>
          </a:p>
          <a:p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9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Pastas realizadas a base de harina, azúcar, yemas de huevo, mantequilla y raspadura de limón.</a:t>
            </a:r>
          </a:p>
          <a:p>
            <a:endParaRPr lang="es-ES" sz="29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9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Envase de cartón.</a:t>
            </a:r>
          </a:p>
          <a:p>
            <a:endParaRPr lang="es-ES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6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sz="26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4,50€</a:t>
            </a:r>
          </a:p>
          <a:p>
            <a:r>
              <a:rPr lang="es-ES" sz="23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Ref:08</a:t>
            </a:r>
            <a:endParaRPr lang="es-ES" sz="23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72" y="4725144"/>
            <a:ext cx="1224136" cy="1956893"/>
          </a:xfrm>
        </p:spPr>
      </p:pic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187825" cy="3528392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Gulim" pitchFamily="34" charset="-127"/>
                <a:ea typeface="Gulim" pitchFamily="34" charset="-127"/>
              </a:rPr>
              <a:t>Miel ecológica de bosque asturiano “La </a:t>
            </a:r>
            <a:r>
              <a:rPr lang="es-ES" sz="2200" dirty="0" err="1" smtClean="0">
                <a:latin typeface="Gulim" pitchFamily="34" charset="-127"/>
                <a:ea typeface="Gulim" pitchFamily="34" charset="-127"/>
              </a:rPr>
              <a:t>Puela</a:t>
            </a:r>
            <a:r>
              <a:rPr lang="es-ES" sz="2200" dirty="0" smtClean="0">
                <a:latin typeface="Gulim" pitchFamily="34" charset="-127"/>
                <a:ea typeface="Gulim" pitchFamily="34" charset="-127"/>
              </a:rPr>
              <a:t>”(350 </a:t>
            </a:r>
            <a:r>
              <a:rPr lang="es-ES" sz="2200" dirty="0" err="1" smtClean="0">
                <a:latin typeface="Gulim" pitchFamily="34" charset="-127"/>
                <a:ea typeface="Gulim" pitchFamily="34" charset="-127"/>
              </a:rPr>
              <a:t>Grs</a:t>
            </a:r>
            <a:r>
              <a:rPr lang="es-ES" sz="2200" dirty="0" smtClean="0">
                <a:latin typeface="Gulim" pitchFamily="34" charset="-127"/>
                <a:ea typeface="Gulim" pitchFamily="34" charset="-127"/>
              </a:rPr>
              <a:t>.)</a:t>
            </a:r>
          </a:p>
          <a:p>
            <a:endParaRPr lang="es-ES" sz="2200" b="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Dos variedades: Castaño, o castaño, </a:t>
            </a:r>
            <a:r>
              <a:rPr lang="es-ES" sz="2000" b="0" dirty="0" err="1" smtClean="0">
                <a:latin typeface="Gulim" pitchFamily="34" charset="-127"/>
                <a:ea typeface="Gulim" pitchFamily="34" charset="-127"/>
              </a:rPr>
              <a:t>briezo</a:t>
            </a:r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 y zarza.</a:t>
            </a:r>
          </a:p>
          <a:p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Envase plástico con tapón.</a:t>
            </a:r>
            <a:endParaRPr lang="es-ES" sz="2000" b="0" dirty="0">
              <a:latin typeface="Gulim" pitchFamily="34" charset="-127"/>
              <a:ea typeface="Gulim" pitchFamily="34" charset="-127"/>
            </a:endParaRPr>
          </a:p>
          <a:p>
            <a:endParaRPr lang="es-ES" sz="2000" b="0" dirty="0" smtClean="0">
              <a:latin typeface="Gulim" pitchFamily="34" charset="-127"/>
              <a:ea typeface="Gulim" pitchFamily="34" charset="-127"/>
            </a:endParaRPr>
          </a:p>
          <a:p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Precio: 5,50</a:t>
            </a:r>
            <a:r>
              <a:rPr lang="es-ES" sz="2000" b="0" dirty="0" smtClean="0">
                <a:latin typeface="Gulim" pitchFamily="34" charset="-127"/>
                <a:ea typeface="Gulim" pitchFamily="34" charset="-127"/>
              </a:rPr>
              <a:t>€</a:t>
            </a:r>
          </a:p>
          <a:p>
            <a:r>
              <a:rPr lang="es-ES" sz="1600" b="0" dirty="0" err="1" smtClean="0">
                <a:latin typeface="Gulim" pitchFamily="34" charset="-127"/>
                <a:ea typeface="Gulim" pitchFamily="34" charset="-127"/>
              </a:rPr>
              <a:t>Ref</a:t>
            </a:r>
            <a:r>
              <a:rPr lang="es-ES" sz="1600" b="0" dirty="0" smtClean="0">
                <a:latin typeface="Gulim" pitchFamily="34" charset="-127"/>
                <a:ea typeface="Gulim" pitchFamily="34" charset="-127"/>
              </a:rPr>
              <a:t>: 07</a:t>
            </a:r>
            <a:endParaRPr lang="es-E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42" y="4365104"/>
            <a:ext cx="2395742" cy="2195261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3" y="4365104"/>
            <a:ext cx="4030979" cy="23607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ALIMENTOS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4282" y="1643050"/>
            <a:ext cx="4173860" cy="3406055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Pastas de chocolate “Campoamor” (300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Grs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.)</a:t>
            </a:r>
          </a:p>
          <a:p>
            <a:endParaRPr lang="es-ES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Pastas con pepitas del mejor chocolate.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Envasados en caja de cartón y divididas en bolsas individuales de dos unidades.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4,40€</a:t>
            </a: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Ref:09</a:t>
            </a:r>
            <a:endParaRPr lang="es-ES" sz="21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335785" y="1428736"/>
            <a:ext cx="4808215" cy="3739554"/>
          </a:xfrm>
        </p:spPr>
        <p:txBody>
          <a:bodyPr>
            <a:noAutofit/>
          </a:bodyPr>
          <a:lstStyle/>
          <a:p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Corbatas de </a:t>
            </a:r>
            <a:r>
              <a:rPr lang="es-ES" sz="2000" dirty="0" err="1">
                <a:latin typeface="Gulim" panose="020B0600000101010101" pitchFamily="34" charset="-127"/>
                <a:ea typeface="Gulim" panose="020B0600000101010101" pitchFamily="34" charset="-127"/>
              </a:rPr>
              <a:t>Unquera</a:t>
            </a:r>
            <a:r>
              <a:rPr lang="es-ES" sz="2000" dirty="0">
                <a:latin typeface="Gulim" panose="020B0600000101010101" pitchFamily="34" charset="-127"/>
                <a:ea typeface="Gulim" panose="020B0600000101010101" pitchFamily="34" charset="-127"/>
              </a:rPr>
              <a:t> “Blanco” (10 unidades</a:t>
            </a:r>
            <a:r>
              <a:rPr lang="es-E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lang="es-ES" sz="20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>
                <a:latin typeface="Gulim" panose="020B0600000101010101" pitchFamily="34" charset="-127"/>
                <a:ea typeface="Gulim" panose="020B0600000101010101" pitchFamily="34" charset="-127"/>
              </a:rPr>
              <a:t>Dulce de hojaldre elaborado con harina, </a:t>
            </a:r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mantequilla, </a:t>
            </a:r>
            <a:r>
              <a:rPr lang="es-ES" sz="2000" b="0" dirty="0">
                <a:latin typeface="Gulim" panose="020B0600000101010101" pitchFamily="34" charset="-127"/>
                <a:ea typeface="Gulim" panose="020B0600000101010101" pitchFamily="34" charset="-127"/>
              </a:rPr>
              <a:t>almendra, azúcar, clara de huevo y sal</a:t>
            </a:r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.</a:t>
            </a:r>
            <a:endParaRPr lang="es-ES" sz="20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>
                <a:latin typeface="Gulim" panose="020B0600000101010101" pitchFamily="34" charset="-127"/>
                <a:ea typeface="Gulim" panose="020B0600000101010101" pitchFamily="34" charset="-127"/>
              </a:rPr>
              <a:t>En caja de cartón, envasadas individualmente.</a:t>
            </a:r>
          </a:p>
          <a:p>
            <a:endParaRPr lang="es-ES" sz="20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</a:t>
            </a:r>
            <a:r>
              <a:rPr lang="es-ES" sz="2000" b="0" dirty="0">
                <a:latin typeface="Gulim" panose="020B0600000101010101" pitchFamily="34" charset="-127"/>
                <a:ea typeface="Gulim" panose="020B0600000101010101" pitchFamily="34" charset="-127"/>
              </a:rPr>
              <a:t>: 4,70</a:t>
            </a:r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€</a:t>
            </a:r>
          </a:p>
          <a:p>
            <a:r>
              <a:rPr lang="es-ES" sz="16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Ref:10</a:t>
            </a:r>
            <a:endParaRPr lang="es-ES" sz="16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5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2641823" cy="227679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ALIMENTOS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527" y="1431288"/>
            <a:ext cx="4104456" cy="3334047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Casadiellas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 asturianas “Tierra Astur” (1/2 docena)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Dulce típico asturiano realizado con harina de trigo, mantequilla, avellana, nuez y azúcar frito en aceite de oliva virgen extra; con una generosa capa de azúcar que les proporciona la mejor textura.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5,30</a:t>
            </a:r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€</a:t>
            </a:r>
          </a:p>
          <a:p>
            <a:r>
              <a:rPr lang="es-ES" sz="21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Ref:11</a:t>
            </a:r>
            <a:endParaRPr lang="es-ES" sz="21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43" y="4251886"/>
            <a:ext cx="2257740" cy="2514951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224983" y="1431288"/>
            <a:ext cx="4919017" cy="294746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Mermeladas variadas “La casuca de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Pastorias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” (350 </a:t>
            </a:r>
            <a:r>
              <a:rPr lang="es-ES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Grs</a:t>
            </a:r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.)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Variedades: Fresa, Grosellas, Naranja, Arándanos, Melocotón, Manzana, Zarzamora, Frambuesa y Sauco.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Envase de cristal.</a:t>
            </a:r>
          </a:p>
          <a:p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4,30€</a:t>
            </a:r>
          </a:p>
          <a:p>
            <a:r>
              <a:rPr lang="es-ES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Ref:12</a:t>
            </a:r>
            <a:endParaRPr lang="es-ES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24" y="4335404"/>
            <a:ext cx="1371791" cy="2162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38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85" y="1854994"/>
            <a:ext cx="4243015" cy="398372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ARTESANÍA</a:t>
            </a:r>
            <a:endParaRPr lang="es-E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2193" y="2392209"/>
            <a:ext cx="4402832" cy="3590230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Gulim" panose="020B0600000101010101" pitchFamily="34" charset="-127"/>
                <a:ea typeface="Gulim" panose="020B0600000101010101" pitchFamily="34" charset="-127"/>
              </a:rPr>
              <a:t>Hórreo rústico con corredor (6 cm)</a:t>
            </a:r>
          </a:p>
          <a:p>
            <a:endParaRPr lang="es-ES" sz="28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8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Reproducción a pequeña escala del típico hórreo asturiano con numerosos detalles.</a:t>
            </a:r>
          </a:p>
          <a:p>
            <a:endParaRPr lang="es-ES" sz="28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8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</a:t>
            </a:r>
            <a:r>
              <a:rPr lang="es-ES" sz="28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4,70€</a:t>
            </a: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Ref:13</a:t>
            </a:r>
            <a:endParaRPr lang="es-ES" sz="20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6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12" y="4159697"/>
            <a:ext cx="2200184" cy="246067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ulim" panose="020B0600000101010101" pitchFamily="34" charset="-127"/>
                <a:ea typeface="Gulim" panose="020B0600000101010101" pitchFamily="34" charset="-127"/>
              </a:rPr>
              <a:t>ARTESANÍA</a:t>
            </a:r>
            <a:endParaRPr lang="es-ES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1588" y="2492896"/>
            <a:ext cx="4317876" cy="1821880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Bolsa de la compra blanca y negra.  </a:t>
            </a:r>
            <a:r>
              <a:rPr lang="es-ES" sz="22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sz="22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PAP044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Bolsa guardada en una práctica vaca con cremallera.</a:t>
            </a:r>
          </a:p>
          <a:p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2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3,95€</a:t>
            </a:r>
            <a:endParaRPr lang="es-ES" sz="2200" b="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72000" y="2214554"/>
            <a:ext cx="4041775" cy="3334047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Reloj con imán para la nevera (8 cm de diámetro)  </a:t>
            </a:r>
            <a:r>
              <a:rPr lang="es-ES" sz="2000" dirty="0" err="1" smtClean="0">
                <a:latin typeface="Gulim" panose="020B0600000101010101" pitchFamily="34" charset="-127"/>
                <a:ea typeface="Gulim" panose="020B0600000101010101" pitchFamily="34" charset="-127"/>
              </a:rPr>
              <a:t>Ref</a:t>
            </a:r>
            <a:r>
              <a:rPr lang="es-ES" sz="2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: PAP046, PAP047</a:t>
            </a:r>
          </a:p>
          <a:p>
            <a:endParaRPr lang="es-ES" sz="2000" b="0" dirty="0" smtClean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Incluye pilas.</a:t>
            </a:r>
          </a:p>
          <a:p>
            <a:endParaRPr lang="es-ES" sz="20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Dos modelos.</a:t>
            </a:r>
          </a:p>
          <a:p>
            <a:endParaRPr lang="es-ES" sz="2000" b="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s-ES" sz="2000" b="0" dirty="0" smtClean="0">
                <a:latin typeface="Gulim" panose="020B0600000101010101" pitchFamily="34" charset="-127"/>
                <a:ea typeface="Gulim" panose="020B0600000101010101" pitchFamily="34" charset="-127"/>
              </a:rPr>
              <a:t>Precio: 3,40€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" y="4314776"/>
            <a:ext cx="2090272" cy="22227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93" y="2492896"/>
            <a:ext cx="2195736" cy="231162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00137"/>
            <a:ext cx="2088232" cy="2257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52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680</Words>
  <Application>Microsoft Office PowerPoint</Application>
  <PresentationFormat>Presentación en pantalla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OHANA   SAN VICENTE DE PAÚL</vt:lpstr>
      <vt:lpstr>ALIMENTOS</vt:lpstr>
      <vt:lpstr>ALIMENTOS</vt:lpstr>
      <vt:lpstr>ALIMENTOS</vt:lpstr>
      <vt:lpstr>ALIMENTOS</vt:lpstr>
      <vt:lpstr>ALIMENTOS</vt:lpstr>
      <vt:lpstr>ALIMENTOS</vt:lpstr>
      <vt:lpstr>ARTESANÍA</vt:lpstr>
      <vt:lpstr>ARTESANÍA</vt:lpstr>
      <vt:lpstr>ARTESANÍA</vt:lpstr>
      <vt:lpstr>ARTESANÍA</vt:lpstr>
      <vt:lpstr>TEXTIL</vt:lpstr>
      <vt:lpstr>TEXTIL</vt:lpstr>
      <vt:lpstr>TEXTIL</vt:lpstr>
      <vt:lpstr>TEXTIL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OHANA   SAN VICENTE DE PAÚL</dc:title>
  <dc:creator>San Vicente Paúl</dc:creator>
  <cp:lastModifiedBy>SanVicente 14</cp:lastModifiedBy>
  <cp:revision>35</cp:revision>
  <dcterms:created xsi:type="dcterms:W3CDTF">2015-02-11T08:43:14Z</dcterms:created>
  <dcterms:modified xsi:type="dcterms:W3CDTF">2015-02-25T07:52:02Z</dcterms:modified>
</cp:coreProperties>
</file>