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7" r:id="rId3"/>
    <p:sldId id="258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3399"/>
    <a:srgbClr val="DF21E4"/>
    <a:srgbClr val="FF6600"/>
    <a:srgbClr val="FFFF00"/>
    <a:srgbClr val="FF00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9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CF15-77A3-4F5B-8674-B6A76194A94D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A10A2-4692-4844-8459-B5FA1501CA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1161B-3C07-43EB-99B1-AC8A1484AF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6BB2F-D5C7-49A0-89AD-54EC625C55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A16B1-31A1-4F3B-ADC0-CAB63C5908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21EA7-A742-4E42-BEFE-DC3E982595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A7371-CA40-47E5-9F23-48D31F0A38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14AEA-17FE-4A82-9B2C-8E13F5B72E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7522A-60D0-4151-88ED-19802B1576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8D99-E98B-4419-B5BF-FBFF081BFD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BC3C3-CF7D-453E-9AAB-B982EAEE27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81592-EFCD-485D-9610-58638C8DC8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6686-6EAF-4A96-A462-231A3CA72B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BFFE8C-3966-4F15-BDEA-CDF92671F5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572000" y="1000108"/>
            <a:ext cx="277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FF00"/>
                </a:solidFill>
                <a:latin typeface="Goudy Stout" pitchFamily="18" charset="0"/>
              </a:rPr>
              <a:t>CAMARONES</a:t>
            </a:r>
            <a:endParaRPr lang="es-ES" dirty="0">
              <a:solidFill>
                <a:srgbClr val="00FF00"/>
              </a:solidFill>
              <a:latin typeface="Goudy Stout" pitchFamily="18" charset="0"/>
            </a:endParaRPr>
          </a:p>
        </p:txBody>
      </p:sp>
      <p:pic>
        <p:nvPicPr>
          <p:cNvPr id="7" name="6 Imagen" descr="_bickham-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8604"/>
            <a:ext cx="2214578" cy="221457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786314" y="500042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FF00"/>
                </a:solidFill>
                <a:latin typeface="Goudy Stout" pitchFamily="18" charset="0"/>
              </a:rPr>
              <a:t>     LOS</a:t>
            </a:r>
            <a:endParaRPr lang="es-ES" dirty="0">
              <a:solidFill>
                <a:srgbClr val="00FF00"/>
              </a:solidFill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1166813" y="261938"/>
            <a:ext cx="4598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400" b="1">
                <a:solidFill>
                  <a:srgbClr val="66FFFF"/>
                </a:solidFill>
                <a:latin typeface="Comic Sans MS" pitchFamily="66" charset="0"/>
              </a:rPr>
              <a:t>        QUESOS</a:t>
            </a:r>
            <a:endParaRPr lang="es-ES" sz="4400" b="1">
              <a:solidFill>
                <a:srgbClr val="66FFFF"/>
              </a:solidFill>
              <a:latin typeface="Comic Sans MS" pitchFamily="66" charset="0"/>
            </a:endParaRPr>
          </a:p>
        </p:txBody>
      </p:sp>
      <p:pic>
        <p:nvPicPr>
          <p:cNvPr id="2051" name="Picture 6" descr="cabrales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0713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3255963" y="1270000"/>
            <a:ext cx="6024562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rgbClr val="FF0000"/>
                </a:solidFill>
                <a:latin typeface="Comic Sans MS" pitchFamily="66" charset="0"/>
              </a:rPr>
              <a:t>CREMA DE QUESO CABRALES INTENSA</a:t>
            </a:r>
          </a:p>
          <a:p>
            <a:r>
              <a:rPr lang="es-ES_tradnl" sz="2000" b="1">
                <a:solidFill>
                  <a:srgbClr val="FF0000"/>
                </a:solidFill>
                <a:latin typeface="Comic Sans MS" pitchFamily="66" charset="0"/>
              </a:rPr>
              <a:t>“TARAGAÑU”</a:t>
            </a:r>
          </a:p>
          <a:p>
            <a:r>
              <a:rPr lang="es-ES_tradnl" sz="2000" b="1">
                <a:solidFill>
                  <a:srgbClr val="FF0000"/>
                </a:solidFill>
                <a:latin typeface="Comic Sans MS" pitchFamily="66" charset="0"/>
              </a:rPr>
              <a:t>PESO: 180 GRAMOS</a:t>
            </a:r>
          </a:p>
          <a:p>
            <a:r>
              <a:rPr lang="es-ES_tradnl" sz="2000" b="1">
                <a:solidFill>
                  <a:srgbClr val="FF0000"/>
                </a:solidFill>
                <a:latin typeface="Comic Sans MS" pitchFamily="66" charset="0"/>
              </a:rPr>
              <a:t>PRECIO;3,34€</a:t>
            </a:r>
          </a:p>
          <a:p>
            <a:r>
              <a:rPr lang="es-ES" b="1">
                <a:solidFill>
                  <a:srgbClr val="FF0000"/>
                </a:solidFill>
                <a:latin typeface="Comic Sans MS" pitchFamily="66" charset="0"/>
              </a:rPr>
              <a:t>Deliciosa crema elaborada con Queso D.O.P. </a:t>
            </a:r>
          </a:p>
          <a:p>
            <a:r>
              <a:rPr lang="es-ES" b="1">
                <a:solidFill>
                  <a:srgbClr val="FF0000"/>
                </a:solidFill>
                <a:latin typeface="Comic Sans MS" pitchFamily="66" charset="0"/>
              </a:rPr>
              <a:t>Cabrales y Sidra Natural Asturiana. De consistencia</a:t>
            </a:r>
          </a:p>
          <a:p>
            <a:r>
              <a:rPr lang="es-ES" b="1">
                <a:solidFill>
                  <a:srgbClr val="FF0000"/>
                </a:solidFill>
                <a:latin typeface="Comic Sans MS" pitchFamily="66" charset="0"/>
              </a:rPr>
              <a:t> untosa, presenta un color azul verdoso derivado</a:t>
            </a:r>
          </a:p>
          <a:p>
            <a:r>
              <a:rPr lang="es-ES" b="1">
                <a:solidFill>
                  <a:srgbClr val="FF0000"/>
                </a:solidFill>
                <a:latin typeface="Comic Sans MS" pitchFamily="66" charset="0"/>
              </a:rPr>
              <a:t> de</a:t>
            </a:r>
            <a:r>
              <a:rPr lang="es-ES_tradnl" b="1">
                <a:solidFill>
                  <a:srgbClr val="FF0000"/>
                </a:solidFill>
                <a:latin typeface="Comic Sans MS" pitchFamily="66" charset="0"/>
              </a:rPr>
              <a:t>la propia naturaleza del queso Asturiano.</a:t>
            </a:r>
            <a:endParaRPr lang="es-ES" b="1">
              <a:solidFill>
                <a:srgbClr val="FF0000"/>
              </a:solidFill>
              <a:latin typeface="Comic Sans MS" pitchFamily="66" charset="0"/>
            </a:endParaRPr>
          </a:p>
          <a:p>
            <a:endParaRPr lang="es-ES_tradnl" b="1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3" name="Picture 9" descr="CABHQM3YCAJBQ8UDCAR376C0CA45NXYKCAAOYXTLCAPVY1QXCAK8FGOPCAOCW2KACAYPVR9MCAKWHVP3CA3Z7KEFCAF6YUH5CATCXWNQCASQR1ZQCAFFVN4ACAE60KYMCA4NIWXBCA1JKN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005263"/>
            <a:ext cx="2592388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3111500" y="4149725"/>
            <a:ext cx="5932488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rgbClr val="FF0000"/>
                </a:solidFill>
                <a:latin typeface="Comic Sans MS" pitchFamily="66" charset="0"/>
              </a:rPr>
              <a:t>QUESO CABRALES D.O.P </a:t>
            </a:r>
          </a:p>
          <a:p>
            <a:r>
              <a:rPr lang="es-ES_tradnl" sz="2000" b="1">
                <a:solidFill>
                  <a:srgbClr val="FF0000"/>
                </a:solidFill>
                <a:latin typeface="Comic Sans MS" pitchFamily="66" charset="0"/>
              </a:rPr>
              <a:t>PESO:550 GRAMOS</a:t>
            </a:r>
          </a:p>
          <a:p>
            <a:r>
              <a:rPr lang="es-ES_tradnl" sz="2000" b="1">
                <a:solidFill>
                  <a:srgbClr val="FF0000"/>
                </a:solidFill>
                <a:latin typeface="Comic Sans MS" pitchFamily="66" charset="0"/>
              </a:rPr>
              <a:t>PRECIO: 9,09</a:t>
            </a:r>
            <a:r>
              <a:rPr lang="es-ES_tradnl" sz="2000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€</a:t>
            </a:r>
          </a:p>
          <a:p>
            <a:r>
              <a:rPr lang="es-ES" b="1">
                <a:solidFill>
                  <a:srgbClr val="FF0000"/>
                </a:solidFill>
                <a:latin typeface="Comic Sans MS" pitchFamily="66" charset="0"/>
              </a:rPr>
              <a:t>El Queso "Cabrales" D.O.P. (550 Grs.) es un queso</a:t>
            </a:r>
          </a:p>
          <a:p>
            <a:r>
              <a:rPr lang="es-ES" b="1">
                <a:solidFill>
                  <a:srgbClr val="FF0000"/>
                </a:solidFill>
                <a:latin typeface="Comic Sans MS" pitchFamily="66" charset="0"/>
              </a:rPr>
              <a:t>azul de textura mantecosa, sabor fuerte, picante, </a:t>
            </a:r>
            <a:endParaRPr lang="es-ES_tradnl" b="1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s-ES" b="1">
                <a:solidFill>
                  <a:srgbClr val="FF0000"/>
                </a:solidFill>
                <a:latin typeface="Comic Sans MS" pitchFamily="66" charset="0"/>
              </a:rPr>
              <a:t>intenso y un tanto ácido.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4 CuadroTexto"/>
          <p:cNvSpPr txBox="1">
            <a:spLocks noChangeArrowheads="1"/>
          </p:cNvSpPr>
          <p:nvPr/>
        </p:nvSpPr>
        <p:spPr bwMode="auto">
          <a:xfrm>
            <a:off x="2643188" y="571500"/>
            <a:ext cx="2960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FF3399"/>
                </a:solidFill>
                <a:latin typeface="Comic Sans MS" pitchFamily="66" charset="0"/>
              </a:rPr>
              <a:t> EMBUTIDOS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29813" y="-2895600"/>
            <a:ext cx="41544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6 Imagen"/>
          <p:cNvPicPr>
            <a:picLocks noChangeAspect="1" noChangeArrowheads="1"/>
          </p:cNvPicPr>
          <p:nvPr/>
        </p:nvPicPr>
        <p:blipFill>
          <a:blip r:embed="rId4" cstate="print"/>
          <a:srcRect l="61198" t="31995" r="15697" b="49471"/>
          <a:stretch>
            <a:fillRect/>
          </a:stretch>
        </p:blipFill>
        <p:spPr bwMode="auto">
          <a:xfrm>
            <a:off x="500063" y="1500188"/>
            <a:ext cx="265906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7 CuadroTexto"/>
          <p:cNvSpPr txBox="1">
            <a:spLocks noChangeArrowheads="1"/>
          </p:cNvSpPr>
          <p:nvPr/>
        </p:nvSpPr>
        <p:spPr bwMode="auto">
          <a:xfrm>
            <a:off x="3286125" y="1500188"/>
            <a:ext cx="6143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FFFF00"/>
                </a:solidFill>
                <a:latin typeface="Comic Sans MS" pitchFamily="66" charset="0"/>
              </a:rPr>
              <a:t>CECINA :  es un embutido obtenido de las piezas </a:t>
            </a:r>
          </a:p>
          <a:p>
            <a:r>
              <a:rPr lang="es-ES" b="1">
                <a:solidFill>
                  <a:srgbClr val="FFFF00"/>
                </a:solidFill>
                <a:latin typeface="Comic Sans MS" pitchFamily="66" charset="0"/>
              </a:rPr>
              <a:t>de carne de vacuno curadas naturalmente al frío y</a:t>
            </a:r>
          </a:p>
          <a:p>
            <a:r>
              <a:rPr lang="es-ES" b="1">
                <a:solidFill>
                  <a:srgbClr val="FFFF00"/>
                </a:solidFill>
                <a:latin typeface="Comic Sans MS" pitchFamily="66" charset="0"/>
              </a:rPr>
              <a:t>al aire, ligeramente ahumadas, y con una gran </a:t>
            </a:r>
          </a:p>
          <a:p>
            <a:r>
              <a:rPr lang="es-ES" b="1">
                <a:solidFill>
                  <a:srgbClr val="FFFF00"/>
                </a:solidFill>
                <a:latin typeface="Comic Sans MS" pitchFamily="66" charset="0"/>
              </a:rPr>
              <a:t>autenticidad de sabores.</a:t>
            </a:r>
          </a:p>
          <a:p>
            <a:r>
              <a:rPr lang="es-ES" b="1">
                <a:solidFill>
                  <a:srgbClr val="FFFF00"/>
                </a:solidFill>
                <a:latin typeface="Comic Sans MS" pitchFamily="66" charset="0"/>
              </a:rPr>
              <a:t>PESO: 500 GRAMOS</a:t>
            </a:r>
          </a:p>
          <a:p>
            <a:r>
              <a:rPr lang="es-ES" b="1">
                <a:solidFill>
                  <a:srgbClr val="FFFF00"/>
                </a:solidFill>
                <a:latin typeface="Comic Sans MS" pitchFamily="66" charset="0"/>
              </a:rPr>
              <a:t>PRECIO: 9 €</a:t>
            </a:r>
          </a:p>
        </p:txBody>
      </p:sp>
      <p:pic>
        <p:nvPicPr>
          <p:cNvPr id="3078" name="8 Imagen"/>
          <p:cNvPicPr>
            <a:picLocks noChangeAspect="1" noChangeArrowheads="1"/>
          </p:cNvPicPr>
          <p:nvPr/>
        </p:nvPicPr>
        <p:blipFill>
          <a:blip r:embed="rId5" cstate="print"/>
          <a:srcRect l="62962" t="46532" r="16049" b="26784"/>
          <a:stretch>
            <a:fillRect/>
          </a:stretch>
        </p:blipFill>
        <p:spPr bwMode="auto">
          <a:xfrm>
            <a:off x="714375" y="3786188"/>
            <a:ext cx="19288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9 CuadroTexto"/>
          <p:cNvSpPr txBox="1">
            <a:spLocks noChangeArrowheads="1"/>
          </p:cNvSpPr>
          <p:nvPr/>
        </p:nvSpPr>
        <p:spPr bwMode="auto">
          <a:xfrm>
            <a:off x="3071813" y="4000500"/>
            <a:ext cx="60864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FFF00"/>
                </a:solidFill>
                <a:latin typeface="Comic Sans MS" pitchFamily="66" charset="0"/>
              </a:rPr>
              <a:t>Morcilla Asturiana "Tierra Astur" (4 Uds.) </a:t>
            </a:r>
          </a:p>
          <a:p>
            <a:r>
              <a:rPr lang="es-ES" b="1">
                <a:solidFill>
                  <a:srgbClr val="FFFF00"/>
                </a:solidFill>
                <a:latin typeface="Comic Sans MS" pitchFamily="66" charset="0"/>
              </a:rPr>
              <a:t>elaborada con carne de cerdo, sangre, y cebolla,</a:t>
            </a:r>
          </a:p>
          <a:p>
            <a:r>
              <a:rPr lang="es-ES" b="1">
                <a:solidFill>
                  <a:srgbClr val="FFFF00"/>
                </a:solidFill>
                <a:latin typeface="Comic Sans MS" pitchFamily="66" charset="0"/>
              </a:rPr>
              <a:t> especial para todo tipo de potes, cocidos, fabadas,</a:t>
            </a:r>
          </a:p>
          <a:p>
            <a:r>
              <a:rPr lang="es-ES" b="1">
                <a:solidFill>
                  <a:srgbClr val="FFFF00"/>
                </a:solidFill>
                <a:latin typeface="Comic Sans MS" pitchFamily="66" charset="0"/>
              </a:rPr>
              <a:t> etc.</a:t>
            </a:r>
          </a:p>
          <a:p>
            <a:r>
              <a:rPr lang="es-ES" b="1">
                <a:solidFill>
                  <a:srgbClr val="FFFF00"/>
                </a:solidFill>
                <a:latin typeface="Comic Sans MS" pitchFamily="66" charset="0"/>
              </a:rPr>
              <a:t>4 UNIDADES</a:t>
            </a:r>
          </a:p>
          <a:p>
            <a:r>
              <a:rPr lang="es-ES" b="1">
                <a:solidFill>
                  <a:srgbClr val="FFFF00"/>
                </a:solidFill>
                <a:latin typeface="Comic Sans MS" pitchFamily="66" charset="0"/>
              </a:rPr>
              <a:t>PRECIO: 4,33€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60945" t="17578" r="19289" b="58984"/>
          <a:stretch>
            <a:fillRect/>
          </a:stretch>
        </p:blipFill>
        <p:spPr bwMode="auto">
          <a:xfrm>
            <a:off x="500034" y="1571612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500298" y="785794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  </a:t>
            </a:r>
            <a:r>
              <a:rPr lang="es-ES" sz="3200" b="1" dirty="0" smtClean="0">
                <a:solidFill>
                  <a:srgbClr val="002060"/>
                </a:solidFill>
                <a:latin typeface="Comic Sans MS" pitchFamily="66" charset="0"/>
              </a:rPr>
              <a:t> LEGUMBRES</a:t>
            </a:r>
            <a:endParaRPr lang="es-ES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14678" y="1857364"/>
            <a:ext cx="5782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tx2"/>
                </a:solidFill>
              </a:rPr>
              <a:t>Fabada Asturiana Tierra Astur, el plato de </a:t>
            </a:r>
          </a:p>
          <a:p>
            <a:r>
              <a:rPr lang="es-ES" sz="2000" b="1" dirty="0" smtClean="0">
                <a:solidFill>
                  <a:schemeClr val="tx2"/>
                </a:solidFill>
              </a:rPr>
              <a:t>nuestra gastronomía regional mas destacado.</a:t>
            </a:r>
          </a:p>
          <a:p>
            <a:r>
              <a:rPr lang="es-ES" sz="2000" b="1" dirty="0" smtClean="0">
                <a:solidFill>
                  <a:schemeClr val="tx2"/>
                </a:solidFill>
              </a:rPr>
              <a:t>PESO:1/2 Kg</a:t>
            </a:r>
          </a:p>
          <a:p>
            <a:r>
              <a:rPr lang="es-ES" sz="2000" b="1" dirty="0" smtClean="0">
                <a:solidFill>
                  <a:schemeClr val="tx2"/>
                </a:solidFill>
              </a:rPr>
              <a:t>PRECIO: 6,54€</a:t>
            </a:r>
            <a:endParaRPr lang="es-ES" sz="2000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60432" t="44141" r="18155" b="31445"/>
          <a:stretch>
            <a:fillRect/>
          </a:stretch>
        </p:blipFill>
        <p:spPr bwMode="auto">
          <a:xfrm>
            <a:off x="500034" y="4143380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500430" y="4357694"/>
            <a:ext cx="5365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+mn-lt"/>
              </a:rPr>
              <a:t>Alubia Verdina </a:t>
            </a:r>
            <a:r>
              <a:rPr lang="es-ES" b="1" dirty="0">
                <a:latin typeface="+mn-lt"/>
              </a:rPr>
              <a:t>, de suave cocción, muy final al </a:t>
            </a:r>
            <a:endParaRPr lang="es-ES" b="1" dirty="0" smtClean="0">
              <a:latin typeface="+mn-lt"/>
            </a:endParaRPr>
          </a:p>
          <a:p>
            <a:r>
              <a:rPr lang="es-ES" b="1" dirty="0" smtClean="0">
                <a:latin typeface="+mn-lt"/>
              </a:rPr>
              <a:t>paladar</a:t>
            </a:r>
            <a:r>
              <a:rPr lang="es-ES" b="1" dirty="0">
                <a:latin typeface="+mn-lt"/>
              </a:rPr>
              <a:t>, e ideal para maridar con pescados, </a:t>
            </a:r>
            <a:endParaRPr lang="es-ES" b="1" dirty="0" smtClean="0">
              <a:latin typeface="+mn-lt"/>
            </a:endParaRPr>
          </a:p>
          <a:p>
            <a:r>
              <a:rPr lang="es-ES" b="1" dirty="0" smtClean="0">
                <a:latin typeface="+mn-lt"/>
              </a:rPr>
              <a:t>mariscos </a:t>
            </a:r>
            <a:r>
              <a:rPr lang="es-ES" b="1" dirty="0">
                <a:latin typeface="+mn-lt"/>
              </a:rPr>
              <a:t>o caza</a:t>
            </a:r>
            <a:r>
              <a:rPr lang="es-ES" b="1" dirty="0" smtClean="0">
                <a:latin typeface="+mn-lt"/>
              </a:rPr>
              <a:t>.</a:t>
            </a:r>
          </a:p>
          <a:p>
            <a:r>
              <a:rPr lang="es-ES" b="1" dirty="0" smtClean="0">
                <a:latin typeface="+mn-lt"/>
              </a:rPr>
              <a:t>PESO:</a:t>
            </a:r>
            <a:r>
              <a:rPr lang="es-ES" b="1" dirty="0" smtClean="0">
                <a:solidFill>
                  <a:schemeClr val="tx2"/>
                </a:solidFill>
              </a:rPr>
              <a:t>1/2 Kg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+mn-lt"/>
              </a:rPr>
              <a:t>PRECIO: 6,81€</a:t>
            </a:r>
            <a:endParaRPr lang="es-E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86050" y="928670"/>
            <a:ext cx="2738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Comic Sans MS" pitchFamily="66" charset="0"/>
              </a:rPr>
              <a:t>  </a:t>
            </a:r>
            <a:r>
              <a:rPr lang="es-ES" sz="4400" dirty="0" smtClean="0">
                <a:solidFill>
                  <a:srgbClr val="FF3399"/>
                </a:solidFill>
                <a:latin typeface="Comic Sans MS" pitchFamily="66" charset="0"/>
              </a:rPr>
              <a:t>DULCES</a:t>
            </a:r>
            <a:endParaRPr lang="es-ES" sz="4400" dirty="0">
              <a:solidFill>
                <a:srgbClr val="FF3399"/>
              </a:solidFill>
              <a:latin typeface="Comic Sans MS" pitchFamily="66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62591" t="34179" r="18741" b="42383"/>
          <a:stretch>
            <a:fillRect/>
          </a:stretch>
        </p:blipFill>
        <p:spPr bwMode="auto">
          <a:xfrm>
            <a:off x="214282" y="1643050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3000364" y="1928802"/>
            <a:ext cx="6211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3399"/>
                </a:solidFill>
              </a:rPr>
              <a:t>Arroz con Leche </a:t>
            </a:r>
            <a:r>
              <a:rPr lang="es-ES" b="1" dirty="0" err="1" smtClean="0">
                <a:solidFill>
                  <a:srgbClr val="FF3399"/>
                </a:solidFill>
              </a:rPr>
              <a:t>Santaolaya</a:t>
            </a:r>
            <a:r>
              <a:rPr lang="es-ES" b="1" dirty="0" smtClean="0">
                <a:solidFill>
                  <a:srgbClr val="FF3399"/>
                </a:solidFill>
              </a:rPr>
              <a:t> </a:t>
            </a:r>
            <a:r>
              <a:rPr lang="es-ES" b="1" dirty="0">
                <a:solidFill>
                  <a:srgbClr val="FF3399"/>
                </a:solidFill>
              </a:rPr>
              <a:t>leche fresca pasteurizada </a:t>
            </a:r>
            <a:endParaRPr lang="es-ES" b="1" dirty="0" smtClean="0">
              <a:solidFill>
                <a:srgbClr val="FF3399"/>
              </a:solidFill>
            </a:endParaRPr>
          </a:p>
          <a:p>
            <a:r>
              <a:rPr lang="es-ES" b="1" dirty="0" smtClean="0">
                <a:solidFill>
                  <a:srgbClr val="FF3399"/>
                </a:solidFill>
              </a:rPr>
              <a:t>de </a:t>
            </a:r>
            <a:r>
              <a:rPr lang="es-ES" b="1" dirty="0">
                <a:solidFill>
                  <a:srgbClr val="FF3399"/>
                </a:solidFill>
              </a:rPr>
              <a:t>vaca, azúcar, arroz, canela, limón, anís y </a:t>
            </a:r>
            <a:r>
              <a:rPr lang="es-ES" b="1" dirty="0" smtClean="0">
                <a:solidFill>
                  <a:srgbClr val="FF3399"/>
                </a:solidFill>
              </a:rPr>
              <a:t>sal.</a:t>
            </a:r>
          </a:p>
          <a:p>
            <a:r>
              <a:rPr lang="es-ES" b="1" dirty="0" smtClean="0">
                <a:solidFill>
                  <a:srgbClr val="FF3399"/>
                </a:solidFill>
              </a:rPr>
              <a:t>PESO: 200 Grs.</a:t>
            </a:r>
          </a:p>
          <a:p>
            <a:r>
              <a:rPr lang="es-ES" b="1" smtClean="0">
                <a:solidFill>
                  <a:srgbClr val="FF3399"/>
                </a:solidFill>
              </a:rPr>
              <a:t>PRECIO: 1,54€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63689" t="27344" r="19290" b="38476"/>
          <a:stretch>
            <a:fillRect/>
          </a:stretch>
        </p:blipFill>
        <p:spPr bwMode="auto">
          <a:xfrm>
            <a:off x="357158" y="3714752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071802" y="4071942"/>
            <a:ext cx="5485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3399"/>
                </a:solidFill>
              </a:rPr>
              <a:t>Casadielles Asturianas “Tierra Astur”: Contiene </a:t>
            </a:r>
          </a:p>
          <a:p>
            <a:r>
              <a:rPr lang="es-ES" b="1" dirty="0" smtClean="0">
                <a:solidFill>
                  <a:srgbClr val="FF3399"/>
                </a:solidFill>
              </a:rPr>
              <a:t>avellanas, nueces, harina de trigo, mantequilla…</a:t>
            </a:r>
          </a:p>
          <a:p>
            <a:r>
              <a:rPr lang="es-ES" b="1" dirty="0" smtClean="0">
                <a:solidFill>
                  <a:srgbClr val="FF3399"/>
                </a:solidFill>
              </a:rPr>
              <a:t>PESO: 6 UNIDADES</a:t>
            </a:r>
          </a:p>
          <a:p>
            <a:r>
              <a:rPr lang="es-ES" b="1" dirty="0" smtClean="0">
                <a:solidFill>
                  <a:srgbClr val="FF3399"/>
                </a:solidFill>
              </a:rPr>
              <a:t>PRECIO:4,95€</a:t>
            </a:r>
            <a:endParaRPr lang="es-ES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3689" t="24414" r="18741" b="39453"/>
          <a:stretch>
            <a:fillRect/>
          </a:stretch>
        </p:blipFill>
        <p:spPr bwMode="auto">
          <a:xfrm>
            <a:off x="500034" y="1000108"/>
            <a:ext cx="22860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071802" y="1357298"/>
            <a:ext cx="5297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FFFF"/>
                </a:solidFill>
              </a:rPr>
              <a:t>Miel ecológica de roble Asturiano “LA PUELA”</a:t>
            </a:r>
          </a:p>
          <a:p>
            <a:r>
              <a:rPr lang="es-ES" b="1" dirty="0" smtClean="0">
                <a:solidFill>
                  <a:srgbClr val="00FFFF"/>
                </a:solidFill>
              </a:rPr>
              <a:t>PESO:350 GRAMOS</a:t>
            </a:r>
          </a:p>
          <a:p>
            <a:r>
              <a:rPr lang="es-ES" b="1" dirty="0" smtClean="0">
                <a:solidFill>
                  <a:srgbClr val="00FFFF"/>
                </a:solidFill>
              </a:rPr>
              <a:t>PRECIO:4,95€</a:t>
            </a:r>
            <a:endParaRPr lang="es-ES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57356" y="928670"/>
            <a:ext cx="393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 Black" pitchFamily="34" charset="0"/>
              </a:rPr>
              <a:t>         ARTESANÍA Y REGALOS</a:t>
            </a:r>
            <a:endParaRPr lang="es-ES" b="1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63689" t="26367" r="19839" b="39453"/>
          <a:stretch>
            <a:fillRect/>
          </a:stretch>
        </p:blipFill>
        <p:spPr bwMode="auto">
          <a:xfrm>
            <a:off x="214282" y="1500174"/>
            <a:ext cx="1857388" cy="21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2786050" y="1857364"/>
            <a:ext cx="5228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Pequeño horreo de madera Típico de Asturias</a:t>
            </a:r>
          </a:p>
          <a:p>
            <a:r>
              <a:rPr lang="es-ES" b="1" dirty="0" smtClean="0">
                <a:solidFill>
                  <a:srgbClr val="FFFF00"/>
                </a:solidFill>
              </a:rPr>
              <a:t>PRECIO:11,54€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5" name="4 Imagen" descr="images (2).jpg"/>
          <p:cNvPicPr>
            <a:picLocks noChangeAspect="1"/>
          </p:cNvPicPr>
          <p:nvPr/>
        </p:nvPicPr>
        <p:blipFill>
          <a:blip r:embed="rId4" cstate="print"/>
          <a:srcRect r="45754" b="5660"/>
          <a:stretch>
            <a:fillRect/>
          </a:stretch>
        </p:blipFill>
        <p:spPr>
          <a:xfrm>
            <a:off x="323528" y="3933056"/>
            <a:ext cx="2300304" cy="2000264"/>
          </a:xfrm>
          <a:prstGeom prst="rect">
            <a:avLst/>
          </a:prstGeom>
        </p:spPr>
      </p:pic>
      <p:pic>
        <p:nvPicPr>
          <p:cNvPr id="6" name="5 Imagen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005064"/>
            <a:ext cx="2143125" cy="2143125"/>
          </a:xfrm>
          <a:prstGeom prst="rect">
            <a:avLst/>
          </a:prstGeom>
        </p:spPr>
      </p:pic>
      <p:pic>
        <p:nvPicPr>
          <p:cNvPr id="7" name="6 Imagen" descr="images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005064"/>
            <a:ext cx="2181225" cy="2095500"/>
          </a:xfrm>
          <a:prstGeom prst="rect">
            <a:avLst/>
          </a:prstGeom>
        </p:spPr>
      </p:pic>
      <p:pic>
        <p:nvPicPr>
          <p:cNvPr id="8" name="7 Imagen" descr="images (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4005064"/>
            <a:ext cx="2000264" cy="200026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643174" y="2564904"/>
            <a:ext cx="459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FF00"/>
                </a:solidFill>
              </a:rPr>
              <a:t>Camisetas, “mochilas”, </a:t>
            </a:r>
            <a:r>
              <a:rPr lang="es-ES" b="1" dirty="0" err="1" smtClean="0">
                <a:solidFill>
                  <a:srgbClr val="00FF00"/>
                </a:solidFill>
              </a:rPr>
              <a:t>llaveros,imanes</a:t>
            </a:r>
            <a:r>
              <a:rPr lang="es-ES" b="1" dirty="0" smtClean="0">
                <a:solidFill>
                  <a:srgbClr val="00FF00"/>
                </a:solidFill>
              </a:rPr>
              <a:t> </a:t>
            </a:r>
            <a:r>
              <a:rPr lang="es-ES" b="1" dirty="0" smtClean="0">
                <a:solidFill>
                  <a:srgbClr val="00FF00"/>
                </a:solidFill>
              </a:rPr>
              <a:t>y tazas.</a:t>
            </a:r>
            <a:endParaRPr lang="es-ES" b="1" dirty="0">
              <a:solidFill>
                <a:srgbClr val="00FF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99792" y="3140968"/>
            <a:ext cx="5763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Sacos: 6,50€                       Libreta:1,95 </a:t>
            </a:r>
            <a:r>
              <a:rPr lang="es-ES" dirty="0" smtClean="0"/>
              <a:t>€</a:t>
            </a:r>
            <a:r>
              <a:rPr lang="es-ES" dirty="0" smtClean="0"/>
              <a:t>                     </a:t>
            </a:r>
          </a:p>
          <a:p>
            <a:r>
              <a:rPr lang="es-ES" dirty="0" smtClean="0"/>
              <a:t>Llavero: 2,50</a:t>
            </a:r>
            <a:r>
              <a:rPr lang="es-ES" dirty="0" smtClean="0"/>
              <a:t> </a:t>
            </a:r>
            <a:r>
              <a:rPr lang="es-ES" dirty="0" smtClean="0"/>
              <a:t>€                    Imanes:1,50</a:t>
            </a:r>
            <a:r>
              <a:rPr lang="es-ES" dirty="0" smtClean="0"/>
              <a:t> </a:t>
            </a:r>
            <a:r>
              <a:rPr lang="es-ES" dirty="0" smtClean="0"/>
              <a:t>€</a:t>
            </a:r>
          </a:p>
          <a:p>
            <a:r>
              <a:rPr lang="es-ES" dirty="0" smtClean="0"/>
              <a:t>Camisetas:10 €                   Tazas: 5,50</a:t>
            </a:r>
            <a:r>
              <a:rPr lang="es-ES" dirty="0" smtClean="0"/>
              <a:t> €</a:t>
            </a:r>
            <a:endParaRPr lang="es-ES" dirty="0"/>
          </a:p>
        </p:txBody>
      </p:sp>
      <p:pic>
        <p:nvPicPr>
          <p:cNvPr id="11" name="10 Imagen" descr="libreta-iman-nevera-gij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260648"/>
            <a:ext cx="1440160" cy="144016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39552" y="616530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      EL PRECIO DE LAS CAMISETAS ES ALREDEDOR DE 10</a:t>
            </a:r>
            <a:r>
              <a:rPr lang="es-ES" dirty="0" smtClean="0">
                <a:solidFill>
                  <a:srgbClr val="FF0000"/>
                </a:solidFill>
              </a:rPr>
              <a:t> €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3" name="12 Imagen" descr="taza-asturia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08304" y="2204864"/>
            <a:ext cx="1600572" cy="1600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260</Words>
  <Application>Microsoft Office PowerPoint</Application>
  <PresentationFormat>Presentación en pantalla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Dark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Alumno</dc:creator>
  <cp:lastModifiedBy>Alumno</cp:lastModifiedBy>
  <cp:revision>17</cp:revision>
  <dcterms:created xsi:type="dcterms:W3CDTF">2015-03-11T09:59:54Z</dcterms:created>
  <dcterms:modified xsi:type="dcterms:W3CDTF">2015-04-15T08:52:48Z</dcterms:modified>
</cp:coreProperties>
</file>