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71" r:id="rId13"/>
    <p:sldId id="276" r:id="rId14"/>
    <p:sldId id="277" r:id="rId15"/>
    <p:sldId id="278" r:id="rId16"/>
    <p:sldId id="279" r:id="rId17"/>
    <p:sldId id="280" r:id="rId18"/>
    <p:sldId id="269" r:id="rId19"/>
    <p:sldId id="274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33747-6B8C-4641-939D-5E76F57CBE65}" type="datetimeFigureOut">
              <a:rPr lang="es-ES" smtClean="0"/>
              <a:pPr/>
              <a:t>17/03/2015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89B0E-EC56-499B-820F-59F1C0ED465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1697E-70C6-44DD-B22C-22E748B7141D}" type="datetimeFigureOut">
              <a:rPr lang="es-ES" smtClean="0"/>
              <a:pPr/>
              <a:t>17/03/2015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E190A-D372-4D25-8368-05AA9309CF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E190A-D372-4D25-8368-05AA9309CF3B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085B117-A1CF-446F-A474-81106BB0DF1B}" type="datetime1">
              <a:rPr lang="es-ES" smtClean="0"/>
              <a:t>17/03/2015</a:t>
            </a:fld>
            <a:endParaRPr lang="es-E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93B85D0-1A2C-41EF-824C-564C1CD6D51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345EF-DD1C-4F14-8B8E-7FD17564E188}" type="datetime1">
              <a:rPr lang="es-ES" smtClean="0"/>
              <a:t>17/03/2015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B85D0-1A2C-41EF-824C-564C1CD6D51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0E5F-97E3-40BF-97B7-5ADDC24B9077}" type="datetime1">
              <a:rPr lang="es-ES" smtClean="0"/>
              <a:t>17/03/2015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B85D0-1A2C-41EF-824C-564C1CD6D51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EB11B8B-9C67-4E71-ACD1-F31BFA4AAC0C}" type="datetime1">
              <a:rPr lang="es-ES" smtClean="0"/>
              <a:t>17/03/2015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B85D0-1A2C-41EF-824C-564C1CD6D51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9112FC0-CDED-48B7-AAFF-EA9CD7A97202}" type="datetime1">
              <a:rPr lang="es-ES" smtClean="0"/>
              <a:t>17/03/2015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93B85D0-1A2C-41EF-824C-564C1CD6D515}" type="slidenum">
              <a:rPr lang="es-ES" smtClean="0"/>
              <a:pPr/>
              <a:t>‹Nº›</a:t>
            </a:fld>
            <a:endParaRPr lang="es-ES" dirty="0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79C0240-07D7-4A9B-B284-0279D2082B98}" type="datetime1">
              <a:rPr lang="es-ES" smtClean="0"/>
              <a:t>17/03/2015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93B85D0-1A2C-41EF-824C-564C1CD6D51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96CBA18-5D1A-48DC-A03D-4EB924D7C1A4}" type="datetime1">
              <a:rPr lang="es-ES" smtClean="0"/>
              <a:t>17/03/2015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93B85D0-1A2C-41EF-824C-564C1CD6D51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354B-0CBA-40C1-91A4-1B1722A10B2B}" type="datetime1">
              <a:rPr lang="es-ES" smtClean="0"/>
              <a:t>17/03/2015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B85D0-1A2C-41EF-824C-564C1CD6D51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BA362EF-0EB4-4179-86E8-85B2C260065D}" type="datetime1">
              <a:rPr lang="es-ES" smtClean="0"/>
              <a:t>17/03/2015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93B85D0-1A2C-41EF-824C-564C1CD6D51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2367DCE-45C9-45F4-88EB-C5D7A794D4EB}" type="datetime1">
              <a:rPr lang="es-ES" smtClean="0"/>
              <a:t>17/03/2015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93B85D0-1A2C-41EF-824C-564C1CD6D51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F95258A-335F-4C88-83B6-EE4A99D9935A}" type="datetime1">
              <a:rPr lang="es-ES" smtClean="0"/>
              <a:t>17/03/2015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93B85D0-1A2C-41EF-824C-564C1CD6D51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4B259AD-2384-4B5A-AF1F-BA4DC9CA1CB8}" type="datetime1">
              <a:rPr lang="es-ES" smtClean="0"/>
              <a:t>17/03/2015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93B85D0-1A2C-41EF-824C-564C1CD6D51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lakalaka214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agenes.4ever.eu/data/download/arte/cine-y-series/up,-globos-1855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536" y="0"/>
            <a:ext cx="9165536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8064896" cy="936104"/>
          </a:xfrm>
          <a:solidFill>
            <a:schemeClr val="tx1">
              <a:lumMod val="95000"/>
              <a:alpha val="46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s-ES" b="1" dirty="0" smtClean="0">
                <a:solidFill>
                  <a:schemeClr val="bg1"/>
                </a:solidFill>
                <a:latin typeface="Algerian" pitchFamily="82" charset="0"/>
              </a:rPr>
              <a:t>Catálogo de productos</a:t>
            </a:r>
            <a:endParaRPr lang="es-ES" sz="5400" b="1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95128" y="3717032"/>
            <a:ext cx="7848872" cy="2520280"/>
          </a:xfrm>
        </p:spPr>
        <p:txBody>
          <a:bodyPr/>
          <a:lstStyle/>
          <a:p>
            <a:r>
              <a:rPr lang="es-ES" sz="8000" dirty="0" smtClean="0">
                <a:solidFill>
                  <a:schemeClr val="tx1">
                    <a:lumMod val="65000"/>
                  </a:schemeClr>
                </a:solidFill>
                <a:latin typeface="Chiller" pitchFamily="82" charset="0"/>
              </a:rPr>
              <a:t>LAKALAKA</a:t>
            </a:r>
          </a:p>
          <a:p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1331640" y="5373216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chemeClr val="bg1"/>
                </a:solidFill>
              </a:rPr>
              <a:t>2015</a:t>
            </a:r>
            <a:endParaRPr lang="es-ES" sz="4000" dirty="0">
              <a:solidFill>
                <a:schemeClr val="bg1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B85D0-1A2C-41EF-824C-564C1CD6D515}" type="slidenum">
              <a:rPr lang="es-ES" smtClean="0"/>
              <a:pPr/>
              <a:t>1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88640"/>
            <a:ext cx="7787208" cy="121729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Tabla de fabada asturianas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4970024"/>
          </a:xfrm>
        </p:spPr>
        <p:txBody>
          <a:bodyPr/>
          <a:lstStyle/>
          <a:p>
            <a:r>
              <a:rPr lang="es-ES" dirty="0" smtClean="0"/>
              <a:t>Tabla de fabada (3 raciones)”Tierra Astur”</a:t>
            </a:r>
          </a:p>
          <a:p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4355976" y="1916832"/>
            <a:ext cx="43204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La </a:t>
            </a:r>
            <a:r>
              <a:rPr lang="es-ES" sz="2000" b="1" dirty="0" smtClean="0"/>
              <a:t>Tabla de Fabada Asturiana 3 Raciones "Tierra Astur"</a:t>
            </a:r>
            <a:r>
              <a:rPr lang="es-ES" sz="2000" dirty="0" smtClean="0"/>
              <a:t> </a:t>
            </a:r>
            <a:r>
              <a:rPr lang="es-ES" sz="2000" b="1" dirty="0" smtClean="0"/>
              <a:t>con Faba Asturiana I.G.P. </a:t>
            </a:r>
            <a:r>
              <a:rPr lang="es-ES" sz="2000" dirty="0" smtClean="0"/>
              <a:t>es una tabla de productos seleccionados para la elaboración de una </a:t>
            </a:r>
            <a:r>
              <a:rPr lang="es-ES" sz="2000" b="1" dirty="0" smtClean="0"/>
              <a:t>fabada asturiana para tres personas</a:t>
            </a:r>
            <a:r>
              <a:rPr lang="es-ES" sz="2000" dirty="0" smtClean="0"/>
              <a:t> en la que encontrará todo lo necesario para que su guiso alcance la excelencia que representa la fabada asturiana en la gastronomía tradicional de la región.</a:t>
            </a:r>
            <a:endParaRPr lang="es-ES" sz="2000" dirty="0"/>
          </a:p>
        </p:txBody>
      </p:sp>
      <p:pic>
        <p:nvPicPr>
          <p:cNvPr id="7" name="6 Imagen" descr="tabla-de-fabada-con-compan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420888"/>
            <a:ext cx="3888432" cy="3888432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5436096" y="5657671"/>
            <a:ext cx="29963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200" dirty="0" smtClean="0">
                <a:solidFill>
                  <a:schemeClr val="accent2">
                    <a:lumMod val="75000"/>
                  </a:schemeClr>
                </a:solidFill>
              </a:rPr>
              <a:t>12,50€</a:t>
            </a:r>
            <a:endParaRPr lang="es-ES" sz="7200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B85D0-1A2C-41EF-824C-564C1CD6D515}" type="slidenum">
              <a:rPr lang="es-ES" smtClean="0"/>
              <a:pPr/>
              <a:t>10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399032"/>
          </a:xfrm>
        </p:spPr>
        <p:txBody>
          <a:bodyPr/>
          <a:lstStyle/>
          <a:p>
            <a:r>
              <a:rPr lang="es-ES" dirty="0" smtClean="0"/>
              <a:t>Patés: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402072"/>
          </a:xfrm>
        </p:spPr>
        <p:txBody>
          <a:bodyPr/>
          <a:lstStyle/>
          <a:p>
            <a:r>
              <a:rPr lang="es-ES" dirty="0" smtClean="0"/>
              <a:t>Paté de cabracho “Terra Astur”(100g)</a:t>
            </a:r>
          </a:p>
          <a:p>
            <a:endParaRPr lang="es-ES" dirty="0"/>
          </a:p>
        </p:txBody>
      </p:sp>
      <p:pic>
        <p:nvPicPr>
          <p:cNvPr id="4" name="3 Imagen" descr="f62474b5-5099-43d2-bad1-b439c167caa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3816424" cy="3816424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211960" y="1772816"/>
            <a:ext cx="46805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El </a:t>
            </a:r>
            <a:r>
              <a:rPr lang="es-ES" sz="2000" b="1" dirty="0" smtClean="0"/>
              <a:t>Paté de Cabracho "Tierra Astur" (100 Grs.),</a:t>
            </a:r>
            <a:r>
              <a:rPr lang="es-ES" sz="2000" dirty="0" smtClean="0"/>
              <a:t> famoso y delicioso</a:t>
            </a:r>
            <a:r>
              <a:rPr lang="es-ES" sz="2000" b="1" dirty="0" smtClean="0"/>
              <a:t> paté de cabracho de Asturias</a:t>
            </a:r>
            <a:r>
              <a:rPr lang="es-ES" sz="2000" dirty="0" smtClean="0"/>
              <a:t>, elaborado de forma artesanal. Se trata de un paté de textura suave, con un </a:t>
            </a:r>
            <a:r>
              <a:rPr lang="es-ES" sz="2000" dirty="0" err="1" smtClean="0"/>
              <a:t>inconfudible</a:t>
            </a:r>
            <a:r>
              <a:rPr lang="es-ES" sz="2000" dirty="0" smtClean="0"/>
              <a:t> sabor marino que dará a su mesa un toque de sofisticación. Sorprenda a sus invitados con este</a:t>
            </a:r>
            <a:r>
              <a:rPr lang="es-ES" sz="2000" b="1" dirty="0" smtClean="0"/>
              <a:t> delicioso producto a modo de entrada</a:t>
            </a:r>
            <a:r>
              <a:rPr lang="es-ES" sz="2000" dirty="0" smtClean="0"/>
              <a:t>, acompañado con </a:t>
            </a:r>
            <a:r>
              <a:rPr lang="es-ES" sz="2000" dirty="0" err="1" smtClean="0"/>
              <a:t>biscottes</a:t>
            </a:r>
            <a:r>
              <a:rPr lang="es-ES" sz="2000" dirty="0" smtClean="0"/>
              <a:t> de pan tostado para untar</a:t>
            </a:r>
            <a:endParaRPr lang="es-ES" sz="2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4932040" y="5445224"/>
            <a:ext cx="3563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 smtClean="0">
                <a:solidFill>
                  <a:schemeClr val="accent2">
                    <a:lumMod val="75000"/>
                  </a:schemeClr>
                </a:solidFill>
              </a:rPr>
              <a:t>2.45€</a:t>
            </a:r>
            <a:endParaRPr lang="es-ES" sz="7200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B85D0-1A2C-41EF-824C-564C1CD6D515}" type="slidenum">
              <a:rPr lang="es-ES" smtClean="0"/>
              <a:pPr/>
              <a:t>11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620688"/>
            <a:ext cx="8363272" cy="5834120"/>
          </a:xfrm>
        </p:spPr>
        <p:txBody>
          <a:bodyPr>
            <a:normAutofit/>
          </a:bodyPr>
          <a:lstStyle/>
          <a:p>
            <a:r>
              <a:rPr lang="es-ES" dirty="0" smtClean="0"/>
              <a:t>Paté de cabrales “Tierra Astur”(100g)</a:t>
            </a:r>
          </a:p>
          <a:p>
            <a:endParaRPr lang="es-ES" dirty="0"/>
          </a:p>
        </p:txBody>
      </p:sp>
      <p:pic>
        <p:nvPicPr>
          <p:cNvPr id="4" name="3 Imagen" descr="29ad4a9e-ecfa-4a45-8579-93f8a37c6b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700808"/>
            <a:ext cx="4176464" cy="4176464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5876528" y="293332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4427984" y="1556792"/>
            <a:ext cx="44999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El </a:t>
            </a:r>
            <a:r>
              <a:rPr lang="es-ES" sz="2000" b="1" dirty="0" smtClean="0"/>
              <a:t>Paté de Cabrales "Tierra Astur"</a:t>
            </a:r>
            <a:r>
              <a:rPr lang="es-ES" sz="2000" dirty="0" smtClean="0"/>
              <a:t> </a:t>
            </a:r>
            <a:r>
              <a:rPr lang="es-ES" sz="2000" b="1" dirty="0" smtClean="0"/>
              <a:t>(100 Grs.) </a:t>
            </a:r>
            <a:r>
              <a:rPr lang="es-ES" sz="2000" dirty="0" smtClean="0"/>
              <a:t>le hará disfrutar de todo el sabor y fuerza de </a:t>
            </a:r>
            <a:r>
              <a:rPr lang="es-ES" sz="2000" b="1" dirty="0" smtClean="0"/>
              <a:t>nuestro queso más internacional </a:t>
            </a:r>
            <a:r>
              <a:rPr lang="es-ES" sz="2000" dirty="0" smtClean="0"/>
              <a:t>a través de un proceso artesanal de elaboración que confieren a este producto una calidad digna de estar presente en las mejores mesas, y</a:t>
            </a:r>
            <a:r>
              <a:rPr lang="es-ES" sz="2000" b="1" dirty="0" smtClean="0"/>
              <a:t> sorprender a los mejores paladares</a:t>
            </a:r>
            <a:r>
              <a:rPr lang="es-ES" sz="2000" dirty="0" smtClean="0"/>
              <a:t>.</a:t>
            </a:r>
            <a:endParaRPr lang="es-ES" sz="2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788024" y="5085184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 smtClean="0">
                <a:solidFill>
                  <a:schemeClr val="accent2">
                    <a:lumMod val="75000"/>
                  </a:schemeClr>
                </a:solidFill>
              </a:rPr>
              <a:t>2.45€</a:t>
            </a:r>
            <a:endParaRPr lang="es-ES" sz="7200" dirty="0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B85D0-1A2C-41EF-824C-564C1CD6D515}" type="slidenum">
              <a:rPr lang="es-ES" smtClean="0"/>
              <a:pPr/>
              <a:t>12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MIEL DE BREZO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700808"/>
            <a:ext cx="8258204" cy="4572000"/>
          </a:xfrm>
        </p:spPr>
        <p:txBody>
          <a:bodyPr numCol="1">
            <a:normAutofit/>
          </a:bodyPr>
          <a:lstStyle/>
          <a:p>
            <a:r>
              <a:rPr lang="es-ES" dirty="0" smtClean="0"/>
              <a:t>Miel de brezo 500g</a:t>
            </a:r>
            <a:r>
              <a:rPr lang="es-ES" sz="2400" dirty="0" smtClean="0"/>
              <a:t>. </a:t>
            </a:r>
          </a:p>
        </p:txBody>
      </p:sp>
      <p:pic>
        <p:nvPicPr>
          <p:cNvPr id="4" name="3 Imagen" descr="miel-1kg-variedad-brez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643182"/>
            <a:ext cx="3071834" cy="392907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995936" y="2420888"/>
            <a:ext cx="492922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 smtClean="0"/>
              <a:t>De color ambarino claro hasta un rojo oscuro, bastante espesa y viscosa, cristaliza muy rápido. De aroma y sabor sutiles, con notas amargas, y sabrosa. </a:t>
            </a:r>
          </a:p>
          <a:p>
            <a:r>
              <a:rPr lang="es-ES" sz="5400" dirty="0" smtClean="0">
                <a:solidFill>
                  <a:schemeClr val="accent2">
                    <a:lumMod val="75000"/>
                  </a:schemeClr>
                </a:solidFill>
              </a:rPr>
              <a:t>         4</a:t>
            </a:r>
            <a:r>
              <a:rPr lang="es-ES" sz="6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6000" dirty="0" smtClean="0">
                <a:solidFill>
                  <a:schemeClr val="accent2">
                    <a:lumMod val="75000"/>
                  </a:schemeClr>
                </a:solidFill>
              </a:rPr>
              <a:t>€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B85D0-1A2C-41EF-824C-564C1CD6D515}" type="slidenum">
              <a:rPr lang="es-ES" smtClean="0"/>
              <a:pPr/>
              <a:t>13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MIEL DE CASTAÑO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Miel de castaño 500g</a:t>
            </a:r>
          </a:p>
          <a:p>
            <a:endParaRPr lang="es-ES" dirty="0"/>
          </a:p>
        </p:txBody>
      </p:sp>
      <p:pic>
        <p:nvPicPr>
          <p:cNvPr id="4" name="3 Imagen" descr="castan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071810"/>
            <a:ext cx="3929090" cy="3357586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499992" y="2420888"/>
            <a:ext cx="442915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La miel de castaño destaca por su contenido energético y antioxidante, pero también por su composición nutricional.</a:t>
            </a:r>
            <a:endParaRPr lang="es-ES" sz="2800" dirty="0"/>
          </a:p>
          <a:p>
            <a:r>
              <a:rPr lang="es-ES" sz="4800" dirty="0" smtClean="0">
                <a:solidFill>
                  <a:schemeClr val="accent2">
                    <a:lumMod val="75000"/>
                  </a:schemeClr>
                </a:solidFill>
              </a:rPr>
              <a:t>           </a:t>
            </a:r>
          </a:p>
          <a:p>
            <a:r>
              <a:rPr lang="es-ES" sz="4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4800" dirty="0" smtClean="0">
                <a:solidFill>
                  <a:schemeClr val="accent2">
                    <a:lumMod val="75000"/>
                  </a:schemeClr>
                </a:solidFill>
              </a:rPr>
              <a:t>         </a:t>
            </a:r>
            <a:r>
              <a:rPr lang="es-ES" sz="6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6000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es-ES" sz="6000" dirty="0" smtClean="0">
                <a:solidFill>
                  <a:schemeClr val="accent2">
                    <a:lumMod val="75000"/>
                  </a:schemeClr>
                </a:solidFill>
              </a:rPr>
              <a:t>€</a:t>
            </a:r>
            <a:endParaRPr lang="es-ES" sz="4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B85D0-1A2C-41EF-824C-564C1CD6D515}" type="slidenum">
              <a:rPr lang="es-ES" smtClean="0"/>
              <a:pPr/>
              <a:t>14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MIEL DE EUCALIPTO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Miel de eucalipto 500g</a:t>
            </a:r>
          </a:p>
          <a:p>
            <a:endParaRPr lang="es-ES" dirty="0"/>
          </a:p>
        </p:txBody>
      </p:sp>
      <p:pic>
        <p:nvPicPr>
          <p:cNvPr id="5" name="4 Imagen" descr="miel-500g-variedad-eucalip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214686"/>
            <a:ext cx="3181364" cy="318136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857620" y="3429000"/>
            <a:ext cx="5072098" cy="30469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3000" dirty="0" smtClean="0"/>
              <a:t>Aroma intenso a madera, gusto dulce con ligeras notas </a:t>
            </a:r>
            <a:r>
              <a:rPr lang="es-ES" sz="3000" dirty="0" smtClean="0"/>
              <a:t>ácidas</a:t>
            </a:r>
          </a:p>
          <a:p>
            <a:r>
              <a:rPr lang="es-ES" sz="3000" dirty="0" smtClean="0">
                <a:solidFill>
                  <a:schemeClr val="accent2">
                    <a:lumMod val="75000"/>
                  </a:schemeClr>
                </a:solidFill>
              </a:rPr>
              <a:t>                </a:t>
            </a:r>
          </a:p>
          <a:p>
            <a:r>
              <a:rPr lang="es-ES" sz="3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3000" dirty="0" smtClean="0">
                <a:solidFill>
                  <a:schemeClr val="accent2">
                    <a:lumMod val="75000"/>
                  </a:schemeClr>
                </a:solidFill>
              </a:rPr>
              <a:t>                  </a:t>
            </a:r>
            <a:r>
              <a:rPr lang="es-ES" sz="4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6600" dirty="0" smtClean="0">
                <a:solidFill>
                  <a:schemeClr val="accent2">
                    <a:lumMod val="75000"/>
                  </a:schemeClr>
                </a:solidFill>
              </a:rPr>
              <a:t>4€</a:t>
            </a:r>
            <a:endParaRPr lang="es-ES" sz="3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B85D0-1A2C-41EF-824C-564C1CD6D515}" type="slidenum">
              <a:rPr lang="es-ES" smtClean="0"/>
              <a:pPr/>
              <a:t>15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MERMELADA (250g)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500702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DE PIÑA</a:t>
            </a:r>
          </a:p>
          <a:p>
            <a:r>
              <a:rPr lang="es-ES" dirty="0" smtClean="0"/>
              <a:t>DE PLÁTANO CON GALLETA</a:t>
            </a:r>
          </a:p>
          <a:p>
            <a:r>
              <a:rPr lang="es-ES" dirty="0" smtClean="0"/>
              <a:t>DE MANZANA CON CANELA </a:t>
            </a:r>
          </a:p>
          <a:p>
            <a:r>
              <a:rPr lang="es-ES" dirty="0" smtClean="0"/>
              <a:t>DE ARÁNDANOS</a:t>
            </a:r>
          </a:p>
          <a:p>
            <a:r>
              <a:rPr lang="es-ES" dirty="0" smtClean="0"/>
              <a:t>DE MANZANA Y KIWI</a:t>
            </a:r>
          </a:p>
          <a:p>
            <a:r>
              <a:rPr lang="es-ES" dirty="0" smtClean="0"/>
              <a:t>DE MANZANA Y SIDRA</a:t>
            </a:r>
          </a:p>
          <a:p>
            <a:r>
              <a:rPr lang="es-ES" dirty="0" smtClean="0"/>
              <a:t>DE MANGO</a:t>
            </a:r>
          </a:p>
          <a:p>
            <a:r>
              <a:rPr lang="es-ES" dirty="0" smtClean="0"/>
              <a:t>DE HIGOS PASOS</a:t>
            </a:r>
          </a:p>
          <a:p>
            <a:r>
              <a:rPr lang="es-ES" dirty="0" smtClean="0"/>
              <a:t>DE MELOCOTÓN</a:t>
            </a:r>
          </a:p>
          <a:p>
            <a:r>
              <a:rPr lang="es-ES" dirty="0" smtClean="0"/>
              <a:t>DE FRESA</a:t>
            </a:r>
          </a:p>
          <a:p>
            <a:r>
              <a:rPr lang="es-ES" dirty="0" smtClean="0"/>
              <a:t>DE PERA</a:t>
            </a:r>
          </a:p>
          <a:p>
            <a:r>
              <a:rPr lang="es-ES" dirty="0" smtClean="0"/>
              <a:t>DE NARANJA</a:t>
            </a:r>
          </a:p>
          <a:p>
            <a:r>
              <a:rPr lang="es-ES" dirty="0" smtClean="0"/>
              <a:t>DE </a:t>
            </a:r>
            <a:r>
              <a:rPr lang="es-ES" dirty="0" smtClean="0"/>
              <a:t>LIMÓN</a:t>
            </a:r>
            <a:r>
              <a:rPr lang="es-E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s-ES" dirty="0" smtClean="0"/>
          </a:p>
          <a:p>
            <a:r>
              <a:rPr lang="es-ES" dirty="0" smtClean="0"/>
              <a:t>DE CIRUELA</a:t>
            </a:r>
          </a:p>
          <a:p>
            <a:r>
              <a:rPr lang="es-ES" dirty="0" smtClean="0"/>
              <a:t>DE PIMIENTOS</a:t>
            </a:r>
          </a:p>
          <a:p>
            <a:r>
              <a:rPr lang="es-ES" dirty="0" smtClean="0"/>
              <a:t>DE TOMATE</a:t>
            </a:r>
          </a:p>
          <a:p>
            <a:r>
              <a:rPr lang="es-ES" dirty="0" smtClean="0"/>
              <a:t>ZANAHORIA CON NARANJA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5214942" y="1571612"/>
            <a:ext cx="37147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Nuestras mermeladas están elaboradas artesanalmente con materias primas naturales sin colorantes ni conservantes ni pesticidas buscamos la máxima calidad a partir de una fabricación que respeta la receta tradicional y en base a unos ingredientes rigurosamente seleccionados.</a:t>
            </a:r>
            <a:endParaRPr lang="es-ES" dirty="0"/>
          </a:p>
        </p:txBody>
      </p:sp>
      <p:pic>
        <p:nvPicPr>
          <p:cNvPr id="7" name="6 Imagen" descr="C:\Documents and Settings\Administrador\Escritorio\fotos_todas_mermeladas_725deea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4500570"/>
            <a:ext cx="414340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B85D0-1A2C-41EF-824C-564C1CD6D515}" type="slidenum">
              <a:rPr lang="es-ES" smtClean="0"/>
              <a:pPr/>
              <a:t>16</a:t>
            </a:fld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3131840" y="443711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987824" y="4797152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chemeClr val="accent2">
                    <a:lumMod val="75000"/>
                  </a:schemeClr>
                </a:solidFill>
              </a:rPr>
              <a:t>2.50€</a:t>
            </a:r>
            <a:endParaRPr lang="es-ES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CREMAS (250g)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DE LIMÓN</a:t>
            </a:r>
          </a:p>
          <a:p>
            <a:r>
              <a:rPr lang="es-ES" dirty="0" smtClean="0"/>
              <a:t>CEBOLLA CARAMELIZADA</a:t>
            </a:r>
          </a:p>
          <a:p>
            <a:r>
              <a:rPr lang="es-ES" dirty="0" smtClean="0"/>
              <a:t>PETALOS DE ROSA</a:t>
            </a:r>
          </a:p>
          <a:p>
            <a:r>
              <a:rPr lang="es-ES" dirty="0" smtClean="0"/>
              <a:t>PUERRO CARAMELIZADO</a:t>
            </a:r>
          </a:p>
          <a:p>
            <a:r>
              <a:rPr lang="es-ES" dirty="0" smtClean="0"/>
              <a:t>DE </a:t>
            </a:r>
            <a:r>
              <a:rPr lang="es-ES" dirty="0" smtClean="0"/>
              <a:t>SETAS</a:t>
            </a:r>
          </a:p>
          <a:p>
            <a:endParaRPr lang="es-ES" dirty="0" smtClean="0"/>
          </a:p>
          <a:p>
            <a:pPr>
              <a:buNone/>
            </a:pPr>
            <a:r>
              <a:rPr lang="es-ES" sz="5400" dirty="0" smtClean="0">
                <a:solidFill>
                  <a:schemeClr val="accent2">
                    <a:lumMod val="75000"/>
                  </a:schemeClr>
                </a:solidFill>
              </a:rPr>
              <a:t>2.50</a:t>
            </a:r>
            <a:r>
              <a:rPr lang="es-ES" sz="6000" dirty="0" smtClean="0">
                <a:solidFill>
                  <a:schemeClr val="accent2">
                    <a:lumMod val="75000"/>
                  </a:schemeClr>
                </a:solidFill>
              </a:rPr>
              <a:t> €</a:t>
            </a:r>
            <a:endParaRPr lang="es-ES" sz="54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929322" y="1214423"/>
            <a:ext cx="30003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están elaboradas artesanalmente con materias primas naturales sin colorantes ni conservantes ni pesticidas buscamos la máxima calidad a partir de una fabricación que respeta la receta tradicional y en base a unos ingredientes rigurosamente seleccionados.</a:t>
            </a:r>
            <a:endParaRPr lang="es-ES" dirty="0"/>
          </a:p>
        </p:txBody>
      </p:sp>
      <p:pic>
        <p:nvPicPr>
          <p:cNvPr id="6" name="5 Imagen" descr="C:\Documents and Settings\Administrador\Escritorio\dr_0015_Mermelada_de_Crema_de_Castan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149080"/>
            <a:ext cx="257176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B85D0-1A2C-41EF-824C-564C1CD6D515}" type="slidenum">
              <a:rPr lang="es-ES" smtClean="0"/>
              <a:pPr/>
              <a:t>17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Tirachinas celta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4474840" cy="3706432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 smtClean="0"/>
              <a:t>Tirachinas</a:t>
            </a:r>
            <a:r>
              <a:rPr lang="es-ES" dirty="0" smtClean="0"/>
              <a:t> fabricado artesanalmente y decorada con motivos celtas ,uno de esos regalos singulares que no deja indiferente a nadie. </a:t>
            </a:r>
            <a:r>
              <a:rPr lang="es-ES" sz="7800" dirty="0" smtClean="0">
                <a:solidFill>
                  <a:schemeClr val="accent2">
                    <a:lumMod val="75000"/>
                  </a:schemeClr>
                </a:solidFill>
              </a:rPr>
              <a:t>3€</a:t>
            </a:r>
            <a:endParaRPr lang="es-ES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s-ES" dirty="0" smtClean="0"/>
          </a:p>
        </p:txBody>
      </p:sp>
      <p:pic>
        <p:nvPicPr>
          <p:cNvPr id="2050" name="Picture 2" descr="http://www.asturllanes.com/duendesastur/tirachinas-celta-en-mad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564904"/>
            <a:ext cx="3333750" cy="2857500"/>
          </a:xfrm>
          <a:prstGeom prst="rect">
            <a:avLst/>
          </a:prstGeom>
          <a:noFill/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B85D0-1A2C-41EF-824C-564C1CD6D515}" type="slidenum">
              <a:rPr lang="es-ES" smtClean="0"/>
              <a:pPr/>
              <a:t>18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Información adicional: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Todos los precios incluyen IVA</a:t>
            </a:r>
            <a:r>
              <a:rPr lang="es-ES" dirty="0" smtClean="0"/>
              <a:t>.</a:t>
            </a:r>
            <a:endParaRPr lang="es-ES" dirty="0"/>
          </a:p>
          <a:p>
            <a:r>
              <a:rPr lang="es-ES" dirty="0" smtClean="0"/>
              <a:t>Los gastos de envío no están incluidos en el precio final del artículo y correrán a cargo del </a:t>
            </a:r>
            <a:r>
              <a:rPr lang="es-ES" dirty="0" smtClean="0"/>
              <a:t>comprador</a:t>
            </a:r>
            <a:endParaRPr lang="es-ES" dirty="0"/>
          </a:p>
          <a:p>
            <a:r>
              <a:rPr lang="es-ES" dirty="0" smtClean="0"/>
              <a:t>Todos los productos serán ofrecidos hasta fin de existencias</a:t>
            </a:r>
            <a:r>
              <a:rPr lang="es-ES" dirty="0" smtClean="0"/>
              <a:t>.</a:t>
            </a:r>
          </a:p>
          <a:p>
            <a:r>
              <a:rPr lang="es-ES" dirty="0" smtClean="0"/>
              <a:t>En caso de alguna duda ponerse en contacto con </a:t>
            </a:r>
            <a:r>
              <a:rPr lang="es-ES" dirty="0" smtClean="0">
                <a:hlinkClick r:id="rId2"/>
              </a:rPr>
              <a:t>lakalaka214@gmail.com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B85D0-1A2C-41EF-824C-564C1CD6D515}" type="slidenum">
              <a:rPr lang="es-ES" smtClean="0"/>
              <a:pPr/>
              <a:t>19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229600" cy="1399032"/>
          </a:xfrm>
        </p:spPr>
        <p:txBody>
          <a:bodyPr/>
          <a:lstStyle/>
          <a:p>
            <a:r>
              <a:rPr lang="es-ES" dirty="0" smtClean="0"/>
              <a:t>Índice: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980728"/>
            <a:ext cx="5328592" cy="5688632"/>
          </a:xfrm>
          <a:gradFill>
            <a:gsLst>
              <a:gs pos="0">
                <a:srgbClr val="CCCCFF">
                  <a:alpha val="26000"/>
                </a:srgbClr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 w="130175"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rmAutofit lnSpcReduction="10000"/>
          </a:bodyPr>
          <a:lstStyle/>
          <a:p>
            <a:pPr algn="just"/>
            <a:r>
              <a:rPr lang="es-ES" sz="2400" dirty="0" smtClean="0"/>
              <a:t>Quesos……………….………..3</a:t>
            </a:r>
          </a:p>
          <a:p>
            <a:pPr algn="just"/>
            <a:r>
              <a:rPr lang="es-ES" sz="2400" dirty="0" smtClean="0"/>
              <a:t>Chorizos……………….………5</a:t>
            </a:r>
          </a:p>
          <a:p>
            <a:pPr algn="just"/>
            <a:r>
              <a:rPr lang="es-ES" sz="2400" dirty="0" smtClean="0"/>
              <a:t>Embutidos…………………….6</a:t>
            </a:r>
          </a:p>
          <a:p>
            <a:pPr algn="just"/>
            <a:r>
              <a:rPr lang="es-ES" sz="2400" dirty="0" smtClean="0"/>
              <a:t>Casadielles…………..…….…7</a:t>
            </a:r>
          </a:p>
          <a:p>
            <a:pPr algn="just"/>
            <a:r>
              <a:rPr lang="es-ES" sz="2400" dirty="0" smtClean="0"/>
              <a:t>Carajitos……………...…..…..8</a:t>
            </a:r>
          </a:p>
          <a:p>
            <a:pPr algn="just"/>
            <a:r>
              <a:rPr lang="es-ES" sz="2400" dirty="0" smtClean="0"/>
              <a:t>Callos……………………….…9</a:t>
            </a:r>
          </a:p>
          <a:p>
            <a:pPr algn="just"/>
            <a:r>
              <a:rPr lang="es-ES" sz="2400" dirty="0" smtClean="0"/>
              <a:t>Tabla fabada asturiana…..10</a:t>
            </a:r>
          </a:p>
          <a:p>
            <a:pPr algn="just"/>
            <a:r>
              <a:rPr lang="es-ES" sz="2400" dirty="0" smtClean="0"/>
              <a:t>Patés</a:t>
            </a:r>
            <a:r>
              <a:rPr lang="es-ES" sz="2400" dirty="0" smtClean="0"/>
              <a:t>……………………….….</a:t>
            </a:r>
            <a:r>
              <a:rPr lang="es-ES" sz="2400" dirty="0" smtClean="0"/>
              <a:t>11</a:t>
            </a:r>
            <a:endParaRPr lang="es-ES" sz="2400" dirty="0" smtClean="0"/>
          </a:p>
          <a:p>
            <a:pPr algn="just"/>
            <a:r>
              <a:rPr lang="es-ES" sz="2400" dirty="0" smtClean="0"/>
              <a:t>Miel…………………………….13</a:t>
            </a:r>
          </a:p>
          <a:p>
            <a:pPr algn="just"/>
            <a:r>
              <a:rPr lang="es-ES" sz="2400" dirty="0" smtClean="0"/>
              <a:t>Mermeladas…………………16</a:t>
            </a:r>
          </a:p>
          <a:p>
            <a:pPr algn="just"/>
            <a:r>
              <a:rPr lang="es-ES" sz="2400" dirty="0" smtClean="0"/>
              <a:t>Cremas…………………..…..17</a:t>
            </a:r>
          </a:p>
          <a:p>
            <a:pPr algn="just"/>
            <a:r>
              <a:rPr lang="es-ES" sz="2400" dirty="0" smtClean="0"/>
              <a:t>Tirachinas…………………….18</a:t>
            </a:r>
          </a:p>
          <a:p>
            <a:pPr algn="just"/>
            <a:r>
              <a:rPr lang="es-ES" sz="2400" dirty="0" smtClean="0"/>
              <a:t>Información adicional……..19</a:t>
            </a:r>
          </a:p>
          <a:p>
            <a:endParaRPr lang="es-ES" sz="2400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B85D0-1A2C-41EF-824C-564C1CD6D515}" type="slidenum">
              <a:rPr lang="es-ES" smtClean="0"/>
              <a:pPr/>
              <a:t>2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399032"/>
          </a:xfrm>
        </p:spPr>
        <p:txBody>
          <a:bodyPr>
            <a:normAutofit/>
          </a:bodyPr>
          <a:lstStyle/>
          <a:p>
            <a:r>
              <a:rPr lang="es-ES" sz="5400" dirty="0" smtClean="0"/>
              <a:t>Quesos:</a:t>
            </a:r>
            <a:endParaRPr lang="es-ES" sz="5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5186048"/>
          </a:xfrm>
        </p:spPr>
        <p:txBody>
          <a:bodyPr>
            <a:normAutofit/>
          </a:bodyPr>
          <a:lstStyle/>
          <a:p>
            <a:r>
              <a:rPr lang="es-ES" sz="3600" dirty="0" smtClean="0"/>
              <a:t>Queso Peñamellera a la sidra.(300g)</a:t>
            </a:r>
            <a:endParaRPr lang="es-ES" sz="3600" dirty="0"/>
          </a:p>
        </p:txBody>
      </p:sp>
      <p:pic>
        <p:nvPicPr>
          <p:cNvPr id="4" name="3 Imagen" descr="DT_post_quesopenamelle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852936"/>
            <a:ext cx="4176464" cy="3250803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4499992" y="2276872"/>
            <a:ext cx="41764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Queso elaborado con leche pasteurizada de vaca y macerado en sidra natural asturiana.</a:t>
            </a:r>
            <a:endParaRPr lang="es-ES" sz="3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796136" y="5373216"/>
            <a:ext cx="127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 smtClean="0">
                <a:solidFill>
                  <a:schemeClr val="accent2">
                    <a:lumMod val="75000"/>
                  </a:schemeClr>
                </a:solidFill>
              </a:rPr>
              <a:t>5€</a:t>
            </a:r>
            <a:endParaRPr lang="es-ES" sz="7200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B85D0-1A2C-41EF-824C-564C1CD6D515}" type="slidenum">
              <a:rPr lang="es-ES" smtClean="0"/>
              <a:pPr/>
              <a:t>3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6050144"/>
          </a:xfrm>
        </p:spPr>
        <p:txBody>
          <a:bodyPr/>
          <a:lstStyle/>
          <a:p>
            <a:r>
              <a:rPr lang="es-ES" dirty="0" smtClean="0"/>
              <a:t>Queso Taramundi de nuez y avellana (600g)</a:t>
            </a:r>
          </a:p>
          <a:p>
            <a:endParaRPr lang="es-ES" dirty="0"/>
          </a:p>
        </p:txBody>
      </p:sp>
      <p:pic>
        <p:nvPicPr>
          <p:cNvPr id="4" name="3 Imagen" descr="6e754fe2-8d95-43c4-b226-f275340c277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060848"/>
            <a:ext cx="3995936" cy="3995936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355976" y="1484784"/>
            <a:ext cx="43924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El queso Taramundi de nuez y avellana está elaborado con leche cruda de vaca y mezclado con nueces y avellanas .</a:t>
            </a:r>
            <a:endParaRPr lang="es-ES" sz="3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580112" y="5157192"/>
            <a:ext cx="12073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200" dirty="0" smtClean="0">
                <a:solidFill>
                  <a:schemeClr val="accent2">
                    <a:lumMod val="75000"/>
                  </a:schemeClr>
                </a:solidFill>
              </a:rPr>
              <a:t>9€</a:t>
            </a:r>
            <a:endParaRPr lang="es-ES" sz="7200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B85D0-1A2C-41EF-824C-564C1CD6D515}" type="slidenum">
              <a:rPr lang="es-ES" smtClean="0"/>
              <a:pPr/>
              <a:t>4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>
            <a:normAutofit/>
          </a:bodyPr>
          <a:lstStyle/>
          <a:p>
            <a:r>
              <a:rPr lang="es-ES" dirty="0" smtClean="0"/>
              <a:t>Chorizo: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6048"/>
          </a:xfrm>
        </p:spPr>
        <p:txBody>
          <a:bodyPr/>
          <a:lstStyle/>
          <a:p>
            <a:r>
              <a:rPr lang="es-ES" dirty="0" smtClean="0"/>
              <a:t>Chorizo de avestruz(200g)</a:t>
            </a:r>
          </a:p>
          <a:p>
            <a:endParaRPr lang="es-ES" dirty="0"/>
          </a:p>
        </p:txBody>
      </p:sp>
      <p:pic>
        <p:nvPicPr>
          <p:cNvPr id="6" name="5 Imagen" descr="CHORIZO AVESTRU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348880"/>
            <a:ext cx="3816424" cy="3816424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4788024" y="2492896"/>
            <a:ext cx="39604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Exótico chorizo elaborado a base de carnes de avestruz, magro de cerdo, panceta de cerdo ibérico, sal y especias.</a:t>
            </a:r>
            <a:endParaRPr lang="es-ES" sz="2800" dirty="0"/>
          </a:p>
        </p:txBody>
      </p:sp>
      <p:sp>
        <p:nvSpPr>
          <p:cNvPr id="8" name="7 CuadroTexto"/>
          <p:cNvSpPr txBox="1"/>
          <p:nvPr/>
        </p:nvSpPr>
        <p:spPr>
          <a:xfrm>
            <a:off x="5436096" y="5517232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 smtClean="0">
                <a:solidFill>
                  <a:schemeClr val="accent2">
                    <a:lumMod val="75000"/>
                  </a:schemeClr>
                </a:solidFill>
              </a:rPr>
              <a:t>3.75€</a:t>
            </a:r>
            <a:endParaRPr lang="es-ES" sz="7200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B85D0-1A2C-41EF-824C-564C1CD6D515}" type="slidenum">
              <a:rPr lang="es-ES" smtClean="0"/>
              <a:pPr/>
              <a:t>5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/>
          <a:lstStyle/>
          <a:p>
            <a:r>
              <a:rPr lang="es-ES" dirty="0" smtClean="0"/>
              <a:t>Embutidos: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6048"/>
          </a:xfrm>
        </p:spPr>
        <p:txBody>
          <a:bodyPr/>
          <a:lstStyle/>
          <a:p>
            <a:r>
              <a:rPr lang="es-ES" dirty="0" smtClean="0"/>
              <a:t>Lote embutidos Selectos</a:t>
            </a:r>
            <a:endParaRPr lang="es-ES" dirty="0"/>
          </a:p>
        </p:txBody>
      </p:sp>
      <p:pic>
        <p:nvPicPr>
          <p:cNvPr id="4" name="3 Imagen" descr="lote-embutidos-select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132856"/>
            <a:ext cx="3960440" cy="396044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716016" y="2564904"/>
            <a:ext cx="41399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El lote de embutidos selectos reúne, con la garantía de los productos “Tierra Astur”, dos ejemplos del mejor embutido asturiano.</a:t>
            </a:r>
            <a:endParaRPr lang="es-ES" sz="28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796136" y="5657671"/>
            <a:ext cx="24849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200" dirty="0" smtClean="0">
                <a:solidFill>
                  <a:schemeClr val="accent2">
                    <a:lumMod val="75000"/>
                  </a:schemeClr>
                </a:solidFill>
              </a:rPr>
              <a:t>3,80€</a:t>
            </a:r>
            <a:endParaRPr lang="es-ES" sz="7200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B85D0-1A2C-41EF-824C-564C1CD6D515}" type="slidenum">
              <a:rPr lang="es-ES" smtClean="0"/>
              <a:pPr/>
              <a:t>6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/>
          <a:lstStyle/>
          <a:p>
            <a:r>
              <a:rPr lang="es-ES" dirty="0" smtClean="0"/>
              <a:t>Casadielles: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5258056"/>
          </a:xfrm>
        </p:spPr>
        <p:txBody>
          <a:bodyPr/>
          <a:lstStyle/>
          <a:p>
            <a:r>
              <a:rPr lang="es-ES" dirty="0" smtClean="0"/>
              <a:t>Casadielles asturianas “Tierra Astur”(1/2 doc.)</a:t>
            </a:r>
          </a:p>
          <a:p>
            <a:endParaRPr lang="es-ES" dirty="0"/>
          </a:p>
        </p:txBody>
      </p:sp>
      <p:pic>
        <p:nvPicPr>
          <p:cNvPr id="4" name="3 Imagen" descr="imagen.asp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420888"/>
            <a:ext cx="3816424" cy="3816424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572000" y="2780928"/>
            <a:ext cx="4320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Les casadielles asturianes “Tierra Astur” son sin duda uno de los postres asturianos de más tradición y arraigo.</a:t>
            </a:r>
            <a:endParaRPr lang="es-ES" sz="28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436096" y="5373216"/>
            <a:ext cx="12073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200" dirty="0" smtClean="0">
                <a:solidFill>
                  <a:schemeClr val="accent2">
                    <a:lumMod val="75000"/>
                  </a:schemeClr>
                </a:solidFill>
              </a:rPr>
              <a:t>5€</a:t>
            </a:r>
            <a:endParaRPr lang="es-ES" sz="7200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B85D0-1A2C-41EF-824C-564C1CD6D515}" type="slidenum">
              <a:rPr lang="es-ES" smtClean="0"/>
              <a:pPr/>
              <a:t>7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399032"/>
          </a:xfrm>
        </p:spPr>
        <p:txBody>
          <a:bodyPr/>
          <a:lstStyle/>
          <a:p>
            <a:r>
              <a:rPr lang="es-ES" dirty="0" smtClean="0"/>
              <a:t>Carajitos: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5186048"/>
          </a:xfrm>
        </p:spPr>
        <p:txBody>
          <a:bodyPr/>
          <a:lstStyle/>
          <a:p>
            <a:r>
              <a:rPr lang="es-ES" dirty="0" smtClean="0"/>
              <a:t>Carajitos asturianos </a:t>
            </a:r>
            <a:r>
              <a:rPr lang="es-ES" sz="2000" dirty="0" smtClean="0"/>
              <a:t>“</a:t>
            </a:r>
            <a:r>
              <a:rPr lang="es-ES" dirty="0" smtClean="0"/>
              <a:t>Tierra Astur</a:t>
            </a:r>
            <a:r>
              <a:rPr lang="es-ES" sz="2000" dirty="0" smtClean="0"/>
              <a:t>” </a:t>
            </a:r>
            <a:r>
              <a:rPr lang="es-ES" dirty="0" smtClean="0"/>
              <a:t>(350g)</a:t>
            </a:r>
          </a:p>
          <a:p>
            <a:endParaRPr lang="es-ES" dirty="0"/>
          </a:p>
        </p:txBody>
      </p:sp>
      <p:pic>
        <p:nvPicPr>
          <p:cNvPr id="5" name="4 Imagen" descr="carajit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772816"/>
            <a:ext cx="4176464" cy="4176464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4716016" y="1700808"/>
            <a:ext cx="40324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son</a:t>
            </a:r>
            <a:r>
              <a:rPr lang="es-ES" sz="2400" b="1" dirty="0" smtClean="0"/>
              <a:t> pastas artesanales típicas de Asturias</a:t>
            </a:r>
            <a:r>
              <a:rPr lang="es-ES" sz="2400" dirty="0" smtClean="0"/>
              <a:t>, elaboradas con</a:t>
            </a:r>
            <a:r>
              <a:rPr lang="es-ES" sz="2400" b="1" dirty="0" smtClean="0"/>
              <a:t> avellana, huevo, miel y azúcar</a:t>
            </a:r>
            <a:r>
              <a:rPr lang="es-ES" sz="2400" dirty="0" smtClean="0"/>
              <a:t>. Se trata sin duda de uno de los dulces más representativos de nuestra tradición confitera que no puede faltar en las mejores mesas.</a:t>
            </a:r>
            <a:endParaRPr lang="es-ES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508104" y="5589240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 smtClean="0">
                <a:solidFill>
                  <a:schemeClr val="accent2">
                    <a:lumMod val="75000"/>
                  </a:schemeClr>
                </a:solidFill>
              </a:rPr>
              <a:t>5,80€</a:t>
            </a:r>
            <a:endParaRPr lang="es-ES" sz="7200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B85D0-1A2C-41EF-824C-564C1CD6D515}" type="slidenum">
              <a:rPr lang="es-ES" smtClean="0"/>
              <a:pPr/>
              <a:t>8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399032"/>
          </a:xfrm>
        </p:spPr>
        <p:txBody>
          <a:bodyPr/>
          <a:lstStyle/>
          <a:p>
            <a:r>
              <a:rPr lang="es-ES" dirty="0" smtClean="0"/>
              <a:t>Callos: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5186048"/>
          </a:xfrm>
        </p:spPr>
        <p:txBody>
          <a:bodyPr/>
          <a:lstStyle/>
          <a:p>
            <a:r>
              <a:rPr lang="es-ES" dirty="0" smtClean="0"/>
              <a:t>Callos con jamón “La noreñense” (630g)</a:t>
            </a:r>
          </a:p>
          <a:p>
            <a:endParaRPr lang="es-ES" dirty="0"/>
          </a:p>
        </p:txBody>
      </p:sp>
      <p:pic>
        <p:nvPicPr>
          <p:cNvPr id="4" name="3 Imagen" descr="f70baa86-bad1-4d6d-b87a-41e2b3ed53e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276872"/>
            <a:ext cx="3744416" cy="3744416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716016" y="2492896"/>
            <a:ext cx="360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Callos asturianos con  jamón, elaborados según la receta tradicional. </a:t>
            </a:r>
            <a:endParaRPr lang="es-ES" sz="3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796136" y="5229200"/>
            <a:ext cx="12073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200" dirty="0" smtClean="0">
                <a:solidFill>
                  <a:schemeClr val="accent2">
                    <a:lumMod val="75000"/>
                  </a:schemeClr>
                </a:solidFill>
              </a:rPr>
              <a:t>4€</a:t>
            </a:r>
            <a:endParaRPr lang="es-ES" sz="7200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B85D0-1A2C-41EF-824C-564C1CD6D515}" type="slidenum">
              <a:rPr lang="es-ES" smtClean="0"/>
              <a:pPr/>
              <a:t>9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233</TotalTime>
  <Words>670</Words>
  <Application>Microsoft Office PowerPoint</Application>
  <PresentationFormat>Presentación en pantalla (4:3)</PresentationFormat>
  <Paragraphs>130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Brío</vt:lpstr>
      <vt:lpstr>Catálogo de productos</vt:lpstr>
      <vt:lpstr>Índice:</vt:lpstr>
      <vt:lpstr>Quesos:</vt:lpstr>
      <vt:lpstr>Diapositiva 4</vt:lpstr>
      <vt:lpstr>Chorizo:</vt:lpstr>
      <vt:lpstr>Embutidos:</vt:lpstr>
      <vt:lpstr>Casadielles:</vt:lpstr>
      <vt:lpstr>Carajitos:</vt:lpstr>
      <vt:lpstr>Callos:</vt:lpstr>
      <vt:lpstr>Tabla de fabada asturianas</vt:lpstr>
      <vt:lpstr>Patés:</vt:lpstr>
      <vt:lpstr>Diapositiva 12</vt:lpstr>
      <vt:lpstr>MIEL DE BREZO</vt:lpstr>
      <vt:lpstr>MIEL DE CASTAÑO</vt:lpstr>
      <vt:lpstr>MIEL DE EUCALIPTO</vt:lpstr>
      <vt:lpstr>MERMELADA (250g)</vt:lpstr>
      <vt:lpstr>CREMAS (250g)</vt:lpstr>
      <vt:lpstr>Tirachinas celta</vt:lpstr>
      <vt:lpstr>Información adicional: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Catálogo de productos</dc:title>
  <dc:creator>Informatica 2</dc:creator>
  <cp:lastModifiedBy>Informatica 2</cp:lastModifiedBy>
  <cp:revision>24</cp:revision>
  <dcterms:created xsi:type="dcterms:W3CDTF">2015-03-03T07:36:49Z</dcterms:created>
  <dcterms:modified xsi:type="dcterms:W3CDTF">2015-03-17T09:00:42Z</dcterms:modified>
</cp:coreProperties>
</file>