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 id="2147483681" r:id="rId2"/>
  </p:sldMasterIdLst>
  <p:notesMasterIdLst>
    <p:notesMasterId r:id="rId41"/>
  </p:notesMasterIdLst>
  <p:sldIdLst>
    <p:sldId id="256" r:id="rId3"/>
    <p:sldId id="257" r:id="rId4"/>
    <p:sldId id="258" r:id="rId5"/>
    <p:sldId id="259" r:id="rId6"/>
    <p:sldId id="262" r:id="rId7"/>
    <p:sldId id="260"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080808"/>
    <a:srgbClr val="000099"/>
    <a:srgbClr val="FFFFFF"/>
    <a:srgbClr val="3366FF"/>
    <a:srgbClr val="CC0000"/>
    <a:srgbClr val="F8F8F8"/>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270" autoAdjust="0"/>
    <p:restoredTop sz="86457" autoAdjust="0"/>
  </p:normalViewPr>
  <p:slideViewPr>
    <p:cSldViewPr>
      <p:cViewPr>
        <p:scale>
          <a:sx n="66" d="100"/>
          <a:sy n="66" d="100"/>
        </p:scale>
        <p:origin x="-1530"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83A038E-BBCB-49AD-8C15-14BA1E85CDF4}" type="datetimeFigureOut">
              <a:rPr lang="es-ES"/>
              <a:pPr>
                <a:defRPr/>
              </a:pPr>
              <a:t>17/03/2015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67286A1-447C-4867-A3A1-6FF484CE6AD6}"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40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4403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91C534-3BBD-4DA2-A19B-F8123A784649}" type="slidenum">
              <a:rPr lang="es-ES" smtClean="0"/>
              <a:pPr/>
              <a:t>18</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s-E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s-ES"/>
            </a:p>
          </p:txBody>
        </p:sp>
      </p:grpSp>
      <p:sp>
        <p:nvSpPr>
          <p:cNvPr id="5734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57353" name="Rectangle 9"/>
          <p:cNvSpPr>
            <a:spLocks noGrp="1" noChangeArrowheads="1"/>
          </p:cNvSpPr>
          <p:nvPr>
            <p:ph type="ctrTitle" sz="quarter"/>
          </p:nvPr>
        </p:nvSpPr>
        <p:spPr>
          <a:xfrm>
            <a:off x="685800" y="1768475"/>
            <a:ext cx="7772400" cy="1736725"/>
          </a:xfrm>
        </p:spPr>
        <p:txBody>
          <a:bodyPr anchor="b" anchorCtr="1"/>
          <a:lstStyle>
            <a:lvl1pPr>
              <a:defRPr/>
            </a:lvl1pPr>
          </a:lstStyle>
          <a:p>
            <a:r>
              <a:rPr lang="es-ES"/>
              <a:t>Haga clic para cambiar el estilo de título	</a:t>
            </a:r>
          </a:p>
        </p:txBody>
      </p:sp>
      <p:sp>
        <p:nvSpPr>
          <p:cNvPr id="7" name="Rectangle 6"/>
          <p:cNvSpPr>
            <a:spLocks noGrp="1" noChangeArrowheads="1"/>
          </p:cNvSpPr>
          <p:nvPr>
            <p:ph type="dt" sz="quarter" idx="10"/>
          </p:nvPr>
        </p:nvSpPr>
        <p:spPr/>
        <p:txBody>
          <a:bodyPr/>
          <a:lstStyle>
            <a:lvl1pPr>
              <a:defRPr/>
            </a:lvl1pPr>
          </a:lstStyle>
          <a:p>
            <a:pPr>
              <a:defRPr/>
            </a:pPr>
            <a:endParaRPr lang="es-ES"/>
          </a:p>
        </p:txBody>
      </p:sp>
      <p:sp>
        <p:nvSpPr>
          <p:cNvPr id="8" name="Rectangle 7"/>
          <p:cNvSpPr>
            <a:spLocks noGrp="1" noChangeArrowheads="1"/>
          </p:cNvSpPr>
          <p:nvPr>
            <p:ph type="ftr" sz="quarter" idx="11"/>
          </p:nvPr>
        </p:nvSpPr>
        <p:spPr/>
        <p:txBody>
          <a:bodyPr/>
          <a:lstStyle>
            <a:lvl1pPr>
              <a:defRPr/>
            </a:lvl1pPr>
          </a:lstStyle>
          <a:p>
            <a:pPr>
              <a:defRPr/>
            </a:pPr>
            <a:endParaRPr lang="es-ES"/>
          </a:p>
        </p:txBody>
      </p:sp>
      <p:sp>
        <p:nvSpPr>
          <p:cNvPr id="9" name="Rectangle 8"/>
          <p:cNvSpPr>
            <a:spLocks noGrp="1" noChangeArrowheads="1"/>
          </p:cNvSpPr>
          <p:nvPr>
            <p:ph type="sldNum" sz="quarter" idx="12"/>
          </p:nvPr>
        </p:nvSpPr>
        <p:spPr/>
        <p:txBody>
          <a:bodyPr/>
          <a:lstStyle>
            <a:lvl1pPr>
              <a:defRPr/>
            </a:lvl1pPr>
          </a:lstStyle>
          <a:p>
            <a:pPr>
              <a:defRPr/>
            </a:pPr>
            <a:fld id="{D611021F-87C2-4127-B413-E70D5CE052BD}"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9"/>
          <p:cNvSpPr>
            <a:spLocks noGrp="1" noChangeArrowheads="1"/>
          </p:cNvSpPr>
          <p:nvPr>
            <p:ph type="sldNum" sz="quarter" idx="12"/>
          </p:nvPr>
        </p:nvSpPr>
        <p:spPr>
          <a:ln/>
        </p:spPr>
        <p:txBody>
          <a:bodyPr/>
          <a:lstStyle>
            <a:lvl1pPr>
              <a:defRPr/>
            </a:lvl1pPr>
          </a:lstStyle>
          <a:p>
            <a:pPr>
              <a:defRPr/>
            </a:pPr>
            <a:fld id="{C8B8FD7D-409F-4A98-9F78-7A27EB6379DC}"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2136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21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9"/>
          <p:cNvSpPr>
            <a:spLocks noGrp="1" noChangeArrowheads="1"/>
          </p:cNvSpPr>
          <p:nvPr>
            <p:ph type="sldNum" sz="quarter" idx="12"/>
          </p:nvPr>
        </p:nvSpPr>
        <p:spPr>
          <a:ln/>
        </p:spPr>
        <p:txBody>
          <a:bodyPr/>
          <a:lstStyle>
            <a:lvl1pPr>
              <a:defRPr/>
            </a:lvl1pPr>
          </a:lstStyle>
          <a:p>
            <a:pPr>
              <a:defRPr/>
            </a:pPr>
            <a:fld id="{51467FB4-4B3F-482F-B650-CB801CE2285F}"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3E88FA2-7FA5-4A6C-BF2B-2D79D7ADADAE}" type="slidenum">
              <a:rPr lang="es-ES"/>
              <a:pPr>
                <a:defRPr/>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6B5A11B-CF4E-4C9E-83DD-2D95B014B5A4}" type="slidenum">
              <a:rPr lang="es-ES"/>
              <a:pPr>
                <a:defRPr/>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65C9FDB-9D30-4F30-836E-FC7116629B08}" type="slidenum">
              <a:rPr lang="es-ES"/>
              <a:pPr>
                <a:defRPr/>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6CD4A18-2247-4D76-8979-2A84642A8994}" type="slidenum">
              <a:rPr lang="es-ES"/>
              <a:pPr>
                <a:defRPr/>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9B165B88-DBC9-4CBB-B779-E2609E7CBF01}" type="slidenum">
              <a:rPr lang="es-ES"/>
              <a:pPr>
                <a:defRPr/>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69D5CCB9-63F5-48CE-8A4D-C8DD84AE908F}" type="slidenum">
              <a:rPr lang="es-ES"/>
              <a:pPr>
                <a:defRPr/>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8025FD32-C1A1-46E6-8C64-F85A5DB46B25}" type="slidenum">
              <a:rPr lang="es-ES"/>
              <a:pPr>
                <a:defRPr/>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C1F824D-00D7-4093-9394-B21A9E4C99B3}"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9"/>
          <p:cNvSpPr>
            <a:spLocks noGrp="1" noChangeArrowheads="1"/>
          </p:cNvSpPr>
          <p:nvPr>
            <p:ph type="sldNum" sz="quarter" idx="12"/>
          </p:nvPr>
        </p:nvSpPr>
        <p:spPr>
          <a:ln/>
        </p:spPr>
        <p:txBody>
          <a:bodyPr/>
          <a:lstStyle>
            <a:lvl1pPr>
              <a:defRPr/>
            </a:lvl1pPr>
          </a:lstStyle>
          <a:p>
            <a:pPr>
              <a:defRPr/>
            </a:pPr>
            <a:fld id="{3F88A978-68B0-422F-89EE-377FF33B858A}" type="slidenum">
              <a:rPr lang="es-ES"/>
              <a:pPr>
                <a:defRPr/>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0E99D414-7CD2-48D0-8B4A-43CF2746BD4F}" type="slidenum">
              <a:rPr lang="es-ES"/>
              <a:pPr>
                <a:defRPr/>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C1104D8-1685-443A-9BCF-0FC047C72033}" type="slidenum">
              <a:rPr lang="es-ES"/>
              <a:pPr>
                <a:defRPr/>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7E577AA-8D7F-4F14-9EDE-229248A07021}"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7"/>
          <p:cNvSpPr>
            <a:spLocks noGrp="1" noChangeArrowheads="1"/>
          </p:cNvSpPr>
          <p:nvPr>
            <p:ph type="dt" sz="half" idx="10"/>
          </p:nvPr>
        </p:nvSpPr>
        <p:spPr>
          <a:ln/>
        </p:spPr>
        <p:txBody>
          <a:bodyPr/>
          <a:lstStyle>
            <a:lvl1pPr>
              <a:defRPr/>
            </a:lvl1pPr>
          </a:lstStyle>
          <a:p>
            <a:pPr>
              <a:defRPr/>
            </a:pPr>
            <a:endParaRPr lang="es-ES"/>
          </a:p>
        </p:txBody>
      </p:sp>
      <p:sp>
        <p:nvSpPr>
          <p:cNvPr id="5" name="Rectangle 8"/>
          <p:cNvSpPr>
            <a:spLocks noGrp="1" noChangeArrowheads="1"/>
          </p:cNvSpPr>
          <p:nvPr>
            <p:ph type="ftr" sz="quarter" idx="11"/>
          </p:nvPr>
        </p:nvSpPr>
        <p:spPr>
          <a:ln/>
        </p:spPr>
        <p:txBody>
          <a:bodyPr/>
          <a:lstStyle>
            <a:lvl1pPr>
              <a:defRPr/>
            </a:lvl1pPr>
          </a:lstStyle>
          <a:p>
            <a:pPr>
              <a:defRPr/>
            </a:pPr>
            <a:endParaRPr lang="es-ES"/>
          </a:p>
        </p:txBody>
      </p:sp>
      <p:sp>
        <p:nvSpPr>
          <p:cNvPr id="6" name="Rectangle 9"/>
          <p:cNvSpPr>
            <a:spLocks noGrp="1" noChangeArrowheads="1"/>
          </p:cNvSpPr>
          <p:nvPr>
            <p:ph type="sldNum" sz="quarter" idx="12"/>
          </p:nvPr>
        </p:nvSpPr>
        <p:spPr>
          <a:ln/>
        </p:spPr>
        <p:txBody>
          <a:bodyPr/>
          <a:lstStyle>
            <a:lvl1pPr>
              <a:defRPr/>
            </a:lvl1pPr>
          </a:lstStyle>
          <a:p>
            <a:pPr>
              <a:defRPr/>
            </a:pPr>
            <a:fld id="{61AC67B5-11DE-4BD3-84CC-6A91F352B1DE}"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9"/>
          <p:cNvSpPr>
            <a:spLocks noGrp="1" noChangeArrowheads="1"/>
          </p:cNvSpPr>
          <p:nvPr>
            <p:ph type="sldNum" sz="quarter" idx="12"/>
          </p:nvPr>
        </p:nvSpPr>
        <p:spPr>
          <a:ln/>
        </p:spPr>
        <p:txBody>
          <a:bodyPr/>
          <a:lstStyle>
            <a:lvl1pPr>
              <a:defRPr/>
            </a:lvl1pPr>
          </a:lstStyle>
          <a:p>
            <a:pPr>
              <a:defRPr/>
            </a:pPr>
            <a:fld id="{E1056F1D-8D41-4B70-A1F0-8DE92C27AC28}"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7"/>
          <p:cNvSpPr>
            <a:spLocks noGrp="1" noChangeArrowheads="1"/>
          </p:cNvSpPr>
          <p:nvPr>
            <p:ph type="dt" sz="half" idx="10"/>
          </p:nvPr>
        </p:nvSpPr>
        <p:spPr>
          <a:ln/>
        </p:spPr>
        <p:txBody>
          <a:bodyPr/>
          <a:lstStyle>
            <a:lvl1pPr>
              <a:defRPr/>
            </a:lvl1pPr>
          </a:lstStyle>
          <a:p>
            <a:pPr>
              <a:defRPr/>
            </a:pPr>
            <a:endParaRPr lang="es-ES"/>
          </a:p>
        </p:txBody>
      </p:sp>
      <p:sp>
        <p:nvSpPr>
          <p:cNvPr id="8" name="Rectangle 8"/>
          <p:cNvSpPr>
            <a:spLocks noGrp="1" noChangeArrowheads="1"/>
          </p:cNvSpPr>
          <p:nvPr>
            <p:ph type="ftr" sz="quarter" idx="11"/>
          </p:nvPr>
        </p:nvSpPr>
        <p:spPr>
          <a:ln/>
        </p:spPr>
        <p:txBody>
          <a:bodyPr/>
          <a:lstStyle>
            <a:lvl1pPr>
              <a:defRPr/>
            </a:lvl1pPr>
          </a:lstStyle>
          <a:p>
            <a:pPr>
              <a:defRPr/>
            </a:pPr>
            <a:endParaRPr lang="es-ES"/>
          </a:p>
        </p:txBody>
      </p:sp>
      <p:sp>
        <p:nvSpPr>
          <p:cNvPr id="9" name="Rectangle 9"/>
          <p:cNvSpPr>
            <a:spLocks noGrp="1" noChangeArrowheads="1"/>
          </p:cNvSpPr>
          <p:nvPr>
            <p:ph type="sldNum" sz="quarter" idx="12"/>
          </p:nvPr>
        </p:nvSpPr>
        <p:spPr>
          <a:ln/>
        </p:spPr>
        <p:txBody>
          <a:bodyPr/>
          <a:lstStyle>
            <a:lvl1pPr>
              <a:defRPr/>
            </a:lvl1pPr>
          </a:lstStyle>
          <a:p>
            <a:pPr>
              <a:defRPr/>
            </a:pPr>
            <a:fld id="{71B2BF5F-E18C-4519-92AD-3F4C2DA5578E}"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7"/>
          <p:cNvSpPr>
            <a:spLocks noGrp="1" noChangeArrowheads="1"/>
          </p:cNvSpPr>
          <p:nvPr>
            <p:ph type="dt" sz="half" idx="10"/>
          </p:nvPr>
        </p:nvSpPr>
        <p:spPr>
          <a:ln/>
        </p:spPr>
        <p:txBody>
          <a:bodyPr/>
          <a:lstStyle>
            <a:lvl1pPr>
              <a:defRPr/>
            </a:lvl1pPr>
          </a:lstStyle>
          <a:p>
            <a:pPr>
              <a:defRPr/>
            </a:pPr>
            <a:endParaRPr lang="es-ES"/>
          </a:p>
        </p:txBody>
      </p:sp>
      <p:sp>
        <p:nvSpPr>
          <p:cNvPr id="4" name="Rectangle 8"/>
          <p:cNvSpPr>
            <a:spLocks noGrp="1" noChangeArrowheads="1"/>
          </p:cNvSpPr>
          <p:nvPr>
            <p:ph type="ftr" sz="quarter" idx="11"/>
          </p:nvPr>
        </p:nvSpPr>
        <p:spPr>
          <a:ln/>
        </p:spPr>
        <p:txBody>
          <a:bodyPr/>
          <a:lstStyle>
            <a:lvl1pPr>
              <a:defRPr/>
            </a:lvl1pPr>
          </a:lstStyle>
          <a:p>
            <a:pPr>
              <a:defRPr/>
            </a:pPr>
            <a:endParaRPr lang="es-ES"/>
          </a:p>
        </p:txBody>
      </p:sp>
      <p:sp>
        <p:nvSpPr>
          <p:cNvPr id="5" name="Rectangle 9"/>
          <p:cNvSpPr>
            <a:spLocks noGrp="1" noChangeArrowheads="1"/>
          </p:cNvSpPr>
          <p:nvPr>
            <p:ph type="sldNum" sz="quarter" idx="12"/>
          </p:nvPr>
        </p:nvSpPr>
        <p:spPr>
          <a:ln/>
        </p:spPr>
        <p:txBody>
          <a:bodyPr/>
          <a:lstStyle>
            <a:lvl1pPr>
              <a:defRPr/>
            </a:lvl1pPr>
          </a:lstStyle>
          <a:p>
            <a:pPr>
              <a:defRPr/>
            </a:pPr>
            <a:fld id="{8F42FDFF-B8E9-47E6-A35F-ABEC71770211}"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s-ES"/>
          </a:p>
        </p:txBody>
      </p:sp>
      <p:sp>
        <p:nvSpPr>
          <p:cNvPr id="3" name="Rectangle 8"/>
          <p:cNvSpPr>
            <a:spLocks noGrp="1" noChangeArrowheads="1"/>
          </p:cNvSpPr>
          <p:nvPr>
            <p:ph type="ftr" sz="quarter" idx="11"/>
          </p:nvPr>
        </p:nvSpPr>
        <p:spPr>
          <a:ln/>
        </p:spPr>
        <p:txBody>
          <a:bodyPr/>
          <a:lstStyle>
            <a:lvl1pPr>
              <a:defRPr/>
            </a:lvl1pPr>
          </a:lstStyle>
          <a:p>
            <a:pPr>
              <a:defRPr/>
            </a:pPr>
            <a:endParaRPr lang="es-ES"/>
          </a:p>
        </p:txBody>
      </p:sp>
      <p:sp>
        <p:nvSpPr>
          <p:cNvPr id="4" name="Rectangle 9"/>
          <p:cNvSpPr>
            <a:spLocks noGrp="1" noChangeArrowheads="1"/>
          </p:cNvSpPr>
          <p:nvPr>
            <p:ph type="sldNum" sz="quarter" idx="12"/>
          </p:nvPr>
        </p:nvSpPr>
        <p:spPr>
          <a:ln/>
        </p:spPr>
        <p:txBody>
          <a:bodyPr/>
          <a:lstStyle>
            <a:lvl1pPr>
              <a:defRPr/>
            </a:lvl1pPr>
          </a:lstStyle>
          <a:p>
            <a:pPr>
              <a:defRPr/>
            </a:pPr>
            <a:fld id="{0271C1BE-5BE8-4D2D-92EB-2A210E032F42}"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9"/>
          <p:cNvSpPr>
            <a:spLocks noGrp="1" noChangeArrowheads="1"/>
          </p:cNvSpPr>
          <p:nvPr>
            <p:ph type="sldNum" sz="quarter" idx="12"/>
          </p:nvPr>
        </p:nvSpPr>
        <p:spPr>
          <a:ln/>
        </p:spPr>
        <p:txBody>
          <a:bodyPr/>
          <a:lstStyle>
            <a:lvl1pPr>
              <a:defRPr/>
            </a:lvl1pPr>
          </a:lstStyle>
          <a:p>
            <a:pPr>
              <a:defRPr/>
            </a:pPr>
            <a:fld id="{9DFF3BC5-1AA9-4BB6-8DF1-1B38383387D4}"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7"/>
          <p:cNvSpPr>
            <a:spLocks noGrp="1" noChangeArrowheads="1"/>
          </p:cNvSpPr>
          <p:nvPr>
            <p:ph type="dt" sz="half" idx="10"/>
          </p:nvPr>
        </p:nvSpPr>
        <p:spPr>
          <a:ln/>
        </p:spPr>
        <p:txBody>
          <a:bodyPr/>
          <a:lstStyle>
            <a:lvl1pPr>
              <a:defRPr/>
            </a:lvl1pPr>
          </a:lstStyle>
          <a:p>
            <a:pPr>
              <a:defRPr/>
            </a:pPr>
            <a:endParaRPr lang="es-ES"/>
          </a:p>
        </p:txBody>
      </p:sp>
      <p:sp>
        <p:nvSpPr>
          <p:cNvPr id="6" name="Rectangle 8"/>
          <p:cNvSpPr>
            <a:spLocks noGrp="1" noChangeArrowheads="1"/>
          </p:cNvSpPr>
          <p:nvPr>
            <p:ph type="ftr" sz="quarter" idx="11"/>
          </p:nvPr>
        </p:nvSpPr>
        <p:spPr>
          <a:ln/>
        </p:spPr>
        <p:txBody>
          <a:bodyPr/>
          <a:lstStyle>
            <a:lvl1pPr>
              <a:defRPr/>
            </a:lvl1pPr>
          </a:lstStyle>
          <a:p>
            <a:pPr>
              <a:defRPr/>
            </a:pPr>
            <a:endParaRPr lang="es-ES"/>
          </a:p>
        </p:txBody>
      </p:sp>
      <p:sp>
        <p:nvSpPr>
          <p:cNvPr id="7" name="Rectangle 9"/>
          <p:cNvSpPr>
            <a:spLocks noGrp="1" noChangeArrowheads="1"/>
          </p:cNvSpPr>
          <p:nvPr>
            <p:ph type="sldNum" sz="quarter" idx="12"/>
          </p:nvPr>
        </p:nvSpPr>
        <p:spPr>
          <a:ln/>
        </p:spPr>
        <p:txBody>
          <a:bodyPr/>
          <a:lstStyle>
            <a:lvl1pPr>
              <a:defRPr/>
            </a:lvl1pPr>
          </a:lstStyle>
          <a:p>
            <a:pPr>
              <a:defRPr/>
            </a:pPr>
            <a:fld id="{1F4F8FDF-58AF-42AA-A7A9-EC741F0FDE8E}"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56323"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s-ES"/>
            </a:p>
          </p:txBody>
        </p:sp>
        <p:sp>
          <p:nvSpPr>
            <p:cNvPr id="56324"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s-ES"/>
            </a:p>
          </p:txBody>
        </p:sp>
      </p:grpSp>
      <p:sp>
        <p:nvSpPr>
          <p:cNvPr id="5632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56326"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6327"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es-ES"/>
          </a:p>
        </p:txBody>
      </p:sp>
      <p:sp>
        <p:nvSpPr>
          <p:cNvPr id="56328"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s-ES"/>
          </a:p>
        </p:txBody>
      </p:sp>
      <p:sp>
        <p:nvSpPr>
          <p:cNvPr id="56329"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pPr>
              <a:defRPr/>
            </a:pPr>
            <a:fld id="{D51981C9-1778-49DC-8CD7-3FC75A31B201}"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3748" r:id="rId1"/>
    <p:sldLayoutId id="2147483736" r:id="rId2"/>
    <p:sldLayoutId id="2147483735" r:id="rId3"/>
    <p:sldLayoutId id="2147483734" r:id="rId4"/>
    <p:sldLayoutId id="2147483733" r:id="rId5"/>
    <p:sldLayoutId id="2147483732" r:id="rId6"/>
    <p:sldLayoutId id="2147483731" r:id="rId7"/>
    <p:sldLayoutId id="2147483730" r:id="rId8"/>
    <p:sldLayoutId id="2147483729" r:id="rId9"/>
    <p:sldLayoutId id="2147483728" r:id="rId10"/>
    <p:sldLayoutId id="214748372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55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p>
        </p:txBody>
      </p:sp>
      <p:sp>
        <p:nvSpPr>
          <p:cNvPr id="655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p>
        </p:txBody>
      </p:sp>
      <p:sp>
        <p:nvSpPr>
          <p:cNvPr id="655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600A66C-70A2-4EC5-B1DD-6ED0C3A9DAC9}"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47" r:id="rId1"/>
    <p:sldLayoutId id="2147483746" r:id="rId2"/>
    <p:sldLayoutId id="2147483745" r:id="rId3"/>
    <p:sldLayoutId id="2147483744" r:id="rId4"/>
    <p:sldLayoutId id="2147483743" r:id="rId5"/>
    <p:sldLayoutId id="2147483742" r:id="rId6"/>
    <p:sldLayoutId id="2147483741" r:id="rId7"/>
    <p:sldLayoutId id="2147483740" r:id="rId8"/>
    <p:sldLayoutId id="2147483739" r:id="rId9"/>
    <p:sldLayoutId id="2147483738" r:id="rId10"/>
    <p:sldLayoutId id="214748373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productosdeasturias.com/productos-tierra-astur/morcilla-asturiana-pack-de-4-unid-tierra-astur.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productosdeasturias.com/productos-tierra-astur/chorizo-de-ciervo-tierra-astur.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productosdeasturias.com/embutidos/loganizas-salchichones/salchichon-de-avestruz-embuastur.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productosdeasturias.com/productos-ecologicos/miel-ecologica-de-bosque-asturiano-la-puela-45-gr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productosdeasturias.com/dulces/reposteria/arroz-con-leche-santolaya-200-gr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productosdeasturias.com/conservas-asturianas/fabadas-otros-platos-cocinados/fabada-asturiana-1-lata-de-2-raciones-la-nore-ense.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productosdeasturias.com/conservas-asturianas/fabadas-otros-platos-cocinados/callos-con-jamon-1-lata-de-1-racion-la-nore-ense.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www.productosdeasturias.com/conservas-asturianas/pates-astures/crema-de-mar-costera-70-gr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www.productosdeasturias.com/fabes-fabada-asturiana/tablas-estuches-para-fabada/estuche-de-fabada-asturiana-2-raciones-crivencar.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hyperlink" Target="http://www.productosdeasturias.com/artesania-regalos/souvenirs/horreo-9-rustico-con-corredor-h9t-8-cm.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hyperlink" Target="http://www.productosdeasturias.com/quesos-asturianos/quesos-derivados/queso-ecologico-el-astur-1.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hyperlink" Target="http://www.productosdeasturias.com/productos-tierra-astur/gelatina-de-manzana-ecologica-de-sidra-tierra-astur-240-grs.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productosdeasturias.com/quesos-asturianos/quesos-derivados/afuega-l-pitu-atroncau-blanco-pieza.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productosdeasturias.com/quesos-asturianos/quesos-derivados/pe-amellera-pieza.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productosdeasturias.com/quesos-asturianos/quesos-derivados/porrua-de-vaca-pieza.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260350"/>
            <a:ext cx="6335713" cy="1736725"/>
          </a:xfrm>
        </p:spPr>
        <p:txBody>
          <a:bodyPr/>
          <a:lstStyle/>
          <a:p>
            <a:pPr eaLnBrk="1" hangingPunct="1">
              <a:defRPr/>
            </a:pPr>
            <a:r>
              <a:rPr lang="es-ES" smtClean="0">
                <a:solidFill>
                  <a:schemeClr val="hlink"/>
                </a:solidFill>
              </a:rPr>
              <a:t>Catálogo cooperativa:</a:t>
            </a:r>
          </a:p>
        </p:txBody>
      </p:sp>
      <p:sp>
        <p:nvSpPr>
          <p:cNvPr id="2051" name="Rectangle 3"/>
          <p:cNvSpPr>
            <a:spLocks noGrp="1" noChangeArrowheads="1"/>
          </p:cNvSpPr>
          <p:nvPr>
            <p:ph type="subTitle" idx="1"/>
          </p:nvPr>
        </p:nvSpPr>
        <p:spPr>
          <a:xfrm>
            <a:off x="3492500" y="4868863"/>
            <a:ext cx="6400800" cy="1752600"/>
          </a:xfrm>
        </p:spPr>
        <p:txBody>
          <a:bodyPr/>
          <a:lstStyle/>
          <a:p>
            <a:pPr eaLnBrk="1" hangingPunct="1">
              <a:defRPr/>
            </a:pPr>
            <a:r>
              <a:rPr lang="es-ES" smtClean="0">
                <a:solidFill>
                  <a:schemeClr val="hlink"/>
                </a:solidFill>
              </a:rPr>
              <a:t>Curso 2014-15</a:t>
            </a:r>
          </a:p>
        </p:txBody>
      </p:sp>
      <p:pic>
        <p:nvPicPr>
          <p:cNvPr id="4100" name="Picture 5" descr="logo la maquinona (1)"/>
          <p:cNvPicPr>
            <a:picLocks noChangeAspect="1" noChangeArrowheads="1"/>
          </p:cNvPicPr>
          <p:nvPr/>
        </p:nvPicPr>
        <p:blipFill>
          <a:blip r:embed="rId2" cstate="print"/>
          <a:srcRect/>
          <a:stretch>
            <a:fillRect/>
          </a:stretch>
        </p:blipFill>
        <p:spPr bwMode="auto">
          <a:xfrm>
            <a:off x="7019925" y="188913"/>
            <a:ext cx="1685925" cy="1511300"/>
          </a:xfrm>
          <a:prstGeom prst="rect">
            <a:avLst/>
          </a:prstGeom>
          <a:noFill/>
          <a:ln w="9525">
            <a:noFill/>
            <a:miter lim="800000"/>
            <a:headEnd/>
            <a:tailEnd/>
          </a:ln>
        </p:spPr>
      </p:pic>
      <p:sp>
        <p:nvSpPr>
          <p:cNvPr id="4101" name="WordArt 6"/>
          <p:cNvSpPr>
            <a:spLocks noChangeArrowheads="1" noChangeShapeType="1" noTextEdit="1"/>
          </p:cNvSpPr>
          <p:nvPr/>
        </p:nvSpPr>
        <p:spPr bwMode="auto">
          <a:xfrm>
            <a:off x="250825" y="1844675"/>
            <a:ext cx="8134350" cy="3671888"/>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s-ES" sz="3600" kern="10">
                <a:ln w="9525">
                  <a:round/>
                  <a:headEnd/>
                  <a:tailEnd/>
                </a:ln>
                <a:gradFill rotWithShape="1">
                  <a:gsLst>
                    <a:gs pos="0">
                      <a:srgbClr val="FFE701"/>
                    </a:gs>
                    <a:gs pos="100000">
                      <a:srgbClr val="FE3E02"/>
                    </a:gs>
                  </a:gsLst>
                  <a:lin ang="5400000" scaled="1"/>
                </a:gradFill>
                <a:latin typeface="Impact"/>
              </a:rPr>
              <a:t> La Maquinona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95288" y="620713"/>
            <a:ext cx="8229600" cy="1143000"/>
          </a:xfrm>
        </p:spPr>
        <p:txBody>
          <a:bodyPr/>
          <a:lstStyle/>
          <a:p>
            <a:pPr eaLnBrk="1" hangingPunct="1">
              <a:defRPr/>
            </a:pPr>
            <a:r>
              <a:rPr lang="es-ES" sz="4000" b="1" smtClean="0">
                <a:hlinkClick r:id="rId2" tooltip="MORCILLA ASTURIANA EXTRA &quot;TIERRA ASTUR&quot; (4 Uds.)"/>
              </a:rPr>
              <a:t>MORCILLA ASTURIANA EXTRA "TIERRA ASTUR" (4 Uds.)</a:t>
            </a:r>
            <a:r>
              <a:rPr lang="es-ES" sz="4000" b="1" smtClean="0"/>
              <a:t/>
            </a:r>
            <a:br>
              <a:rPr lang="es-ES" sz="4000" b="1" smtClean="0"/>
            </a:br>
            <a:endParaRPr lang="es-ES" sz="4000" b="1" smtClean="0"/>
          </a:p>
        </p:txBody>
      </p:sp>
      <p:sp>
        <p:nvSpPr>
          <p:cNvPr id="60419" name="Rectangle 3"/>
          <p:cNvSpPr>
            <a:spLocks noGrp="1" noChangeArrowheads="1"/>
          </p:cNvSpPr>
          <p:nvPr>
            <p:ph type="body" idx="1"/>
          </p:nvPr>
        </p:nvSpPr>
        <p:spPr>
          <a:xfrm>
            <a:off x="468313" y="1989138"/>
            <a:ext cx="8229600" cy="4495800"/>
          </a:xfrm>
        </p:spPr>
        <p:txBody>
          <a:bodyPr/>
          <a:lstStyle/>
          <a:p>
            <a:pPr eaLnBrk="1" hangingPunct="1"/>
            <a:r>
              <a:rPr lang="es-ES" sz="2400" smtClean="0">
                <a:solidFill>
                  <a:srgbClr val="FFCC66"/>
                </a:solidFill>
              </a:rPr>
              <a:t>Código del producto: </a:t>
            </a:r>
            <a:r>
              <a:rPr lang="es-ES" sz="2400" smtClean="0"/>
              <a:t>006</a:t>
            </a:r>
          </a:p>
          <a:p>
            <a:pPr eaLnBrk="1" hangingPunct="1"/>
            <a:r>
              <a:rPr lang="es-ES" sz="2400" smtClean="0"/>
              <a:t>Elaborada con carne de cerdo, sangre, y cebolla, especial para todo tipo de potes, cocidos, fabadas, etc. </a:t>
            </a:r>
          </a:p>
          <a:p>
            <a:pPr eaLnBrk="1" hangingPunct="1"/>
            <a:r>
              <a:rPr lang="es-ES" sz="2400" smtClean="0">
                <a:solidFill>
                  <a:srgbClr val="FFCC66"/>
                </a:solidFill>
              </a:rPr>
              <a:t>Precio: 3’45€</a:t>
            </a:r>
          </a:p>
        </p:txBody>
      </p:sp>
      <p:pic>
        <p:nvPicPr>
          <p:cNvPr id="13316" name="Picture 4" descr="descarga (4)"/>
          <p:cNvPicPr>
            <a:picLocks noChangeAspect="1" noChangeArrowheads="1"/>
          </p:cNvPicPr>
          <p:nvPr/>
        </p:nvPicPr>
        <p:blipFill>
          <a:blip r:embed="rId3"/>
          <a:srcRect/>
          <a:stretch>
            <a:fillRect/>
          </a:stretch>
        </p:blipFill>
        <p:spPr bwMode="auto">
          <a:xfrm>
            <a:off x="5651500" y="4221163"/>
            <a:ext cx="2449513"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11188" y="981075"/>
            <a:ext cx="8229600" cy="1143000"/>
          </a:xfrm>
        </p:spPr>
        <p:txBody>
          <a:bodyPr/>
          <a:lstStyle/>
          <a:p>
            <a:pPr eaLnBrk="1" hangingPunct="1">
              <a:defRPr/>
            </a:pPr>
            <a:r>
              <a:rPr lang="es-ES" sz="4000" b="1" smtClean="0">
                <a:hlinkClick r:id="rId2" tooltip="CHORIZO DE CIERVO &quot;TIERRA ASTUR&quot; (300 Grs.)"/>
              </a:rPr>
              <a:t>CHORIZO DE CIERVO "TIERRA ASTUR" (300 Grs.)</a:t>
            </a:r>
            <a:r>
              <a:rPr lang="es-ES" sz="4000" b="1" smtClean="0"/>
              <a:t/>
            </a:r>
            <a:br>
              <a:rPr lang="es-ES" sz="4000" b="1" smtClean="0"/>
            </a:br>
            <a:r>
              <a:rPr lang="es-ES" sz="4000" smtClean="0"/>
              <a:t/>
            </a:r>
            <a:br>
              <a:rPr lang="es-ES" sz="4000" smtClean="0"/>
            </a:br>
            <a:endParaRPr lang="es-ES" sz="4000" smtClean="0"/>
          </a:p>
        </p:txBody>
      </p:sp>
      <p:sp>
        <p:nvSpPr>
          <p:cNvPr id="61443" name="Rectangle 3"/>
          <p:cNvSpPr>
            <a:spLocks noGrp="1" noChangeArrowheads="1"/>
          </p:cNvSpPr>
          <p:nvPr>
            <p:ph type="body" idx="1"/>
          </p:nvPr>
        </p:nvSpPr>
        <p:spPr>
          <a:xfrm>
            <a:off x="468313" y="2060575"/>
            <a:ext cx="8229600" cy="4495800"/>
          </a:xfrm>
        </p:spPr>
        <p:txBody>
          <a:bodyPr/>
          <a:lstStyle/>
          <a:p>
            <a:pPr eaLnBrk="1" hangingPunct="1"/>
            <a:r>
              <a:rPr lang="es-ES" sz="2400" smtClean="0">
                <a:solidFill>
                  <a:srgbClr val="FFCC66"/>
                </a:solidFill>
              </a:rPr>
              <a:t>Código del producto: </a:t>
            </a:r>
            <a:r>
              <a:rPr lang="es-ES" sz="2400" smtClean="0"/>
              <a:t>007</a:t>
            </a:r>
            <a:endParaRPr lang="es-ES" sz="2400" smtClean="0">
              <a:solidFill>
                <a:srgbClr val="FFCC66"/>
              </a:solidFill>
            </a:endParaRPr>
          </a:p>
          <a:p>
            <a:pPr eaLnBrk="1" hangingPunct="1"/>
            <a:r>
              <a:rPr lang="es-ES" sz="2400" smtClean="0"/>
              <a:t>Embutido curado y color rojizo oscuro, curado como para consumirlo como entrada cortado a cuchillo junto con otros embutidos y quesos.</a:t>
            </a:r>
          </a:p>
          <a:p>
            <a:pPr eaLnBrk="1" hangingPunct="1"/>
            <a:r>
              <a:rPr lang="es-ES" sz="2400" smtClean="0">
                <a:solidFill>
                  <a:srgbClr val="FFCC66"/>
                </a:solidFill>
              </a:rPr>
              <a:t>Precio: 3’95€</a:t>
            </a:r>
          </a:p>
          <a:p>
            <a:pPr eaLnBrk="1" hangingPunct="1"/>
            <a:endParaRPr lang="es-ES" sz="2400" smtClean="0"/>
          </a:p>
        </p:txBody>
      </p:sp>
      <p:pic>
        <p:nvPicPr>
          <p:cNvPr id="14340" name="Picture 4" descr="descarga (5)"/>
          <p:cNvPicPr>
            <a:picLocks noChangeAspect="1" noChangeArrowheads="1"/>
          </p:cNvPicPr>
          <p:nvPr/>
        </p:nvPicPr>
        <p:blipFill>
          <a:blip r:embed="rId3"/>
          <a:srcRect/>
          <a:stretch>
            <a:fillRect/>
          </a:stretch>
        </p:blipFill>
        <p:spPr bwMode="auto">
          <a:xfrm>
            <a:off x="5940425" y="4365625"/>
            <a:ext cx="2087563" cy="2001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68313" y="549275"/>
            <a:ext cx="8229600" cy="1143000"/>
          </a:xfrm>
        </p:spPr>
        <p:txBody>
          <a:bodyPr/>
          <a:lstStyle/>
          <a:p>
            <a:pPr eaLnBrk="1" hangingPunct="1">
              <a:defRPr/>
            </a:pPr>
            <a:r>
              <a:rPr lang="es-ES" b="1" u="sng" dirty="0" smtClean="0">
                <a:solidFill>
                  <a:srgbClr val="FFCC66"/>
                </a:solidFill>
              </a:rPr>
              <a:t>CHORIZO DE TORO "TIERRA ASTUR" (300 Grs.)</a:t>
            </a:r>
            <a:br>
              <a:rPr lang="es-ES" b="1" u="sng" dirty="0" smtClean="0">
                <a:solidFill>
                  <a:srgbClr val="FFCC66"/>
                </a:solidFill>
              </a:rPr>
            </a:br>
            <a:endParaRPr lang="es-ES" u="sng" dirty="0" smtClean="0">
              <a:solidFill>
                <a:srgbClr val="FFCC66"/>
              </a:solidFill>
            </a:endParaRPr>
          </a:p>
        </p:txBody>
      </p:sp>
      <p:sp>
        <p:nvSpPr>
          <p:cNvPr id="62467" name="Rectangle 3"/>
          <p:cNvSpPr>
            <a:spLocks noGrp="1" noChangeArrowheads="1"/>
          </p:cNvSpPr>
          <p:nvPr>
            <p:ph type="body" idx="1"/>
          </p:nvPr>
        </p:nvSpPr>
        <p:spPr/>
        <p:txBody>
          <a:bodyPr/>
          <a:lstStyle/>
          <a:p>
            <a:pPr eaLnBrk="1" hangingPunct="1"/>
            <a:r>
              <a:rPr lang="es-ES" sz="2400" smtClean="0">
                <a:solidFill>
                  <a:srgbClr val="FFCC66"/>
                </a:solidFill>
              </a:rPr>
              <a:t>Código del producto: </a:t>
            </a:r>
            <a:r>
              <a:rPr lang="es-ES" sz="2400" smtClean="0"/>
              <a:t>008</a:t>
            </a:r>
            <a:endParaRPr lang="es-ES" sz="2400" smtClean="0">
              <a:solidFill>
                <a:srgbClr val="FFCC66"/>
              </a:solidFill>
            </a:endParaRPr>
          </a:p>
          <a:p>
            <a:pPr eaLnBrk="1" hangingPunct="1"/>
            <a:r>
              <a:rPr lang="es-ES" smtClean="0"/>
              <a:t> </a:t>
            </a:r>
            <a:r>
              <a:rPr lang="es-ES" sz="2400" smtClean="0"/>
              <a:t>Elaborado con carne de toro de la más alta calidad. Se elabora a partir de magro de toro, magro de cerdo, panceta de cerdo ibérico, pimentón, ajo, perejil, sal y especias.</a:t>
            </a:r>
          </a:p>
          <a:p>
            <a:pPr eaLnBrk="1" hangingPunct="1"/>
            <a:r>
              <a:rPr lang="es-ES" sz="2400" smtClean="0">
                <a:solidFill>
                  <a:srgbClr val="FFCC66"/>
                </a:solidFill>
              </a:rPr>
              <a:t>Precio: 3’95€</a:t>
            </a:r>
          </a:p>
        </p:txBody>
      </p:sp>
      <p:pic>
        <p:nvPicPr>
          <p:cNvPr id="15364" name="6 Imagen" descr="descarga.jpg"/>
          <p:cNvPicPr>
            <a:picLocks noChangeAspect="1"/>
          </p:cNvPicPr>
          <p:nvPr/>
        </p:nvPicPr>
        <p:blipFill>
          <a:blip r:embed="rId2"/>
          <a:srcRect/>
          <a:stretch>
            <a:fillRect/>
          </a:stretch>
        </p:blipFill>
        <p:spPr bwMode="auto">
          <a:xfrm>
            <a:off x="5795963" y="4149725"/>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68313" y="549275"/>
            <a:ext cx="8229600" cy="1143000"/>
          </a:xfrm>
        </p:spPr>
        <p:txBody>
          <a:bodyPr/>
          <a:lstStyle/>
          <a:p>
            <a:pPr eaLnBrk="1" hangingPunct="1">
              <a:defRPr/>
            </a:pPr>
            <a:r>
              <a:rPr lang="pt-BR" b="1" dirty="0" smtClean="0">
                <a:hlinkClick r:id="rId2" tooltip="SALCHICHÓN DE AVESTRUZ &quot;EMBUASTUR&quot; (200 Grs.)"/>
              </a:rPr>
              <a:t>SALCHICHÓN DE AVESTRUZ "EMBUASTUR" (200 Grs.)</a:t>
            </a:r>
            <a:r>
              <a:rPr lang="pt-BR" b="1" dirty="0" smtClean="0"/>
              <a:t/>
            </a:r>
            <a:br>
              <a:rPr lang="pt-BR" b="1" dirty="0" smtClean="0"/>
            </a:br>
            <a:endParaRPr lang="es-ES" dirty="0" smtClean="0"/>
          </a:p>
        </p:txBody>
      </p:sp>
      <p:sp>
        <p:nvSpPr>
          <p:cNvPr id="63491" name="Rectangle 3"/>
          <p:cNvSpPr>
            <a:spLocks noGrp="1" noChangeArrowheads="1"/>
          </p:cNvSpPr>
          <p:nvPr>
            <p:ph type="body" idx="1"/>
          </p:nvPr>
        </p:nvSpPr>
        <p:spPr>
          <a:xfrm>
            <a:off x="468313" y="1844675"/>
            <a:ext cx="8229600" cy="4495800"/>
          </a:xfrm>
        </p:spPr>
        <p:txBody>
          <a:bodyPr/>
          <a:lstStyle/>
          <a:p>
            <a:pPr eaLnBrk="1" hangingPunct="1"/>
            <a:r>
              <a:rPr lang="es-ES" sz="2400" smtClean="0">
                <a:solidFill>
                  <a:srgbClr val="FFCC66"/>
                </a:solidFill>
              </a:rPr>
              <a:t>Código de producto: </a:t>
            </a:r>
            <a:r>
              <a:rPr lang="es-ES" sz="2400" smtClean="0"/>
              <a:t>009</a:t>
            </a:r>
          </a:p>
          <a:p>
            <a:pPr eaLnBrk="1" hangingPunct="1"/>
            <a:r>
              <a:rPr lang="es-ES" sz="2400" smtClean="0"/>
              <a:t>Salchichón elaborado a base de carne de avestruz (50%), magro de cerdo, panceta de cerdo ibérico, sal y especias. </a:t>
            </a:r>
          </a:p>
          <a:p>
            <a:pPr eaLnBrk="1" hangingPunct="1"/>
            <a:r>
              <a:rPr lang="es-ES" sz="2400" smtClean="0">
                <a:solidFill>
                  <a:srgbClr val="FFCC66"/>
                </a:solidFill>
              </a:rPr>
              <a:t>Precio: 3’45€</a:t>
            </a:r>
          </a:p>
        </p:txBody>
      </p:sp>
      <p:pic>
        <p:nvPicPr>
          <p:cNvPr id="16388" name="5 Imagen" descr="CHORIZO AVESTRUZ.jpg"/>
          <p:cNvPicPr>
            <a:picLocks noChangeAspect="1"/>
          </p:cNvPicPr>
          <p:nvPr/>
        </p:nvPicPr>
        <p:blipFill>
          <a:blip r:embed="rId3"/>
          <a:srcRect/>
          <a:stretch>
            <a:fillRect/>
          </a:stretch>
        </p:blipFill>
        <p:spPr bwMode="auto">
          <a:xfrm>
            <a:off x="5435600" y="3860800"/>
            <a:ext cx="2952750" cy="2525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68313" y="549275"/>
            <a:ext cx="8229600" cy="1143000"/>
          </a:xfrm>
        </p:spPr>
        <p:txBody>
          <a:bodyPr/>
          <a:lstStyle/>
          <a:p>
            <a:pPr eaLnBrk="1" hangingPunct="1">
              <a:defRPr/>
            </a:pPr>
            <a:r>
              <a:rPr lang="es-ES" b="1" u="sng" dirty="0" smtClean="0">
                <a:solidFill>
                  <a:srgbClr val="FFCC66"/>
                </a:solidFill>
              </a:rPr>
              <a:t>LONCHEADO DE JAMÓN "CRIVENCAR" (150 Grs.)</a:t>
            </a:r>
            <a:br>
              <a:rPr lang="es-ES" b="1" u="sng" dirty="0" smtClean="0">
                <a:solidFill>
                  <a:srgbClr val="FFCC66"/>
                </a:solidFill>
              </a:rPr>
            </a:br>
            <a:endParaRPr lang="es-ES" u="sng" dirty="0" smtClean="0">
              <a:solidFill>
                <a:srgbClr val="FFCC66"/>
              </a:solidFill>
            </a:endParaRPr>
          </a:p>
        </p:txBody>
      </p:sp>
      <p:sp>
        <p:nvSpPr>
          <p:cNvPr id="64515" name="Rectangle 3"/>
          <p:cNvSpPr>
            <a:spLocks noGrp="1" noChangeArrowheads="1"/>
          </p:cNvSpPr>
          <p:nvPr>
            <p:ph type="body" idx="1"/>
          </p:nvPr>
        </p:nvSpPr>
        <p:spPr>
          <a:xfrm>
            <a:off x="539750" y="1989138"/>
            <a:ext cx="8229600" cy="4495800"/>
          </a:xfrm>
        </p:spPr>
        <p:txBody>
          <a:bodyPr/>
          <a:lstStyle/>
          <a:p>
            <a:pPr eaLnBrk="1" hangingPunct="1"/>
            <a:r>
              <a:rPr lang="es-ES" sz="2400" smtClean="0">
                <a:solidFill>
                  <a:srgbClr val="FFCC66"/>
                </a:solidFill>
              </a:rPr>
              <a:t>Código del producto: </a:t>
            </a:r>
            <a:r>
              <a:rPr lang="es-ES" sz="2400" smtClean="0"/>
              <a:t>010</a:t>
            </a:r>
            <a:endParaRPr lang="es-ES" sz="2400" smtClean="0">
              <a:solidFill>
                <a:srgbClr val="FFCC66"/>
              </a:solidFill>
            </a:endParaRPr>
          </a:p>
          <a:p>
            <a:pPr eaLnBrk="1" hangingPunct="1"/>
            <a:r>
              <a:rPr lang="es-ES" sz="2400" smtClean="0"/>
              <a:t>Curación natural de más de un año y ligeramente ahumados, lo que les atribuye un deliciosa sabor, jugoso y no salado.</a:t>
            </a:r>
          </a:p>
          <a:p>
            <a:pPr eaLnBrk="1" hangingPunct="1"/>
            <a:r>
              <a:rPr lang="es-ES" sz="2400" smtClean="0">
                <a:solidFill>
                  <a:srgbClr val="FFCC66"/>
                </a:solidFill>
              </a:rPr>
              <a:t>Precio: 3’95€</a:t>
            </a:r>
          </a:p>
        </p:txBody>
      </p:sp>
      <p:pic>
        <p:nvPicPr>
          <p:cNvPr id="17412" name="5 Imagen" descr="images.jpg"/>
          <p:cNvPicPr>
            <a:picLocks noChangeAspect="1"/>
          </p:cNvPicPr>
          <p:nvPr/>
        </p:nvPicPr>
        <p:blipFill>
          <a:blip r:embed="rId2"/>
          <a:srcRect/>
          <a:stretch>
            <a:fillRect/>
          </a:stretch>
        </p:blipFill>
        <p:spPr bwMode="auto">
          <a:xfrm>
            <a:off x="5795963" y="4005263"/>
            <a:ext cx="19050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ES" smtClean="0"/>
          </a:p>
        </p:txBody>
      </p:sp>
      <p:sp>
        <p:nvSpPr>
          <p:cNvPr id="3" name="2 Marcador de contenido"/>
          <p:cNvSpPr>
            <a:spLocks noGrp="1"/>
          </p:cNvSpPr>
          <p:nvPr>
            <p:ph idx="1"/>
          </p:nvPr>
        </p:nvSpPr>
        <p:spPr/>
        <p:txBody>
          <a:bodyPr/>
          <a:lstStyle/>
          <a:p>
            <a:pPr eaLnBrk="1" hangingPunct="1">
              <a:defRPr/>
            </a:pPr>
            <a:endParaRPr lang="es-ES" dirty="0" smtClean="0"/>
          </a:p>
        </p:txBody>
      </p:sp>
      <p:sp>
        <p:nvSpPr>
          <p:cNvPr id="5" name="4 Rectángulo"/>
          <p:cNvSpPr/>
          <p:nvPr/>
        </p:nvSpPr>
        <p:spPr>
          <a:xfrm>
            <a:off x="3059832" y="3068960"/>
            <a:ext cx="3031599" cy="923330"/>
          </a:xfrm>
          <a:prstGeom prst="rect">
            <a:avLst/>
          </a:prstGeom>
          <a:noFill/>
        </p:spPr>
        <p:txBody>
          <a:bodyPr wrap="none">
            <a:spAutoFit/>
          </a:bodyPr>
          <a:lstStyle/>
          <a:p>
            <a:pPr algn="ctr">
              <a:defRPr/>
            </a:pPr>
            <a:r>
              <a:rPr lang="es-ES" sz="5400" b="1" dirty="0">
                <a:ln w="12700">
                  <a:solidFill>
                    <a:schemeClr val="bg1">
                      <a:lumMod val="50000"/>
                    </a:schemeClr>
                  </a:solidFill>
                  <a:prstDash val="solid"/>
                </a:ln>
                <a:solidFill>
                  <a:srgbClr val="FFFFFF"/>
                </a:solidFill>
                <a:effectLst>
                  <a:outerShdw blurRad="41275" dist="20320" dir="1800000" algn="tl" rotWithShape="0">
                    <a:srgbClr val="000000">
                      <a:alpha val="40000"/>
                    </a:srgbClr>
                  </a:outerShdw>
                </a:effectLst>
              </a:rPr>
              <a:t>DULCES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692150"/>
            <a:ext cx="8229600" cy="1143000"/>
          </a:xfrm>
        </p:spPr>
        <p:txBody>
          <a:bodyPr/>
          <a:lstStyle/>
          <a:p>
            <a:pPr eaLnBrk="1" hangingPunct="1">
              <a:defRPr/>
            </a:pPr>
            <a:r>
              <a:rPr lang="es-ES" b="1" dirty="0" smtClean="0">
                <a:hlinkClick r:id="rId2" tooltip="MIEL ECOLOGICA DE BOSQUE ASTURIANO &quot;LA PUELA&quot; (45 Grs.)"/>
              </a:rPr>
              <a:t>MIEL ECOLÓGICA DE BOSQUE ASTURIANO "LA PUELA" (45 Grs.)</a:t>
            </a:r>
            <a:r>
              <a:rPr lang="es-ES" b="1" dirty="0" smtClean="0"/>
              <a:t/>
            </a:r>
            <a:br>
              <a:rPr lang="es-ES" b="1" dirty="0" smtClean="0"/>
            </a:br>
            <a:endParaRPr lang="es-ES" dirty="0" smtClean="0"/>
          </a:p>
        </p:txBody>
      </p:sp>
      <p:sp>
        <p:nvSpPr>
          <p:cNvPr id="3" name="2 Marcador de contenido"/>
          <p:cNvSpPr>
            <a:spLocks noGrp="1"/>
          </p:cNvSpPr>
          <p:nvPr>
            <p:ph idx="1"/>
          </p:nvPr>
        </p:nvSpPr>
        <p:spPr>
          <a:xfrm>
            <a:off x="539750" y="2362200"/>
            <a:ext cx="8229600" cy="4495800"/>
          </a:xfrm>
        </p:spPr>
        <p:txBody>
          <a:bodyPr/>
          <a:lstStyle/>
          <a:p>
            <a:pPr eaLnBrk="1" hangingPunct="1"/>
            <a:r>
              <a:rPr lang="es-ES" sz="2400" smtClean="0">
                <a:solidFill>
                  <a:srgbClr val="FFCC66"/>
                </a:solidFill>
              </a:rPr>
              <a:t>Código del producto: </a:t>
            </a:r>
            <a:r>
              <a:rPr lang="es-ES" sz="2400" smtClean="0"/>
              <a:t>011</a:t>
            </a:r>
            <a:endParaRPr lang="es-ES" sz="2400" smtClean="0">
              <a:solidFill>
                <a:srgbClr val="FFCC66"/>
              </a:solidFill>
            </a:endParaRPr>
          </a:p>
          <a:p>
            <a:pPr eaLnBrk="1" hangingPunct="1"/>
            <a:r>
              <a:rPr lang="es-ES" sz="2400" smtClean="0"/>
              <a:t>Procedente del néctar de las flores del castaño, del brezo y de la zarza que habitan en los bosques autóctonos. Un sabor dulce con notas saladas. </a:t>
            </a:r>
          </a:p>
          <a:p>
            <a:pPr eaLnBrk="1" hangingPunct="1"/>
            <a:r>
              <a:rPr lang="es-ES" sz="2400" smtClean="0">
                <a:solidFill>
                  <a:srgbClr val="FFCC66"/>
                </a:solidFill>
              </a:rPr>
              <a:t>Precio: 1’10€</a:t>
            </a:r>
          </a:p>
        </p:txBody>
      </p:sp>
      <p:pic>
        <p:nvPicPr>
          <p:cNvPr id="19460" name="3 Imagen" descr="descarga (1).jpg"/>
          <p:cNvPicPr>
            <a:picLocks noChangeAspect="1"/>
          </p:cNvPicPr>
          <p:nvPr/>
        </p:nvPicPr>
        <p:blipFill>
          <a:blip r:embed="rId3"/>
          <a:srcRect/>
          <a:stretch>
            <a:fillRect/>
          </a:stretch>
        </p:blipFill>
        <p:spPr bwMode="auto">
          <a:xfrm>
            <a:off x="5508625" y="4292600"/>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750" y="476250"/>
            <a:ext cx="8229600" cy="1143000"/>
          </a:xfrm>
        </p:spPr>
        <p:txBody>
          <a:bodyPr/>
          <a:lstStyle/>
          <a:p>
            <a:pPr eaLnBrk="1" hangingPunct="1">
              <a:defRPr/>
            </a:pPr>
            <a:r>
              <a:rPr lang="es-ES" b="1" dirty="0" smtClean="0">
                <a:hlinkClick r:id="rId2" tooltip="ARROZ CON LECHE &quot;SANTOLAYA&quot; (200 Grs.)"/>
              </a:rPr>
              <a:t>ARROZ CON LECHE "SANTOLAYA" (200 Grs.)</a:t>
            </a:r>
            <a:r>
              <a:rPr lang="es-ES" b="1" dirty="0" smtClean="0"/>
              <a:t/>
            </a:r>
            <a:br>
              <a:rPr lang="es-ES" b="1" dirty="0" smtClean="0"/>
            </a:br>
            <a:endParaRPr lang="es-ES" dirty="0" smtClean="0"/>
          </a:p>
        </p:txBody>
      </p:sp>
      <p:sp>
        <p:nvSpPr>
          <p:cNvPr id="20483" name="2 Marcador de contenido"/>
          <p:cNvSpPr>
            <a:spLocks noGrp="1"/>
          </p:cNvSpPr>
          <p:nvPr>
            <p:ph idx="1"/>
          </p:nvPr>
        </p:nvSpPr>
        <p:spPr>
          <a:xfrm>
            <a:off x="468313" y="1844675"/>
            <a:ext cx="8229600" cy="4495800"/>
          </a:xfrm>
        </p:spPr>
        <p:txBody>
          <a:bodyPr/>
          <a:lstStyle/>
          <a:p>
            <a:pPr eaLnBrk="1" hangingPunct="1"/>
            <a:r>
              <a:rPr lang="es-ES" sz="2400" smtClean="0">
                <a:solidFill>
                  <a:srgbClr val="FFCC66"/>
                </a:solidFill>
                <a:effectLst/>
              </a:rPr>
              <a:t>Código del producto: </a:t>
            </a:r>
            <a:r>
              <a:rPr lang="es-ES" sz="2400" smtClean="0">
                <a:effectLst/>
              </a:rPr>
              <a:t>012</a:t>
            </a:r>
          </a:p>
          <a:p>
            <a:pPr eaLnBrk="1" hangingPunct="1"/>
            <a:r>
              <a:rPr lang="es-ES" sz="2400" smtClean="0">
                <a:effectLst/>
              </a:rPr>
              <a:t> Exquisito postre elaborado con leche fresca pasteurizada de vaca, azúcar, arroz, canela, limón, anís y sal. Siguiendo la receta tradicional, está totalmente libre de conservantes y colorantes artificiales.</a:t>
            </a:r>
          </a:p>
          <a:p>
            <a:pPr eaLnBrk="1" hangingPunct="1"/>
            <a:r>
              <a:rPr lang="es-ES" sz="2400" smtClean="0">
                <a:solidFill>
                  <a:srgbClr val="FFCC66"/>
                </a:solidFill>
                <a:effectLst/>
              </a:rPr>
              <a:t>Precio: 1’25€</a:t>
            </a:r>
          </a:p>
        </p:txBody>
      </p:sp>
      <p:pic>
        <p:nvPicPr>
          <p:cNvPr id="20484" name="3 Imagen" descr="descarga (2).jpg"/>
          <p:cNvPicPr>
            <a:picLocks noChangeAspect="1"/>
          </p:cNvPicPr>
          <p:nvPr/>
        </p:nvPicPr>
        <p:blipFill>
          <a:blip r:embed="rId3"/>
          <a:srcRect/>
          <a:stretch>
            <a:fillRect/>
          </a:stretch>
        </p:blipFill>
        <p:spPr bwMode="auto">
          <a:xfrm>
            <a:off x="5364163" y="4365625"/>
            <a:ext cx="2376487" cy="1871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476250"/>
            <a:ext cx="8229600" cy="1143000"/>
          </a:xfrm>
        </p:spPr>
        <p:txBody>
          <a:bodyPr/>
          <a:lstStyle/>
          <a:p>
            <a:pPr eaLnBrk="1" hangingPunct="1">
              <a:defRPr/>
            </a:pPr>
            <a:r>
              <a:rPr lang="es-ES" b="1" u="sng" dirty="0" smtClean="0">
                <a:solidFill>
                  <a:srgbClr val="FFCC66"/>
                </a:solidFill>
              </a:rPr>
              <a:t>DULCE DE MANZANA "LA COLLOTENSE" (400 Grs.)</a:t>
            </a:r>
            <a:br>
              <a:rPr lang="es-ES" b="1" u="sng" dirty="0" smtClean="0">
                <a:solidFill>
                  <a:srgbClr val="FFCC66"/>
                </a:solidFill>
              </a:rPr>
            </a:br>
            <a:endParaRPr lang="es-ES" u="sng" dirty="0" smtClean="0">
              <a:solidFill>
                <a:srgbClr val="FFCC66"/>
              </a:solidFill>
            </a:endParaRPr>
          </a:p>
        </p:txBody>
      </p:sp>
      <p:sp>
        <p:nvSpPr>
          <p:cNvPr id="3" name="2 Marcador de contenido"/>
          <p:cNvSpPr>
            <a:spLocks noGrp="1"/>
          </p:cNvSpPr>
          <p:nvPr>
            <p:ph idx="1"/>
          </p:nvPr>
        </p:nvSpPr>
        <p:spPr>
          <a:xfrm>
            <a:off x="468313" y="2133600"/>
            <a:ext cx="8229600" cy="4495800"/>
          </a:xfrm>
        </p:spPr>
        <p:txBody>
          <a:bodyPr/>
          <a:lstStyle/>
          <a:p>
            <a:pPr eaLnBrk="1" hangingPunct="1"/>
            <a:r>
              <a:rPr lang="es-ES" sz="2400" smtClean="0">
                <a:solidFill>
                  <a:srgbClr val="FFCC66"/>
                </a:solidFill>
              </a:rPr>
              <a:t>Código del producto: </a:t>
            </a:r>
            <a:r>
              <a:rPr lang="es-ES" sz="2400" smtClean="0"/>
              <a:t>013</a:t>
            </a:r>
            <a:endParaRPr lang="es-ES" sz="2400" smtClean="0">
              <a:solidFill>
                <a:srgbClr val="FFCC66"/>
              </a:solidFill>
            </a:endParaRPr>
          </a:p>
          <a:p>
            <a:pPr eaLnBrk="1" hangingPunct="1"/>
            <a:r>
              <a:rPr lang="es-ES" sz="2400" smtClean="0"/>
              <a:t>Dulce artesano preparado a base de manzana y azúcar. Sabor intenso a manzana azucarada.</a:t>
            </a:r>
          </a:p>
          <a:p>
            <a:pPr eaLnBrk="1" hangingPunct="1"/>
            <a:r>
              <a:rPr lang="es-ES" sz="2400" smtClean="0">
                <a:solidFill>
                  <a:srgbClr val="FFCC66"/>
                </a:solidFill>
              </a:rPr>
              <a:t>Precio: 1’95€</a:t>
            </a:r>
          </a:p>
        </p:txBody>
      </p:sp>
      <p:pic>
        <p:nvPicPr>
          <p:cNvPr id="21508" name="3 Imagen" descr="descarga (3).jpg"/>
          <p:cNvPicPr>
            <a:picLocks noChangeAspect="1"/>
          </p:cNvPicPr>
          <p:nvPr/>
        </p:nvPicPr>
        <p:blipFill>
          <a:blip r:embed="rId3"/>
          <a:srcRect/>
          <a:stretch>
            <a:fillRect/>
          </a:stretch>
        </p:blipFill>
        <p:spPr bwMode="auto">
          <a:xfrm>
            <a:off x="5219700" y="4149725"/>
            <a:ext cx="24479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750" y="836613"/>
            <a:ext cx="8229600" cy="1143000"/>
          </a:xfrm>
        </p:spPr>
        <p:txBody>
          <a:bodyPr/>
          <a:lstStyle/>
          <a:p>
            <a:pPr eaLnBrk="1" hangingPunct="1">
              <a:defRPr/>
            </a:pPr>
            <a:r>
              <a:rPr lang="es-ES" b="1" u="sng" dirty="0" smtClean="0">
                <a:solidFill>
                  <a:srgbClr val="FFCC66"/>
                </a:solidFill>
              </a:rPr>
              <a:t>TOCINILLO DE CIELO "TEJEIRO" (4 Uds. de 60 Grs.)</a:t>
            </a:r>
            <a:r>
              <a:rPr lang="es-ES" b="1" dirty="0" smtClean="0"/>
              <a:t/>
            </a:r>
            <a:br>
              <a:rPr lang="es-ES" b="1" dirty="0" smtClean="0"/>
            </a:br>
            <a:endParaRPr lang="es-ES" dirty="0" smtClean="0"/>
          </a:p>
        </p:txBody>
      </p:sp>
      <p:sp>
        <p:nvSpPr>
          <p:cNvPr id="3" name="2 Marcador de contenido"/>
          <p:cNvSpPr>
            <a:spLocks noGrp="1"/>
          </p:cNvSpPr>
          <p:nvPr>
            <p:ph idx="1"/>
          </p:nvPr>
        </p:nvSpPr>
        <p:spPr>
          <a:xfrm>
            <a:off x="395288" y="2362200"/>
            <a:ext cx="8229600" cy="4495800"/>
          </a:xfrm>
        </p:spPr>
        <p:txBody>
          <a:bodyPr/>
          <a:lstStyle/>
          <a:p>
            <a:pPr eaLnBrk="1" hangingPunct="1"/>
            <a:r>
              <a:rPr lang="es-ES" sz="2400" smtClean="0">
                <a:solidFill>
                  <a:srgbClr val="FFCC66"/>
                </a:solidFill>
              </a:rPr>
              <a:t>Código del producto: </a:t>
            </a:r>
            <a:r>
              <a:rPr lang="es-ES" sz="2400" smtClean="0"/>
              <a:t>014</a:t>
            </a:r>
            <a:endParaRPr lang="es-ES" sz="2400" smtClean="0">
              <a:solidFill>
                <a:srgbClr val="FFCC66"/>
              </a:solidFill>
            </a:endParaRPr>
          </a:p>
          <a:p>
            <a:pPr eaLnBrk="1" hangingPunct="1"/>
            <a:r>
              <a:rPr lang="es-ES" sz="2400" smtClean="0"/>
              <a:t>Sigue al pie de la letra la receta tradicional, elaborada a base de yema de huevo caramelizada y azúcar.</a:t>
            </a:r>
          </a:p>
          <a:p>
            <a:pPr eaLnBrk="1" hangingPunct="1"/>
            <a:r>
              <a:rPr lang="es-ES" sz="2400" smtClean="0">
                <a:solidFill>
                  <a:srgbClr val="FFCC66"/>
                </a:solidFill>
              </a:rPr>
              <a:t>Precio: 2’30€</a:t>
            </a:r>
          </a:p>
        </p:txBody>
      </p:sp>
      <p:pic>
        <p:nvPicPr>
          <p:cNvPr id="22532" name="3 Imagen" descr="descarga (4).jpg"/>
          <p:cNvPicPr>
            <a:picLocks noChangeAspect="1"/>
          </p:cNvPicPr>
          <p:nvPr/>
        </p:nvPicPr>
        <p:blipFill>
          <a:blip r:embed="rId2"/>
          <a:srcRect/>
          <a:stretch>
            <a:fillRect/>
          </a:stretch>
        </p:blipFill>
        <p:spPr bwMode="auto">
          <a:xfrm>
            <a:off x="5076825" y="4149725"/>
            <a:ext cx="2879725" cy="220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s-ES" b="1" u="sng" smtClean="0"/>
              <a:t>ÍNDICE</a:t>
            </a:r>
          </a:p>
        </p:txBody>
      </p:sp>
      <p:sp>
        <p:nvSpPr>
          <p:cNvPr id="31747" name="Rectangle 3"/>
          <p:cNvSpPr>
            <a:spLocks noGrp="1" noChangeArrowheads="1"/>
          </p:cNvSpPr>
          <p:nvPr>
            <p:ph type="body" idx="1"/>
          </p:nvPr>
        </p:nvSpPr>
        <p:spPr/>
        <p:txBody>
          <a:bodyPr/>
          <a:lstStyle/>
          <a:p>
            <a:pPr eaLnBrk="1" hangingPunct="1">
              <a:defRPr/>
            </a:pPr>
            <a:r>
              <a:rPr lang="es-ES" smtClean="0"/>
              <a:t>Quesos.		</a:t>
            </a:r>
          </a:p>
          <a:p>
            <a:pPr eaLnBrk="1" hangingPunct="1">
              <a:defRPr/>
            </a:pPr>
            <a:r>
              <a:rPr lang="es-ES" smtClean="0"/>
              <a:t>Embutidos.</a:t>
            </a:r>
          </a:p>
          <a:p>
            <a:pPr eaLnBrk="1" hangingPunct="1">
              <a:defRPr/>
            </a:pPr>
            <a:r>
              <a:rPr lang="es-ES" smtClean="0"/>
              <a:t>Dulces.</a:t>
            </a:r>
          </a:p>
          <a:p>
            <a:pPr eaLnBrk="1" hangingPunct="1">
              <a:defRPr/>
            </a:pPr>
            <a:r>
              <a:rPr lang="es-ES" smtClean="0"/>
              <a:t>Conservas.</a:t>
            </a:r>
          </a:p>
          <a:p>
            <a:pPr eaLnBrk="1" hangingPunct="1">
              <a:defRPr/>
            </a:pPr>
            <a:r>
              <a:rPr lang="es-ES" smtClean="0"/>
              <a:t>Tabla de fabada.</a:t>
            </a:r>
          </a:p>
          <a:p>
            <a:pPr eaLnBrk="1" hangingPunct="1">
              <a:defRPr/>
            </a:pPr>
            <a:r>
              <a:rPr lang="es-ES" smtClean="0"/>
              <a:t>Regalos.</a:t>
            </a:r>
          </a:p>
          <a:p>
            <a:pPr eaLnBrk="1" hangingPunct="1">
              <a:defRPr/>
            </a:pPr>
            <a:r>
              <a:rPr lang="es-ES" smtClean="0"/>
              <a:t>Productos ecológicos.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765175"/>
            <a:ext cx="8229600" cy="1143000"/>
          </a:xfrm>
        </p:spPr>
        <p:txBody>
          <a:bodyPr/>
          <a:lstStyle/>
          <a:p>
            <a:pPr eaLnBrk="1" hangingPunct="1">
              <a:defRPr/>
            </a:pPr>
            <a:r>
              <a:rPr lang="es-ES" b="1" u="sng" dirty="0" smtClean="0">
                <a:solidFill>
                  <a:srgbClr val="FFCC66"/>
                </a:solidFill>
              </a:rPr>
              <a:t>MERLITONES ALMENDRADOS "PUENTE ROMANO" (400 grs.)</a:t>
            </a:r>
            <a:r>
              <a:rPr lang="es-ES" b="1" dirty="0" smtClean="0"/>
              <a:t/>
            </a:r>
            <a:br>
              <a:rPr lang="es-ES" b="1" dirty="0" smtClean="0"/>
            </a:br>
            <a:endParaRPr lang="es-ES" dirty="0" smtClean="0"/>
          </a:p>
        </p:txBody>
      </p:sp>
      <p:sp>
        <p:nvSpPr>
          <p:cNvPr id="3" name="2 Marcador de contenido"/>
          <p:cNvSpPr>
            <a:spLocks noGrp="1"/>
          </p:cNvSpPr>
          <p:nvPr>
            <p:ph idx="1"/>
          </p:nvPr>
        </p:nvSpPr>
        <p:spPr>
          <a:xfrm>
            <a:off x="468313" y="2362200"/>
            <a:ext cx="8229600" cy="4495800"/>
          </a:xfrm>
        </p:spPr>
        <p:txBody>
          <a:bodyPr/>
          <a:lstStyle/>
          <a:p>
            <a:pPr eaLnBrk="1" hangingPunct="1"/>
            <a:r>
              <a:rPr lang="es-ES" sz="2400" smtClean="0">
                <a:solidFill>
                  <a:srgbClr val="FFCC66"/>
                </a:solidFill>
              </a:rPr>
              <a:t>Código del producto: </a:t>
            </a:r>
            <a:r>
              <a:rPr lang="es-ES" sz="2400" smtClean="0"/>
              <a:t>015</a:t>
            </a:r>
            <a:endParaRPr lang="es-ES" sz="2400" smtClean="0">
              <a:solidFill>
                <a:srgbClr val="FFCC66"/>
              </a:solidFill>
            </a:endParaRPr>
          </a:p>
          <a:p>
            <a:pPr eaLnBrk="1" hangingPunct="1"/>
            <a:r>
              <a:rPr lang="es-ES" sz="2400" smtClean="0"/>
              <a:t>Dulce artesano, elaborado con harina de trigo, azúcar molida y azúcar invertida, grasa vegetal, almendra, y huevo líquido. </a:t>
            </a:r>
          </a:p>
          <a:p>
            <a:pPr eaLnBrk="1" hangingPunct="1"/>
            <a:r>
              <a:rPr lang="es-ES" sz="2400" smtClean="0">
                <a:solidFill>
                  <a:srgbClr val="FFCC66"/>
                </a:solidFill>
              </a:rPr>
              <a:t>Precio: 2’75€</a:t>
            </a:r>
          </a:p>
        </p:txBody>
      </p:sp>
      <p:pic>
        <p:nvPicPr>
          <p:cNvPr id="23556" name="4 Imagen" descr="descarga (5).jpg"/>
          <p:cNvPicPr>
            <a:picLocks noChangeAspect="1"/>
          </p:cNvPicPr>
          <p:nvPr/>
        </p:nvPicPr>
        <p:blipFill>
          <a:blip r:embed="rId2"/>
          <a:srcRect/>
          <a:stretch>
            <a:fillRect/>
          </a:stretch>
        </p:blipFill>
        <p:spPr bwMode="auto">
          <a:xfrm>
            <a:off x="5364163" y="4076700"/>
            <a:ext cx="2447925" cy="223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4" name="3 Rectángulo"/>
          <p:cNvSpPr/>
          <p:nvPr/>
        </p:nvSpPr>
        <p:spPr>
          <a:xfrm>
            <a:off x="2318724" y="2967335"/>
            <a:ext cx="4506555" cy="923330"/>
          </a:xfrm>
          <a:prstGeom prst="rect">
            <a:avLst/>
          </a:prstGeom>
          <a:noFill/>
        </p:spPr>
        <p:txBody>
          <a:bodyPr wrap="none">
            <a:spAutoFit/>
          </a:bodyPr>
          <a:lstStyle/>
          <a:p>
            <a:pPr algn="ctr">
              <a:defRPr/>
            </a:pPr>
            <a:r>
              <a:rPr lang="es-ES" sz="5400" b="1" dirty="0">
                <a:ln w="1905">
                  <a:solidFill>
                    <a:schemeClr val="bg1">
                      <a:lumMod val="50000"/>
                    </a:schemeClr>
                  </a:solidFill>
                </a:ln>
                <a:solidFill>
                  <a:srgbClr val="F8F8F8"/>
                </a:solidFill>
                <a:effectLst>
                  <a:innerShdw blurRad="69850" dist="43180" dir="5400000">
                    <a:srgbClr val="000000">
                      <a:alpha val="65000"/>
                    </a:srgbClr>
                  </a:innerShdw>
                </a:effectLst>
              </a:rPr>
              <a:t>CONSERVAS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549275"/>
            <a:ext cx="8229600" cy="1143000"/>
          </a:xfrm>
        </p:spPr>
        <p:txBody>
          <a:bodyPr/>
          <a:lstStyle/>
          <a:p>
            <a:pPr eaLnBrk="1" hangingPunct="1">
              <a:defRPr/>
            </a:pPr>
            <a:r>
              <a:rPr lang="es-ES" b="1" dirty="0" smtClean="0">
                <a:hlinkClick r:id="rId2" tooltip="FABADA ASTURIANA &quot;LA NOREÑENSE&quot; (765 Grs.)"/>
              </a:rPr>
              <a:t>FABADA ASTURIANA "LA NOREÑENSE" (765 Grs.)</a:t>
            </a:r>
            <a:r>
              <a:rPr lang="es-ES" b="1" dirty="0" smtClean="0"/>
              <a:t/>
            </a:r>
            <a:br>
              <a:rPr lang="es-ES" b="1" dirty="0" smtClean="0"/>
            </a:br>
            <a:endParaRPr lang="es-ES" dirty="0" smtClean="0"/>
          </a:p>
        </p:txBody>
      </p:sp>
      <p:sp>
        <p:nvSpPr>
          <p:cNvPr id="3" name="2 Marcador de contenido"/>
          <p:cNvSpPr>
            <a:spLocks noGrp="1"/>
          </p:cNvSpPr>
          <p:nvPr>
            <p:ph idx="1"/>
          </p:nvPr>
        </p:nvSpPr>
        <p:spPr>
          <a:xfrm>
            <a:off x="468313" y="1989138"/>
            <a:ext cx="8229600" cy="4495800"/>
          </a:xfrm>
        </p:spPr>
        <p:txBody>
          <a:bodyPr/>
          <a:lstStyle/>
          <a:p>
            <a:pPr eaLnBrk="1" hangingPunct="1"/>
            <a:r>
              <a:rPr lang="es-ES" sz="2400" smtClean="0">
                <a:solidFill>
                  <a:srgbClr val="FFCC66"/>
                </a:solidFill>
              </a:rPr>
              <a:t>Código del producto: </a:t>
            </a:r>
            <a:r>
              <a:rPr lang="es-ES" sz="2400" smtClean="0"/>
              <a:t>016</a:t>
            </a:r>
            <a:endParaRPr lang="es-ES" sz="2400" smtClean="0">
              <a:solidFill>
                <a:srgbClr val="FFCC66"/>
              </a:solidFill>
            </a:endParaRPr>
          </a:p>
          <a:p>
            <a:pPr eaLnBrk="1" hangingPunct="1"/>
            <a:r>
              <a:rPr lang="es-ES" sz="2400" smtClean="0"/>
              <a:t>Elaborada artesanalmente con faba seleccionada, agua, panceta de cerdo, chorizo, magro de cerdo, sal y pimentón.</a:t>
            </a:r>
          </a:p>
          <a:p>
            <a:pPr eaLnBrk="1" hangingPunct="1"/>
            <a:r>
              <a:rPr lang="es-ES" sz="2400" smtClean="0">
                <a:solidFill>
                  <a:srgbClr val="FFCC66"/>
                </a:solidFill>
              </a:rPr>
              <a:t>Precio: 1’65€</a:t>
            </a:r>
          </a:p>
        </p:txBody>
      </p:sp>
      <p:pic>
        <p:nvPicPr>
          <p:cNvPr id="25604" name="3 Imagen" descr="descarga (7).jpg"/>
          <p:cNvPicPr>
            <a:picLocks noChangeAspect="1"/>
          </p:cNvPicPr>
          <p:nvPr/>
        </p:nvPicPr>
        <p:blipFill>
          <a:blip r:embed="rId3"/>
          <a:srcRect/>
          <a:stretch>
            <a:fillRect/>
          </a:stretch>
        </p:blipFill>
        <p:spPr bwMode="auto">
          <a:xfrm>
            <a:off x="5580063" y="4149725"/>
            <a:ext cx="2160587" cy="1976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765175"/>
            <a:ext cx="8229600" cy="1143000"/>
          </a:xfrm>
        </p:spPr>
        <p:txBody>
          <a:bodyPr/>
          <a:lstStyle/>
          <a:p>
            <a:pPr eaLnBrk="1" hangingPunct="1">
              <a:defRPr/>
            </a:pPr>
            <a:r>
              <a:rPr lang="es-ES" b="1" smtClean="0">
                <a:hlinkClick r:id="rId2" tooltip="CALLOS CON JAMON &quot;LA NOREÑENSE&quot; (380 Grs.)"/>
              </a:rPr>
              <a:t>CALLOS CON JAMÓN "LA NOREÑENSE" (380 Grs.)</a:t>
            </a:r>
            <a:r>
              <a:rPr lang="es-ES" b="1" smtClean="0"/>
              <a:t/>
            </a:r>
            <a:br>
              <a:rPr lang="es-ES" b="1" smtClean="0"/>
            </a:br>
            <a:endParaRPr lang="es-ES" smtClean="0"/>
          </a:p>
        </p:txBody>
      </p:sp>
      <p:sp>
        <p:nvSpPr>
          <p:cNvPr id="3" name="2 Marcador de contenido"/>
          <p:cNvSpPr>
            <a:spLocks noGrp="1"/>
          </p:cNvSpPr>
          <p:nvPr>
            <p:ph idx="1"/>
          </p:nvPr>
        </p:nvSpPr>
        <p:spPr>
          <a:xfrm>
            <a:off x="468313" y="2362200"/>
            <a:ext cx="8229600" cy="4495800"/>
          </a:xfrm>
        </p:spPr>
        <p:txBody>
          <a:bodyPr/>
          <a:lstStyle/>
          <a:p>
            <a:pPr eaLnBrk="1" hangingPunct="1"/>
            <a:r>
              <a:rPr lang="es-ES" sz="2400" smtClean="0">
                <a:solidFill>
                  <a:srgbClr val="FFCC66"/>
                </a:solidFill>
              </a:rPr>
              <a:t>Código del producto: </a:t>
            </a:r>
            <a:r>
              <a:rPr lang="es-ES" sz="2400" smtClean="0"/>
              <a:t>017</a:t>
            </a:r>
            <a:endParaRPr lang="es-ES" sz="2400" smtClean="0">
              <a:solidFill>
                <a:srgbClr val="FFCC66"/>
              </a:solidFill>
            </a:endParaRPr>
          </a:p>
          <a:p>
            <a:pPr eaLnBrk="1" hangingPunct="1"/>
            <a:r>
              <a:rPr lang="es-ES" sz="2400" smtClean="0"/>
              <a:t>Elaborados según la receta tradicional, y listos para calentar y consumir.</a:t>
            </a:r>
          </a:p>
          <a:p>
            <a:pPr eaLnBrk="1" hangingPunct="1"/>
            <a:r>
              <a:rPr lang="es-ES" sz="2400" smtClean="0">
                <a:solidFill>
                  <a:srgbClr val="FFCC66"/>
                </a:solidFill>
              </a:rPr>
              <a:t>Precio: 1’85€</a:t>
            </a:r>
          </a:p>
        </p:txBody>
      </p:sp>
      <p:pic>
        <p:nvPicPr>
          <p:cNvPr id="26628" name="3 Imagen" descr="descarga (8).jpg"/>
          <p:cNvPicPr>
            <a:picLocks noChangeAspect="1"/>
          </p:cNvPicPr>
          <p:nvPr/>
        </p:nvPicPr>
        <p:blipFill>
          <a:blip r:embed="rId3"/>
          <a:srcRect/>
          <a:stretch>
            <a:fillRect/>
          </a:stretch>
        </p:blipFill>
        <p:spPr bwMode="auto">
          <a:xfrm>
            <a:off x="5076825" y="3933825"/>
            <a:ext cx="2879725" cy="2054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836613"/>
            <a:ext cx="8229600" cy="1143000"/>
          </a:xfrm>
        </p:spPr>
        <p:txBody>
          <a:bodyPr/>
          <a:lstStyle/>
          <a:p>
            <a:pPr eaLnBrk="1" hangingPunct="1">
              <a:defRPr/>
            </a:pPr>
            <a:r>
              <a:rPr lang="es-ES" b="1" u="sng" dirty="0" smtClean="0">
                <a:solidFill>
                  <a:srgbClr val="FFCC66"/>
                </a:solidFill>
              </a:rPr>
              <a:t>FILETE DE ANCHOAS EN ACEITE DE OLIVA "AGROMAR" (50 Grs.)</a:t>
            </a:r>
            <a:r>
              <a:rPr lang="es-ES" b="1" dirty="0" smtClean="0"/>
              <a:t/>
            </a:r>
            <a:br>
              <a:rPr lang="es-ES" b="1" dirty="0" smtClean="0"/>
            </a:br>
            <a:endParaRPr lang="es-ES" dirty="0" smtClean="0"/>
          </a:p>
        </p:txBody>
      </p:sp>
      <p:sp>
        <p:nvSpPr>
          <p:cNvPr id="3" name="2 Marcador de contenido"/>
          <p:cNvSpPr>
            <a:spLocks noGrp="1"/>
          </p:cNvSpPr>
          <p:nvPr>
            <p:ph idx="1"/>
          </p:nvPr>
        </p:nvSpPr>
        <p:spPr>
          <a:xfrm>
            <a:off x="395288" y="2362200"/>
            <a:ext cx="8229600" cy="4495800"/>
          </a:xfrm>
        </p:spPr>
        <p:txBody>
          <a:bodyPr/>
          <a:lstStyle/>
          <a:p>
            <a:pPr eaLnBrk="1" hangingPunct="1"/>
            <a:r>
              <a:rPr lang="es-ES" sz="2400" smtClean="0">
                <a:solidFill>
                  <a:srgbClr val="FFCC66"/>
                </a:solidFill>
              </a:rPr>
              <a:t>Código del producto: </a:t>
            </a:r>
            <a:r>
              <a:rPr lang="es-ES" sz="2400" smtClean="0"/>
              <a:t>018</a:t>
            </a:r>
          </a:p>
          <a:p>
            <a:pPr eaLnBrk="1" hangingPunct="1"/>
            <a:r>
              <a:rPr lang="es-ES" sz="2400" smtClean="0"/>
              <a:t>Ideales para utilizar en ensaladas, salsas y mini bocadillos, aunque por su alta calidad son perfectas también para tomar solas</a:t>
            </a:r>
          </a:p>
          <a:p>
            <a:pPr eaLnBrk="1" hangingPunct="1"/>
            <a:r>
              <a:rPr lang="es-ES" sz="2400" smtClean="0">
                <a:solidFill>
                  <a:srgbClr val="FFCC66"/>
                </a:solidFill>
              </a:rPr>
              <a:t>Precio: 2’10€</a:t>
            </a:r>
          </a:p>
        </p:txBody>
      </p:sp>
      <p:pic>
        <p:nvPicPr>
          <p:cNvPr id="27652" name="3 Imagen" descr="descarga (9).jpg"/>
          <p:cNvPicPr>
            <a:picLocks noChangeAspect="1"/>
          </p:cNvPicPr>
          <p:nvPr/>
        </p:nvPicPr>
        <p:blipFill>
          <a:blip r:embed="rId2"/>
          <a:srcRect/>
          <a:stretch>
            <a:fillRect/>
          </a:stretch>
        </p:blipFill>
        <p:spPr bwMode="auto">
          <a:xfrm>
            <a:off x="5219700" y="4581525"/>
            <a:ext cx="2736850" cy="1655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750" y="620713"/>
            <a:ext cx="8229600" cy="1143000"/>
          </a:xfrm>
        </p:spPr>
        <p:txBody>
          <a:bodyPr/>
          <a:lstStyle/>
          <a:p>
            <a:pPr eaLnBrk="1" hangingPunct="1">
              <a:defRPr/>
            </a:pPr>
            <a:r>
              <a:rPr lang="es-ES" b="1" dirty="0" smtClean="0">
                <a:solidFill>
                  <a:srgbClr val="FFCC66"/>
                </a:solidFill>
                <a:hlinkClick r:id="rId2" tooltip="CREMA DE MAR &quot;COSTERA&quot; (70 grs.)"/>
              </a:rPr>
              <a:t>CREMA DE MAR "COSTERA" (70 grs.)</a:t>
            </a:r>
            <a:r>
              <a:rPr lang="es-ES" b="1" dirty="0" smtClean="0"/>
              <a:t/>
            </a:r>
            <a:br>
              <a:rPr lang="es-ES" b="1" dirty="0" smtClean="0"/>
            </a:br>
            <a:endParaRPr lang="es-ES" dirty="0" smtClean="0"/>
          </a:p>
        </p:txBody>
      </p:sp>
      <p:sp>
        <p:nvSpPr>
          <p:cNvPr id="3" name="2 Marcador de contenido"/>
          <p:cNvSpPr>
            <a:spLocks noGrp="1"/>
          </p:cNvSpPr>
          <p:nvPr>
            <p:ph idx="1"/>
          </p:nvPr>
        </p:nvSpPr>
        <p:spPr>
          <a:xfrm>
            <a:off x="611188" y="2133600"/>
            <a:ext cx="8229600" cy="4495800"/>
          </a:xfrm>
        </p:spPr>
        <p:txBody>
          <a:bodyPr/>
          <a:lstStyle/>
          <a:p>
            <a:pPr eaLnBrk="1" hangingPunct="1"/>
            <a:r>
              <a:rPr lang="es-ES" sz="2400" smtClean="0">
                <a:solidFill>
                  <a:srgbClr val="FFCC66"/>
                </a:solidFill>
              </a:rPr>
              <a:t>Código del producto: </a:t>
            </a:r>
            <a:r>
              <a:rPr lang="es-ES" sz="2400" smtClean="0"/>
              <a:t>019</a:t>
            </a:r>
            <a:endParaRPr lang="es-ES" sz="2400" smtClean="0">
              <a:solidFill>
                <a:srgbClr val="FFCC66"/>
              </a:solidFill>
            </a:endParaRPr>
          </a:p>
          <a:p>
            <a:pPr eaLnBrk="1" hangingPunct="1"/>
            <a:r>
              <a:rPr lang="es-ES" sz="2400" smtClean="0"/>
              <a:t>Es un suave paté elaborado con sardinas, perfecto para entrantes acompañado de biscottes de pan tostado.</a:t>
            </a:r>
          </a:p>
          <a:p>
            <a:pPr eaLnBrk="1" hangingPunct="1"/>
            <a:r>
              <a:rPr lang="es-ES" sz="2400" smtClean="0">
                <a:solidFill>
                  <a:srgbClr val="FFCC66"/>
                </a:solidFill>
              </a:rPr>
              <a:t>Precio: 1’10€</a:t>
            </a:r>
          </a:p>
        </p:txBody>
      </p:sp>
      <p:pic>
        <p:nvPicPr>
          <p:cNvPr id="28676" name="3 Imagen" descr="descarga (10).jpg"/>
          <p:cNvPicPr>
            <a:picLocks noChangeAspect="1"/>
          </p:cNvPicPr>
          <p:nvPr/>
        </p:nvPicPr>
        <p:blipFill>
          <a:blip r:embed="rId3"/>
          <a:srcRect/>
          <a:stretch>
            <a:fillRect/>
          </a:stretch>
        </p:blipFill>
        <p:spPr bwMode="auto">
          <a:xfrm>
            <a:off x="5364163" y="4365625"/>
            <a:ext cx="2592387"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620713"/>
            <a:ext cx="8229600" cy="1143000"/>
          </a:xfrm>
        </p:spPr>
        <p:txBody>
          <a:bodyPr/>
          <a:lstStyle/>
          <a:p>
            <a:pPr eaLnBrk="1" hangingPunct="1">
              <a:defRPr/>
            </a:pPr>
            <a:r>
              <a:rPr lang="es-ES" b="1" u="sng" dirty="0" smtClean="0">
                <a:solidFill>
                  <a:srgbClr val="FFCC66"/>
                </a:solidFill>
              </a:rPr>
              <a:t>PATE DE CABRACHO "TIERRA ASTUR" (100 Grs.)</a:t>
            </a:r>
            <a:r>
              <a:rPr lang="es-ES" b="1" dirty="0" smtClean="0"/>
              <a:t/>
            </a:r>
            <a:br>
              <a:rPr lang="es-ES" b="1" dirty="0" smtClean="0"/>
            </a:br>
            <a:endParaRPr lang="es-ES" dirty="0" smtClean="0"/>
          </a:p>
        </p:txBody>
      </p:sp>
      <p:sp>
        <p:nvSpPr>
          <p:cNvPr id="3" name="2 Marcador de contenido"/>
          <p:cNvSpPr>
            <a:spLocks noGrp="1"/>
          </p:cNvSpPr>
          <p:nvPr>
            <p:ph idx="1"/>
          </p:nvPr>
        </p:nvSpPr>
        <p:spPr>
          <a:xfrm>
            <a:off x="539750" y="1989138"/>
            <a:ext cx="8229600" cy="4495800"/>
          </a:xfrm>
        </p:spPr>
        <p:txBody>
          <a:bodyPr/>
          <a:lstStyle/>
          <a:p>
            <a:pPr eaLnBrk="1" hangingPunct="1"/>
            <a:r>
              <a:rPr lang="es-ES" sz="2400" smtClean="0">
                <a:solidFill>
                  <a:srgbClr val="FFCC66"/>
                </a:solidFill>
              </a:rPr>
              <a:t>Código del producto: </a:t>
            </a:r>
            <a:r>
              <a:rPr lang="es-ES" sz="2400" smtClean="0"/>
              <a:t>020</a:t>
            </a:r>
            <a:endParaRPr lang="es-ES" sz="2400" smtClean="0">
              <a:solidFill>
                <a:srgbClr val="FFCC66"/>
              </a:solidFill>
            </a:endParaRPr>
          </a:p>
          <a:p>
            <a:pPr eaLnBrk="1" hangingPunct="1"/>
            <a:r>
              <a:rPr lang="es-ES" sz="2400" smtClean="0"/>
              <a:t>Famoso y delicioso paté de cabracho de Asturias, elaborado de forma artesanal. Paté de textura delicioso producto como entrante, acompañado con biscottes para untar.</a:t>
            </a:r>
          </a:p>
          <a:p>
            <a:pPr eaLnBrk="1" hangingPunct="1"/>
            <a:r>
              <a:rPr lang="es-ES" sz="2400" smtClean="0">
                <a:solidFill>
                  <a:srgbClr val="FFCC66"/>
                </a:solidFill>
              </a:rPr>
              <a:t>Precio: 1’95€</a:t>
            </a:r>
          </a:p>
        </p:txBody>
      </p:sp>
      <p:pic>
        <p:nvPicPr>
          <p:cNvPr id="29700" name="3 Imagen" descr="descarga (11).jpg"/>
          <p:cNvPicPr>
            <a:picLocks noChangeAspect="1"/>
          </p:cNvPicPr>
          <p:nvPr/>
        </p:nvPicPr>
        <p:blipFill>
          <a:blip r:embed="rId2"/>
          <a:srcRect/>
          <a:stretch>
            <a:fillRect/>
          </a:stretch>
        </p:blipFill>
        <p:spPr bwMode="auto">
          <a:xfrm>
            <a:off x="5435600" y="4221163"/>
            <a:ext cx="2520950" cy="2214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3 Rectángulo"/>
          <p:cNvSpPr/>
          <p:nvPr/>
        </p:nvSpPr>
        <p:spPr>
          <a:xfrm>
            <a:off x="1547664" y="2636912"/>
            <a:ext cx="5487369" cy="1754326"/>
          </a:xfrm>
          <a:prstGeom prst="rect">
            <a:avLst/>
          </a:prstGeom>
          <a:noFill/>
        </p:spPr>
        <p:txBody>
          <a:bodyPr>
            <a:spAutoFit/>
          </a:bodyPr>
          <a:lstStyle/>
          <a:p>
            <a:pPr algn="ctr">
              <a:defRPr/>
            </a:pPr>
            <a:r>
              <a:rPr lang="es-ES" sz="5400" dirty="0">
                <a:ln w="18415" cmpd="sng">
                  <a:solidFill>
                    <a:schemeClr val="accent4">
                      <a:lumMod val="10000"/>
                    </a:schemeClr>
                  </a:solidFill>
                  <a:prstDash val="solid"/>
                </a:ln>
                <a:solidFill>
                  <a:srgbClr val="CC0000"/>
                </a:solidFill>
                <a:effectLst>
                  <a:outerShdw blurRad="63500" dir="3600000" algn="tl" rotWithShape="0">
                    <a:srgbClr val="000000">
                      <a:alpha val="70000"/>
                    </a:srgbClr>
                  </a:outerShdw>
                </a:effectLst>
              </a:rPr>
              <a:t>TABLA  DE FABADA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765175"/>
            <a:ext cx="8229600" cy="1143000"/>
          </a:xfrm>
        </p:spPr>
        <p:txBody>
          <a:bodyPr/>
          <a:lstStyle/>
          <a:p>
            <a:pPr eaLnBrk="1" hangingPunct="1">
              <a:defRPr/>
            </a:pPr>
            <a:r>
              <a:rPr lang="es-ES" b="1" dirty="0" smtClean="0">
                <a:solidFill>
                  <a:srgbClr val="FFC000"/>
                </a:solidFill>
                <a:hlinkClick r:id="rId2" tooltip="ESTUCHE DE FABADA ASTURIANA &quot;CRIVENCAR&quot; (2 RAC.)"/>
              </a:rPr>
              <a:t>ESTUCHE DE FABADA ASTURIANA "CRIVENCAR" (2 RAC.)</a:t>
            </a:r>
            <a:r>
              <a:rPr lang="es-ES" b="1" dirty="0" smtClean="0"/>
              <a:t/>
            </a:r>
            <a:br>
              <a:rPr lang="es-ES" b="1" dirty="0" smtClean="0"/>
            </a:br>
            <a:endParaRPr lang="es-ES" dirty="0" smtClean="0"/>
          </a:p>
        </p:txBody>
      </p:sp>
      <p:sp>
        <p:nvSpPr>
          <p:cNvPr id="3" name="2 Marcador de contenido"/>
          <p:cNvSpPr>
            <a:spLocks noGrp="1"/>
          </p:cNvSpPr>
          <p:nvPr>
            <p:ph idx="1"/>
          </p:nvPr>
        </p:nvSpPr>
        <p:spPr>
          <a:xfrm>
            <a:off x="468313" y="2362200"/>
            <a:ext cx="8229600" cy="4495800"/>
          </a:xfrm>
        </p:spPr>
        <p:txBody>
          <a:bodyPr/>
          <a:lstStyle/>
          <a:p>
            <a:pPr eaLnBrk="1" hangingPunct="1"/>
            <a:r>
              <a:rPr lang="es-ES" sz="2400" smtClean="0">
                <a:solidFill>
                  <a:srgbClr val="FFCC66"/>
                </a:solidFill>
              </a:rPr>
              <a:t>Código del producto: </a:t>
            </a:r>
            <a:r>
              <a:rPr lang="es-ES" sz="2400" smtClean="0"/>
              <a:t>021</a:t>
            </a:r>
            <a:endParaRPr lang="es-ES" sz="2400" smtClean="0">
              <a:solidFill>
                <a:srgbClr val="FFCC66"/>
              </a:solidFill>
            </a:endParaRPr>
          </a:p>
          <a:p>
            <a:pPr eaLnBrk="1" hangingPunct="1"/>
            <a:r>
              <a:rPr lang="es-ES" sz="2400" smtClean="0"/>
              <a:t>Es una tabla de productos seleccionados para la elaboración de una fabada asturiana para dos personas. El estuche incluye: fabas, tocino, lacón, chorizo y morcilla, y la receta de la auténtica Fabada Asturiana.</a:t>
            </a:r>
          </a:p>
          <a:p>
            <a:pPr eaLnBrk="1" hangingPunct="1"/>
            <a:r>
              <a:rPr lang="es-ES" sz="2400" smtClean="0">
                <a:solidFill>
                  <a:srgbClr val="FFCC66"/>
                </a:solidFill>
              </a:rPr>
              <a:t>Precio: 6’50€</a:t>
            </a:r>
          </a:p>
          <a:p>
            <a:pPr eaLnBrk="1" hangingPunct="1"/>
            <a:endParaRPr lang="es-ES" smtClean="0"/>
          </a:p>
        </p:txBody>
      </p:sp>
      <p:pic>
        <p:nvPicPr>
          <p:cNvPr id="31748" name="3 Imagen" descr="estuche-de-fabada-asturiana-crivencar-2-rac.jpg"/>
          <p:cNvPicPr>
            <a:picLocks noChangeAspect="1"/>
          </p:cNvPicPr>
          <p:nvPr/>
        </p:nvPicPr>
        <p:blipFill>
          <a:blip r:embed="rId3"/>
          <a:srcRect/>
          <a:stretch>
            <a:fillRect/>
          </a:stretch>
        </p:blipFill>
        <p:spPr bwMode="auto">
          <a:xfrm>
            <a:off x="5364163" y="4508500"/>
            <a:ext cx="2670175" cy="2160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4" name="3 Rectángulo"/>
          <p:cNvSpPr/>
          <p:nvPr/>
        </p:nvSpPr>
        <p:spPr>
          <a:xfrm>
            <a:off x="2806132" y="2967335"/>
            <a:ext cx="3531737" cy="923330"/>
          </a:xfrm>
          <a:prstGeom prst="rect">
            <a:avLst/>
          </a:prstGeom>
          <a:noFill/>
        </p:spPr>
        <p:txBody>
          <a:bodyPr wrap="none">
            <a:spAutoFit/>
          </a:bodyPr>
          <a:lstStyle/>
          <a:p>
            <a:pPr algn="ctr">
              <a:defRPr/>
            </a:pPr>
            <a:r>
              <a:rPr lang="es-ES" sz="5400" dirty="0">
                <a:ln w="18415" cmpd="sng">
                  <a:solidFill>
                    <a:srgbClr val="080808"/>
                  </a:solidFill>
                  <a:prstDash val="solid"/>
                </a:ln>
                <a:solidFill>
                  <a:srgbClr val="080808"/>
                </a:solidFill>
                <a:effectLst>
                  <a:outerShdw blurRad="63500" dir="3600000" algn="tl" rotWithShape="0">
                    <a:srgbClr val="000000">
                      <a:alpha val="70000"/>
                    </a:srgbClr>
                  </a:outerShdw>
                </a:effectLst>
              </a:rPr>
              <a:t>REGALOS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WordArt 4"/>
          <p:cNvSpPr>
            <a:spLocks noChangeArrowheads="1" noChangeShapeType="1" noTextEdit="1"/>
          </p:cNvSpPr>
          <p:nvPr/>
        </p:nvSpPr>
        <p:spPr bwMode="auto">
          <a:xfrm rot="-529099">
            <a:off x="2843213" y="2781300"/>
            <a:ext cx="3167062" cy="1116013"/>
          </a:xfrm>
          <a:prstGeom prst="rect">
            <a:avLst/>
          </a:prstGeom>
        </p:spPr>
        <p:txBody>
          <a:bodyPr wrap="none" fromWordArt="1">
            <a:prstTxWarp prst="textPlain">
              <a:avLst>
                <a:gd name="adj" fmla="val 50000"/>
              </a:avLst>
            </a:prstTxWarp>
          </a:bodyPr>
          <a:lstStyle/>
          <a:p>
            <a:pPr algn="ctr"/>
            <a:r>
              <a:rPr lang="es-ES" sz="3600" b="1"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Quesos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620713"/>
            <a:ext cx="8229600" cy="1143000"/>
          </a:xfrm>
        </p:spPr>
        <p:txBody>
          <a:bodyPr/>
          <a:lstStyle/>
          <a:p>
            <a:pPr eaLnBrk="1" hangingPunct="1">
              <a:defRPr/>
            </a:pPr>
            <a:r>
              <a:rPr lang="es-ES" u="sng" dirty="0" smtClean="0">
                <a:solidFill>
                  <a:srgbClr val="FFCC66"/>
                </a:solidFill>
              </a:rPr>
              <a:t>TIRACHINAS</a:t>
            </a:r>
          </a:p>
        </p:txBody>
      </p:sp>
      <p:sp>
        <p:nvSpPr>
          <p:cNvPr id="5" name="4 Marcador de contenido"/>
          <p:cNvSpPr>
            <a:spLocks noGrp="1"/>
          </p:cNvSpPr>
          <p:nvPr>
            <p:ph idx="1"/>
          </p:nvPr>
        </p:nvSpPr>
        <p:spPr>
          <a:xfrm>
            <a:off x="395288" y="2133600"/>
            <a:ext cx="8229600" cy="4495800"/>
          </a:xfrm>
        </p:spPr>
        <p:txBody>
          <a:bodyPr/>
          <a:lstStyle/>
          <a:p>
            <a:pPr eaLnBrk="1" hangingPunct="1"/>
            <a:r>
              <a:rPr lang="es-ES" sz="2400" smtClean="0">
                <a:solidFill>
                  <a:srgbClr val="FFCC66"/>
                </a:solidFill>
              </a:rPr>
              <a:t>Código del producto: </a:t>
            </a:r>
            <a:r>
              <a:rPr lang="es-ES" sz="2400" smtClean="0"/>
              <a:t>022</a:t>
            </a:r>
          </a:p>
          <a:p>
            <a:pPr eaLnBrk="1" hangingPunct="1"/>
            <a:r>
              <a:rPr lang="es-ES" sz="2400" smtClean="0"/>
              <a:t>Tirachinas fabricado artesanalmente y decorada con motivos celtas.</a:t>
            </a:r>
          </a:p>
          <a:p>
            <a:pPr eaLnBrk="1" hangingPunct="1"/>
            <a:r>
              <a:rPr lang="es-ES" sz="2400" smtClean="0">
                <a:solidFill>
                  <a:srgbClr val="FFCC66"/>
                </a:solidFill>
              </a:rPr>
              <a:t>Precio: 2’45€</a:t>
            </a:r>
          </a:p>
        </p:txBody>
      </p:sp>
      <p:pic>
        <p:nvPicPr>
          <p:cNvPr id="33796" name="6 Imagen" descr="Sin título.png"/>
          <p:cNvPicPr>
            <a:picLocks noChangeAspect="1"/>
          </p:cNvPicPr>
          <p:nvPr/>
        </p:nvPicPr>
        <p:blipFill>
          <a:blip r:embed="rId2"/>
          <a:srcRect/>
          <a:stretch>
            <a:fillRect/>
          </a:stretch>
        </p:blipFill>
        <p:spPr bwMode="auto">
          <a:xfrm>
            <a:off x="4716463" y="3933825"/>
            <a:ext cx="3311525" cy="223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750" y="549275"/>
            <a:ext cx="8229600" cy="1143000"/>
          </a:xfrm>
        </p:spPr>
        <p:txBody>
          <a:bodyPr/>
          <a:lstStyle/>
          <a:p>
            <a:pPr eaLnBrk="1" hangingPunct="1">
              <a:defRPr/>
            </a:pPr>
            <a:r>
              <a:rPr lang="es-ES" b="1" u="sng" dirty="0" smtClean="0">
                <a:solidFill>
                  <a:srgbClr val="FFCC66"/>
                </a:solidFill>
              </a:rPr>
              <a:t>HUCHA DE BARRO ENVEJECIDO</a:t>
            </a:r>
            <a:br>
              <a:rPr lang="es-ES" b="1" u="sng" dirty="0" smtClean="0">
                <a:solidFill>
                  <a:srgbClr val="FFCC66"/>
                </a:solidFill>
              </a:rPr>
            </a:br>
            <a:endParaRPr lang="es-ES" u="sng" dirty="0" smtClean="0">
              <a:solidFill>
                <a:srgbClr val="FFCC66"/>
              </a:solidFill>
            </a:endParaRPr>
          </a:p>
        </p:txBody>
      </p:sp>
      <p:sp>
        <p:nvSpPr>
          <p:cNvPr id="3" name="2 Marcador de contenido"/>
          <p:cNvSpPr>
            <a:spLocks noGrp="1"/>
          </p:cNvSpPr>
          <p:nvPr>
            <p:ph idx="1"/>
          </p:nvPr>
        </p:nvSpPr>
        <p:spPr>
          <a:xfrm>
            <a:off x="468313" y="1844675"/>
            <a:ext cx="8229600" cy="4495800"/>
          </a:xfrm>
        </p:spPr>
        <p:txBody>
          <a:bodyPr/>
          <a:lstStyle/>
          <a:p>
            <a:pPr eaLnBrk="1" hangingPunct="1"/>
            <a:r>
              <a:rPr lang="es-ES" sz="2400" smtClean="0">
                <a:solidFill>
                  <a:srgbClr val="FFCC66"/>
                </a:solidFill>
              </a:rPr>
              <a:t>Código del producto: </a:t>
            </a:r>
            <a:r>
              <a:rPr lang="es-ES" sz="2400" smtClean="0"/>
              <a:t>023</a:t>
            </a:r>
            <a:endParaRPr lang="es-ES" sz="2400" smtClean="0">
              <a:solidFill>
                <a:srgbClr val="FFCC66"/>
              </a:solidFill>
            </a:endParaRPr>
          </a:p>
          <a:p>
            <a:pPr eaLnBrk="1" hangingPunct="1"/>
            <a:r>
              <a:rPr lang="es-ES" sz="2400" smtClean="0"/>
              <a:t>Pieza de cerámica envejecida en forma de hucha, muy decorativa. No dispone de apertura para recuperar el dinero, con lo cual tendrá que romperla cuando quiera disfrutar de sus ahorros.</a:t>
            </a:r>
          </a:p>
          <a:p>
            <a:pPr eaLnBrk="1" hangingPunct="1"/>
            <a:r>
              <a:rPr lang="es-ES" sz="2400" smtClean="0">
                <a:solidFill>
                  <a:srgbClr val="FFCC66"/>
                </a:solidFill>
              </a:rPr>
              <a:t>Precio: 5’15€</a:t>
            </a:r>
          </a:p>
        </p:txBody>
      </p:sp>
      <p:pic>
        <p:nvPicPr>
          <p:cNvPr id="34820" name="3 Imagen" descr="Sin título.png"/>
          <p:cNvPicPr>
            <a:picLocks noChangeAspect="1"/>
          </p:cNvPicPr>
          <p:nvPr/>
        </p:nvPicPr>
        <p:blipFill>
          <a:blip r:embed="rId2"/>
          <a:srcRect/>
          <a:stretch>
            <a:fillRect/>
          </a:stretch>
        </p:blipFill>
        <p:spPr bwMode="auto">
          <a:xfrm>
            <a:off x="5076825" y="4437063"/>
            <a:ext cx="3167063" cy="1933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620713"/>
            <a:ext cx="8229600" cy="1143000"/>
          </a:xfrm>
        </p:spPr>
        <p:txBody>
          <a:bodyPr/>
          <a:lstStyle/>
          <a:p>
            <a:pPr eaLnBrk="1" hangingPunct="1">
              <a:defRPr/>
            </a:pPr>
            <a:r>
              <a:rPr lang="es-ES" b="1" smtClean="0">
                <a:hlinkClick r:id="rId2" tooltip="HORREO RUSTICO CON CORREDOR (8 cm.)"/>
              </a:rPr>
              <a:t>HORREO RÚSTICO CON CORREDOR (6 cm.)</a:t>
            </a:r>
            <a:r>
              <a:rPr lang="es-ES" b="1" smtClean="0"/>
              <a:t/>
            </a:r>
            <a:br>
              <a:rPr lang="es-ES" b="1" smtClean="0"/>
            </a:br>
            <a:endParaRPr lang="es-ES" smtClean="0"/>
          </a:p>
        </p:txBody>
      </p:sp>
      <p:sp>
        <p:nvSpPr>
          <p:cNvPr id="3" name="2 Marcador de contenido"/>
          <p:cNvSpPr>
            <a:spLocks noGrp="1"/>
          </p:cNvSpPr>
          <p:nvPr>
            <p:ph idx="1"/>
          </p:nvPr>
        </p:nvSpPr>
        <p:spPr>
          <a:xfrm>
            <a:off x="395288" y="2060575"/>
            <a:ext cx="8229600" cy="4495800"/>
          </a:xfrm>
        </p:spPr>
        <p:txBody>
          <a:bodyPr/>
          <a:lstStyle/>
          <a:p>
            <a:pPr eaLnBrk="1" hangingPunct="1"/>
            <a:r>
              <a:rPr lang="es-ES" sz="2400" smtClean="0">
                <a:solidFill>
                  <a:srgbClr val="FFCC66"/>
                </a:solidFill>
              </a:rPr>
              <a:t>Código del producto: </a:t>
            </a:r>
            <a:r>
              <a:rPr lang="es-ES" sz="2400" smtClean="0"/>
              <a:t>024</a:t>
            </a:r>
            <a:endParaRPr lang="es-ES" sz="2400" smtClean="0">
              <a:solidFill>
                <a:srgbClr val="FFCC66"/>
              </a:solidFill>
            </a:endParaRPr>
          </a:p>
          <a:p>
            <a:pPr eaLnBrk="1" hangingPunct="1"/>
            <a:r>
              <a:rPr lang="es-ES" sz="2400" smtClean="0"/>
              <a:t>Reproducción a escala de un hórreo típico asturiano con corredor. Incluye todas las piezas.</a:t>
            </a:r>
          </a:p>
          <a:p>
            <a:pPr eaLnBrk="1" hangingPunct="1"/>
            <a:r>
              <a:rPr lang="es-ES" sz="2400" smtClean="0">
                <a:solidFill>
                  <a:srgbClr val="FFCC66"/>
                </a:solidFill>
              </a:rPr>
              <a:t>Precio: 3’40€</a:t>
            </a:r>
          </a:p>
        </p:txBody>
      </p:sp>
      <p:pic>
        <p:nvPicPr>
          <p:cNvPr id="35844" name="3 Imagen" descr="descarga (12).jpg"/>
          <p:cNvPicPr>
            <a:picLocks noChangeAspect="1"/>
          </p:cNvPicPr>
          <p:nvPr/>
        </p:nvPicPr>
        <p:blipFill>
          <a:blip r:embed="rId3"/>
          <a:srcRect/>
          <a:stretch>
            <a:fillRect/>
          </a:stretch>
        </p:blipFill>
        <p:spPr bwMode="auto">
          <a:xfrm>
            <a:off x="5364163" y="4076700"/>
            <a:ext cx="2808287" cy="2376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5000" r="-15000"/>
          </a:stretch>
        </a:blipFill>
        <a:effectLst/>
      </p:bgPr>
    </p:bg>
    <p:spTree>
      <p:nvGrpSpPr>
        <p:cNvPr id="1" name=""/>
        <p:cNvGrpSpPr/>
        <p:nvPr/>
      </p:nvGrpSpPr>
      <p:grpSpPr>
        <a:xfrm>
          <a:off x="0" y="0"/>
          <a:ext cx="0" cy="0"/>
          <a:chOff x="0" y="0"/>
          <a:chExt cx="0" cy="0"/>
        </a:xfrm>
      </p:grpSpPr>
      <p:sp>
        <p:nvSpPr>
          <p:cNvPr id="4" name="3 Rectángulo"/>
          <p:cNvSpPr/>
          <p:nvPr/>
        </p:nvSpPr>
        <p:spPr>
          <a:xfrm>
            <a:off x="611560" y="2636912"/>
            <a:ext cx="7818307" cy="1754326"/>
          </a:xfrm>
          <a:prstGeom prst="rect">
            <a:avLst/>
          </a:prstGeom>
          <a:noFill/>
        </p:spPr>
        <p:txBody>
          <a:bodyPr>
            <a:spAutoFit/>
          </a:bodyPr>
          <a:lstStyle/>
          <a:p>
            <a:pPr algn="ctr">
              <a:defRPr/>
            </a:pPr>
            <a:r>
              <a:rPr lang="es-ES" sz="5400" dirty="0">
                <a:ln w="10160">
                  <a:solidFill>
                    <a:schemeClr val="bg1">
                      <a:lumMod val="50000"/>
                    </a:schemeClr>
                  </a:solidFill>
                  <a:prstDash val="solid"/>
                </a:ln>
                <a:solidFill>
                  <a:srgbClr val="FFFFFF"/>
                </a:solidFill>
                <a:effectLst>
                  <a:outerShdw blurRad="38100" dist="32000" dir="5400000" algn="tl">
                    <a:srgbClr val="000000">
                      <a:alpha val="30000"/>
                    </a:srgbClr>
                  </a:outerShdw>
                </a:effectLst>
              </a:rPr>
              <a:t>PRODUCTOS ECOLÓGICOS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1052513"/>
            <a:ext cx="8229600" cy="1143000"/>
          </a:xfrm>
        </p:spPr>
        <p:txBody>
          <a:bodyPr/>
          <a:lstStyle/>
          <a:p>
            <a:pPr eaLnBrk="1" hangingPunct="1">
              <a:defRPr/>
            </a:pPr>
            <a:r>
              <a:rPr lang="es-ES" b="1" u="sng" dirty="0" smtClean="0">
                <a:solidFill>
                  <a:srgbClr val="FFCC66"/>
                </a:solidFill>
              </a:rPr>
              <a:t>SUSPIROS DE ESCANDA ECOLÓGICOS “SPELTASTUR” (350 Grs.)</a:t>
            </a:r>
            <a:br>
              <a:rPr lang="es-ES" b="1" u="sng" dirty="0" smtClean="0">
                <a:solidFill>
                  <a:srgbClr val="FFCC66"/>
                </a:solidFill>
              </a:rPr>
            </a:br>
            <a:endParaRPr lang="es-ES" u="sng" dirty="0" smtClean="0">
              <a:solidFill>
                <a:srgbClr val="FFCC66"/>
              </a:solidFill>
            </a:endParaRPr>
          </a:p>
        </p:txBody>
      </p:sp>
      <p:sp>
        <p:nvSpPr>
          <p:cNvPr id="5" name="4 Marcador de contenido"/>
          <p:cNvSpPr>
            <a:spLocks noGrp="1"/>
          </p:cNvSpPr>
          <p:nvPr>
            <p:ph idx="1"/>
          </p:nvPr>
        </p:nvSpPr>
        <p:spPr>
          <a:xfrm>
            <a:off x="539750" y="2565400"/>
            <a:ext cx="8229600" cy="4495800"/>
          </a:xfrm>
        </p:spPr>
        <p:txBody>
          <a:bodyPr/>
          <a:lstStyle/>
          <a:p>
            <a:pPr eaLnBrk="1" hangingPunct="1"/>
            <a:r>
              <a:rPr lang="es-ES" sz="2400" smtClean="0">
                <a:solidFill>
                  <a:srgbClr val="FFCC66"/>
                </a:solidFill>
              </a:rPr>
              <a:t>Código del producto: </a:t>
            </a:r>
            <a:r>
              <a:rPr lang="es-ES" sz="2400" smtClean="0"/>
              <a:t>025</a:t>
            </a:r>
          </a:p>
          <a:p>
            <a:pPr eaLnBrk="1" hangingPunct="1"/>
            <a:r>
              <a:rPr lang="es-ES" sz="2400" smtClean="0"/>
              <a:t>Suspiros elaborados con harina de escanda asturiana de producción ecológica. Producto único y diferenciado por su origen y calidad. </a:t>
            </a:r>
          </a:p>
          <a:p>
            <a:pPr eaLnBrk="1" hangingPunct="1"/>
            <a:r>
              <a:rPr lang="es-ES" sz="2400" smtClean="0">
                <a:solidFill>
                  <a:srgbClr val="FFCC66"/>
                </a:solidFill>
              </a:rPr>
              <a:t>Precio: 5’65€</a:t>
            </a:r>
          </a:p>
        </p:txBody>
      </p:sp>
      <p:pic>
        <p:nvPicPr>
          <p:cNvPr id="37892" name="5 Imagen" descr="Sin título.png"/>
          <p:cNvPicPr>
            <a:picLocks noChangeAspect="1"/>
          </p:cNvPicPr>
          <p:nvPr/>
        </p:nvPicPr>
        <p:blipFill>
          <a:blip r:embed="rId2"/>
          <a:srcRect/>
          <a:stretch>
            <a:fillRect/>
          </a:stretch>
        </p:blipFill>
        <p:spPr bwMode="auto">
          <a:xfrm>
            <a:off x="4859338" y="4581525"/>
            <a:ext cx="3384550" cy="194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750" y="908050"/>
            <a:ext cx="8229600" cy="1143000"/>
          </a:xfrm>
        </p:spPr>
        <p:txBody>
          <a:bodyPr/>
          <a:lstStyle/>
          <a:p>
            <a:pPr eaLnBrk="1" hangingPunct="1">
              <a:defRPr/>
            </a:pPr>
            <a:r>
              <a:rPr lang="es-ES" b="1" smtClean="0">
                <a:hlinkClick r:id="rId2" tooltip="QUESO DE VACA ECOLOGICO SEMICURADO &quot;EL ASTUR&quot; (320 grs.)"/>
              </a:rPr>
              <a:t>QUESO DE VACA ECOLÓGICO SEMICURADO "EL ASTUR" (320 grs.)</a:t>
            </a:r>
            <a:r>
              <a:rPr lang="es-ES" b="1" smtClean="0"/>
              <a:t/>
            </a:r>
            <a:br>
              <a:rPr lang="es-ES" b="1" smtClean="0"/>
            </a:br>
            <a:endParaRPr lang="es-ES" smtClean="0"/>
          </a:p>
        </p:txBody>
      </p:sp>
      <p:sp>
        <p:nvSpPr>
          <p:cNvPr id="3" name="2 Marcador de contenido"/>
          <p:cNvSpPr>
            <a:spLocks noGrp="1"/>
          </p:cNvSpPr>
          <p:nvPr>
            <p:ph idx="1"/>
          </p:nvPr>
        </p:nvSpPr>
        <p:spPr>
          <a:xfrm>
            <a:off x="468313" y="2565400"/>
            <a:ext cx="8229600" cy="4495800"/>
          </a:xfrm>
        </p:spPr>
        <p:txBody>
          <a:bodyPr/>
          <a:lstStyle/>
          <a:p>
            <a:pPr eaLnBrk="1" hangingPunct="1"/>
            <a:r>
              <a:rPr lang="es-ES" sz="2400" smtClean="0">
                <a:solidFill>
                  <a:srgbClr val="FFCC66"/>
                </a:solidFill>
              </a:rPr>
              <a:t>Código del producto:</a:t>
            </a:r>
            <a:r>
              <a:rPr lang="es-ES" sz="2400" smtClean="0"/>
              <a:t> 026</a:t>
            </a:r>
          </a:p>
          <a:p>
            <a:pPr eaLnBrk="1" hangingPunct="1"/>
            <a:r>
              <a:rPr lang="es-ES" sz="2400" smtClean="0"/>
              <a:t>Fiado por el COPAE (Consejo Producción Agraría Ecológica del Principado de Asturias), se elabora en Ovín (Nava).</a:t>
            </a:r>
          </a:p>
          <a:p>
            <a:pPr eaLnBrk="1" hangingPunct="1"/>
            <a:r>
              <a:rPr lang="es-ES" sz="2400" smtClean="0">
                <a:solidFill>
                  <a:srgbClr val="FFCC66"/>
                </a:solidFill>
              </a:rPr>
              <a:t>Precio: 4’95€</a:t>
            </a:r>
          </a:p>
          <a:p>
            <a:pPr eaLnBrk="1" hangingPunct="1"/>
            <a:endParaRPr lang="es-ES" smtClean="0"/>
          </a:p>
        </p:txBody>
      </p:sp>
      <p:pic>
        <p:nvPicPr>
          <p:cNvPr id="38916" name="3 Imagen" descr="Sin título.png"/>
          <p:cNvPicPr>
            <a:picLocks noChangeAspect="1"/>
          </p:cNvPicPr>
          <p:nvPr/>
        </p:nvPicPr>
        <p:blipFill>
          <a:blip r:embed="rId3"/>
          <a:srcRect/>
          <a:stretch>
            <a:fillRect/>
          </a:stretch>
        </p:blipFill>
        <p:spPr bwMode="auto">
          <a:xfrm>
            <a:off x="4932363" y="4437063"/>
            <a:ext cx="3240087"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981075"/>
            <a:ext cx="8229600" cy="1143000"/>
          </a:xfrm>
        </p:spPr>
        <p:txBody>
          <a:bodyPr/>
          <a:lstStyle/>
          <a:p>
            <a:pPr eaLnBrk="1" hangingPunct="1">
              <a:defRPr/>
            </a:pPr>
            <a:r>
              <a:rPr lang="es-ES" b="1" smtClean="0">
                <a:hlinkClick r:id="rId2" tooltip="GELATINA DE MANZANA ECOLOGICA DE SIDRA &quot;TIERRA ASTUR&quot; (240 Grs.)"/>
              </a:rPr>
              <a:t>GELATINA DE MANZANA ECOLÓGICA DE SIDRA "TIERRA ASTUR" (240 Grs.)</a:t>
            </a:r>
            <a:r>
              <a:rPr lang="es-ES" b="1" smtClean="0"/>
              <a:t/>
            </a:r>
            <a:br>
              <a:rPr lang="es-ES" b="1" smtClean="0"/>
            </a:br>
            <a:endParaRPr lang="es-ES" smtClean="0"/>
          </a:p>
        </p:txBody>
      </p:sp>
      <p:sp>
        <p:nvSpPr>
          <p:cNvPr id="3" name="2 Marcador de contenido"/>
          <p:cNvSpPr>
            <a:spLocks noGrp="1"/>
          </p:cNvSpPr>
          <p:nvPr>
            <p:ph idx="1"/>
          </p:nvPr>
        </p:nvSpPr>
        <p:spPr>
          <a:xfrm>
            <a:off x="395288" y="2636838"/>
            <a:ext cx="8229600" cy="4495800"/>
          </a:xfrm>
        </p:spPr>
        <p:txBody>
          <a:bodyPr/>
          <a:lstStyle/>
          <a:p>
            <a:pPr eaLnBrk="1" hangingPunct="1"/>
            <a:r>
              <a:rPr lang="es-ES" sz="2400" smtClean="0">
                <a:solidFill>
                  <a:srgbClr val="FFCC66"/>
                </a:solidFill>
              </a:rPr>
              <a:t>Código del producto: </a:t>
            </a:r>
            <a:r>
              <a:rPr lang="es-ES" sz="2400" smtClean="0"/>
              <a:t>027</a:t>
            </a:r>
            <a:endParaRPr lang="es-ES" sz="2400" smtClean="0">
              <a:solidFill>
                <a:srgbClr val="FFCC66"/>
              </a:solidFill>
            </a:endParaRPr>
          </a:p>
          <a:p>
            <a:pPr eaLnBrk="1" hangingPunct="1"/>
            <a:r>
              <a:rPr lang="es-ES" sz="2400" smtClean="0"/>
              <a:t>Producción ecológica, elaborada con manzana de sidra 100% asturiana.</a:t>
            </a:r>
          </a:p>
          <a:p>
            <a:pPr eaLnBrk="1" hangingPunct="1"/>
            <a:r>
              <a:rPr lang="es-ES" sz="2400" smtClean="0">
                <a:solidFill>
                  <a:srgbClr val="FFCC66"/>
                </a:solidFill>
              </a:rPr>
              <a:t>Precio: 3’25€</a:t>
            </a:r>
          </a:p>
        </p:txBody>
      </p:sp>
      <p:pic>
        <p:nvPicPr>
          <p:cNvPr id="39940" name="3 Imagen" descr="Sin título.png"/>
          <p:cNvPicPr>
            <a:picLocks noChangeAspect="1"/>
          </p:cNvPicPr>
          <p:nvPr/>
        </p:nvPicPr>
        <p:blipFill>
          <a:blip r:embed="rId3"/>
          <a:srcRect/>
          <a:stretch>
            <a:fillRect/>
          </a:stretch>
        </p:blipFill>
        <p:spPr bwMode="auto">
          <a:xfrm>
            <a:off x="5076825" y="4292600"/>
            <a:ext cx="3240088" cy="223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908050"/>
            <a:ext cx="8229600" cy="1143000"/>
          </a:xfrm>
        </p:spPr>
        <p:txBody>
          <a:bodyPr/>
          <a:lstStyle/>
          <a:p>
            <a:pPr eaLnBrk="1" hangingPunct="1">
              <a:defRPr/>
            </a:pPr>
            <a:r>
              <a:rPr lang="es-ES" b="1" u="sng" smtClean="0">
                <a:solidFill>
                  <a:srgbClr val="FFCC66"/>
                </a:solidFill>
              </a:rPr>
              <a:t>HARINA DE ESCANDA INTEGRAL ECOLÓGICA "SPELTASTUR" (1 kg.)</a:t>
            </a:r>
            <a:br>
              <a:rPr lang="es-ES" b="1" u="sng" smtClean="0">
                <a:solidFill>
                  <a:srgbClr val="FFCC66"/>
                </a:solidFill>
              </a:rPr>
            </a:br>
            <a:endParaRPr lang="es-ES" u="sng" smtClean="0">
              <a:solidFill>
                <a:srgbClr val="FFCC66"/>
              </a:solidFill>
            </a:endParaRPr>
          </a:p>
        </p:txBody>
      </p:sp>
      <p:sp>
        <p:nvSpPr>
          <p:cNvPr id="3" name="2 Marcador de contenido"/>
          <p:cNvSpPr>
            <a:spLocks noGrp="1"/>
          </p:cNvSpPr>
          <p:nvPr>
            <p:ph idx="1"/>
          </p:nvPr>
        </p:nvSpPr>
        <p:spPr>
          <a:xfrm>
            <a:off x="468313" y="2565400"/>
            <a:ext cx="8229600" cy="4495800"/>
          </a:xfrm>
        </p:spPr>
        <p:txBody>
          <a:bodyPr/>
          <a:lstStyle/>
          <a:p>
            <a:pPr eaLnBrk="1" hangingPunct="1"/>
            <a:r>
              <a:rPr lang="es-ES" sz="2400" smtClean="0">
                <a:solidFill>
                  <a:srgbClr val="FFCC66"/>
                </a:solidFill>
              </a:rPr>
              <a:t>Código del producto: </a:t>
            </a:r>
            <a:r>
              <a:rPr lang="es-ES" sz="2400" smtClean="0"/>
              <a:t>028</a:t>
            </a:r>
            <a:endParaRPr lang="es-ES" sz="2400" smtClean="0">
              <a:solidFill>
                <a:srgbClr val="FFCC66"/>
              </a:solidFill>
            </a:endParaRPr>
          </a:p>
          <a:p>
            <a:pPr eaLnBrk="1" hangingPunct="1"/>
            <a:r>
              <a:rPr lang="es-ES" sz="2400" smtClean="0"/>
              <a:t>Producción ecológica 100% certificada. De alto valor gastronómico y amplias cualidades organolépticas.</a:t>
            </a:r>
          </a:p>
          <a:p>
            <a:pPr eaLnBrk="1" hangingPunct="1"/>
            <a:r>
              <a:rPr lang="es-ES" sz="2400" smtClean="0">
                <a:solidFill>
                  <a:srgbClr val="FFCC66"/>
                </a:solidFill>
              </a:rPr>
              <a:t>Precio: 3’45€</a:t>
            </a:r>
          </a:p>
        </p:txBody>
      </p:sp>
      <p:pic>
        <p:nvPicPr>
          <p:cNvPr id="40964" name="3 Imagen" descr="Sin título.png"/>
          <p:cNvPicPr>
            <a:picLocks noChangeAspect="1"/>
          </p:cNvPicPr>
          <p:nvPr/>
        </p:nvPicPr>
        <p:blipFill>
          <a:blip r:embed="rId2"/>
          <a:srcRect/>
          <a:stretch>
            <a:fillRect/>
          </a:stretch>
        </p:blipFill>
        <p:spPr bwMode="auto">
          <a:xfrm>
            <a:off x="4932363" y="4076700"/>
            <a:ext cx="3455987" cy="244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1196975"/>
            <a:ext cx="8229600" cy="1143000"/>
          </a:xfrm>
        </p:spPr>
        <p:txBody>
          <a:bodyPr/>
          <a:lstStyle/>
          <a:p>
            <a:pPr eaLnBrk="1" hangingPunct="1">
              <a:defRPr/>
            </a:pPr>
            <a:r>
              <a:rPr lang="es-ES" b="1" u="sng" smtClean="0">
                <a:solidFill>
                  <a:srgbClr val="FFCC66"/>
                </a:solidFill>
              </a:rPr>
              <a:t>MIEL ECOLÓGICA DE ROBLE ASTURIANO "LA PUELA" (350 Grs.)</a:t>
            </a:r>
            <a:r>
              <a:rPr lang="es-ES" b="1" smtClean="0"/>
              <a:t/>
            </a:r>
            <a:br>
              <a:rPr lang="es-ES" b="1" smtClean="0"/>
            </a:br>
            <a:r>
              <a:rPr lang="es-ES" smtClean="0"/>
              <a:t/>
            </a:r>
            <a:br>
              <a:rPr lang="es-ES" smtClean="0"/>
            </a:br>
            <a:endParaRPr lang="es-ES" smtClean="0"/>
          </a:p>
        </p:txBody>
      </p:sp>
      <p:sp>
        <p:nvSpPr>
          <p:cNvPr id="3" name="2 Marcador de contenido"/>
          <p:cNvSpPr>
            <a:spLocks noGrp="1"/>
          </p:cNvSpPr>
          <p:nvPr>
            <p:ph idx="1"/>
          </p:nvPr>
        </p:nvSpPr>
        <p:spPr>
          <a:xfrm>
            <a:off x="468313" y="2362200"/>
            <a:ext cx="8229600" cy="4495800"/>
          </a:xfrm>
        </p:spPr>
        <p:txBody>
          <a:bodyPr/>
          <a:lstStyle/>
          <a:p>
            <a:pPr eaLnBrk="1" hangingPunct="1"/>
            <a:r>
              <a:rPr lang="es-ES" sz="2400" smtClean="0">
                <a:solidFill>
                  <a:srgbClr val="FFCC66"/>
                </a:solidFill>
              </a:rPr>
              <a:t>Código del producto: </a:t>
            </a:r>
            <a:r>
              <a:rPr lang="es-ES" sz="2400" smtClean="0"/>
              <a:t>029</a:t>
            </a:r>
            <a:endParaRPr lang="es-ES" sz="2400" smtClean="0">
              <a:solidFill>
                <a:srgbClr val="FFCC66"/>
              </a:solidFill>
            </a:endParaRPr>
          </a:p>
          <a:p>
            <a:pPr eaLnBrk="1" hangingPunct="1"/>
            <a:r>
              <a:rPr lang="es-ES" sz="2400" smtClean="0"/>
              <a:t>Procedente de mielada de roble. La miel de mielada no procede del néctar de las flores, sino de las secreciones que realizan ciertas plantas, como el roble, que habitan en los bosques autóctonos.</a:t>
            </a:r>
          </a:p>
          <a:p>
            <a:pPr eaLnBrk="1" hangingPunct="1"/>
            <a:r>
              <a:rPr lang="es-ES" sz="2400" smtClean="0">
                <a:solidFill>
                  <a:srgbClr val="FFCC66"/>
                </a:solidFill>
              </a:rPr>
              <a:t>Precio: 3’95€</a:t>
            </a:r>
          </a:p>
        </p:txBody>
      </p:sp>
      <p:pic>
        <p:nvPicPr>
          <p:cNvPr id="41988" name="3 Imagen" descr="Sin título.png"/>
          <p:cNvPicPr>
            <a:picLocks noChangeAspect="1"/>
          </p:cNvPicPr>
          <p:nvPr/>
        </p:nvPicPr>
        <p:blipFill>
          <a:blip r:embed="rId2"/>
          <a:srcRect/>
          <a:stretch>
            <a:fillRect/>
          </a:stretch>
        </p:blipFill>
        <p:spPr bwMode="auto">
          <a:xfrm>
            <a:off x="5292725" y="4149725"/>
            <a:ext cx="2819400" cy="2486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68313" y="692150"/>
            <a:ext cx="8229600" cy="1143000"/>
          </a:xfrm>
        </p:spPr>
        <p:txBody>
          <a:bodyPr/>
          <a:lstStyle/>
          <a:p>
            <a:pPr eaLnBrk="1" hangingPunct="1">
              <a:defRPr/>
            </a:pPr>
            <a:r>
              <a:rPr lang="es-ES" sz="4000" b="1" u="sng" dirty="0" smtClean="0">
                <a:solidFill>
                  <a:schemeClr val="hlink"/>
                </a:solidFill>
              </a:rPr>
              <a:t>QUESO "AFUEGA'L PITU ATRONCAU TIERRA DE TINEO" ROJO (300 Grs.)</a:t>
            </a:r>
            <a:br>
              <a:rPr lang="es-ES" sz="4000" b="1" u="sng" dirty="0" smtClean="0">
                <a:solidFill>
                  <a:schemeClr val="hlink"/>
                </a:solidFill>
              </a:rPr>
            </a:br>
            <a:endParaRPr lang="es-ES" sz="4000" b="1" u="sng" dirty="0" smtClean="0">
              <a:solidFill>
                <a:schemeClr val="hlink"/>
              </a:solidFill>
            </a:endParaRPr>
          </a:p>
        </p:txBody>
      </p:sp>
      <p:sp>
        <p:nvSpPr>
          <p:cNvPr id="48131" name="Rectangle 3"/>
          <p:cNvSpPr>
            <a:spLocks noGrp="1" noChangeArrowheads="1"/>
          </p:cNvSpPr>
          <p:nvPr>
            <p:ph type="body" idx="1"/>
          </p:nvPr>
        </p:nvSpPr>
        <p:spPr>
          <a:xfrm>
            <a:off x="468313" y="2133600"/>
            <a:ext cx="8229600" cy="4205288"/>
          </a:xfrm>
        </p:spPr>
        <p:txBody>
          <a:bodyPr/>
          <a:lstStyle/>
          <a:p>
            <a:pPr eaLnBrk="1" hangingPunct="1"/>
            <a:r>
              <a:rPr lang="es-ES" sz="2400" smtClean="0">
                <a:solidFill>
                  <a:srgbClr val="FFCC66"/>
                </a:solidFill>
              </a:rPr>
              <a:t>Código del producto:</a:t>
            </a:r>
            <a:r>
              <a:rPr lang="es-ES" sz="2400" smtClean="0"/>
              <a:t> 001</a:t>
            </a:r>
          </a:p>
          <a:p>
            <a:pPr eaLnBrk="1" hangingPunct="1"/>
            <a:r>
              <a:rPr lang="es-ES" sz="2400" smtClean="0"/>
              <a:t>Elaborado con leche pasteurizada de vaca, fermentos lácticos, sal, cuajo animal y pimentón, que hace que tenga un corte rojo-anaranjado con puntos blanquecinos.</a:t>
            </a:r>
            <a:r>
              <a:rPr lang="es-ES" smtClean="0"/>
              <a:t> </a:t>
            </a:r>
          </a:p>
          <a:p>
            <a:pPr eaLnBrk="1" hangingPunct="1"/>
            <a:r>
              <a:rPr lang="es-ES" sz="2400" smtClean="0">
                <a:solidFill>
                  <a:srgbClr val="FFCC66"/>
                </a:solidFill>
              </a:rPr>
              <a:t>Precio: 3’40€</a:t>
            </a:r>
          </a:p>
        </p:txBody>
      </p:sp>
      <p:pic>
        <p:nvPicPr>
          <p:cNvPr id="7172" name="Picture 4" descr="descarga"/>
          <p:cNvPicPr>
            <a:picLocks noChangeAspect="1" noChangeArrowheads="1"/>
          </p:cNvPicPr>
          <p:nvPr/>
        </p:nvPicPr>
        <p:blipFill>
          <a:blip r:embed="rId2"/>
          <a:srcRect/>
          <a:stretch>
            <a:fillRect/>
          </a:stretch>
        </p:blipFill>
        <p:spPr bwMode="auto">
          <a:xfrm>
            <a:off x="5508625" y="4221163"/>
            <a:ext cx="2663825" cy="230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95288" y="692150"/>
            <a:ext cx="8229600" cy="1143000"/>
          </a:xfrm>
        </p:spPr>
        <p:txBody>
          <a:bodyPr/>
          <a:lstStyle/>
          <a:p>
            <a:pPr eaLnBrk="1" hangingPunct="1">
              <a:defRPr/>
            </a:pPr>
            <a:r>
              <a:rPr lang="es-ES" sz="4000" b="1" smtClean="0">
                <a:solidFill>
                  <a:schemeClr val="hlink"/>
                </a:solidFill>
                <a:hlinkClick r:id="rId2" tooltip="QUESO &quot;AFUEGA'L PITU ATRONCAU TIERRA DE TINEO&quot; BLANCO (300 Grs.)"/>
              </a:rPr>
              <a:t>QUESO "AFUEGA'L PITU ATRONCAU TIERRA DE TINEO" BLANCO (300 Grs.)</a:t>
            </a:r>
            <a:r>
              <a:rPr lang="es-ES" sz="4000" b="1" smtClean="0">
                <a:solidFill>
                  <a:schemeClr val="hlink"/>
                </a:solidFill>
              </a:rPr>
              <a:t/>
            </a:r>
            <a:br>
              <a:rPr lang="es-ES" sz="4000" b="1" smtClean="0">
                <a:solidFill>
                  <a:schemeClr val="hlink"/>
                </a:solidFill>
              </a:rPr>
            </a:br>
            <a:endParaRPr lang="es-ES" sz="4000" b="1" smtClean="0">
              <a:solidFill>
                <a:schemeClr val="hlink"/>
              </a:solidFill>
            </a:endParaRPr>
          </a:p>
        </p:txBody>
      </p:sp>
      <p:sp>
        <p:nvSpPr>
          <p:cNvPr id="51203" name="Rectangle 3"/>
          <p:cNvSpPr>
            <a:spLocks noGrp="1" noChangeArrowheads="1"/>
          </p:cNvSpPr>
          <p:nvPr>
            <p:ph type="body" idx="1"/>
          </p:nvPr>
        </p:nvSpPr>
        <p:spPr>
          <a:xfrm>
            <a:off x="539750" y="2362200"/>
            <a:ext cx="8229600" cy="4495800"/>
          </a:xfrm>
        </p:spPr>
        <p:txBody>
          <a:bodyPr/>
          <a:lstStyle/>
          <a:p>
            <a:pPr eaLnBrk="1" hangingPunct="1"/>
            <a:r>
              <a:rPr lang="es-ES" sz="2400" smtClean="0">
                <a:solidFill>
                  <a:schemeClr val="hlink"/>
                </a:solidFill>
              </a:rPr>
              <a:t>Código del producto:</a:t>
            </a:r>
            <a:r>
              <a:rPr lang="es-ES" sz="2400" smtClean="0"/>
              <a:t> 002</a:t>
            </a:r>
          </a:p>
          <a:p>
            <a:pPr eaLnBrk="1" hangingPunct="1"/>
            <a:r>
              <a:rPr lang="es-ES" sz="2400" smtClean="0"/>
              <a:t>Queso de corte no muy limpio y un tanto granuloso. Está elaborado con leche pasteurizada de vaca, fermentos lácticos, sal y cuajo.</a:t>
            </a:r>
          </a:p>
          <a:p>
            <a:pPr eaLnBrk="1" hangingPunct="1"/>
            <a:r>
              <a:rPr lang="es-ES" sz="2400" smtClean="0">
                <a:solidFill>
                  <a:schemeClr val="hlink"/>
                </a:solidFill>
              </a:rPr>
              <a:t>Precio: 3’40€</a:t>
            </a:r>
          </a:p>
        </p:txBody>
      </p:sp>
      <p:pic>
        <p:nvPicPr>
          <p:cNvPr id="8196" name="Picture 4" descr="descarga (1)"/>
          <p:cNvPicPr>
            <a:picLocks noChangeAspect="1" noChangeArrowheads="1"/>
          </p:cNvPicPr>
          <p:nvPr/>
        </p:nvPicPr>
        <p:blipFill>
          <a:blip r:embed="rId3"/>
          <a:srcRect/>
          <a:stretch>
            <a:fillRect/>
          </a:stretch>
        </p:blipFill>
        <p:spPr bwMode="auto">
          <a:xfrm>
            <a:off x="5651500" y="4005263"/>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476250"/>
            <a:ext cx="8229600" cy="1143000"/>
          </a:xfrm>
        </p:spPr>
        <p:txBody>
          <a:bodyPr/>
          <a:lstStyle/>
          <a:p>
            <a:pPr eaLnBrk="1" hangingPunct="1"/>
            <a:r>
              <a:rPr lang="es-ES" sz="4000" b="1" u="sng" smtClean="0">
                <a:solidFill>
                  <a:schemeClr val="hlink"/>
                </a:solidFill>
                <a:effectLst/>
              </a:rPr>
              <a:t>CREMA DE CABRALES INTENSA “TARAGAÑO” (180 Grs.)</a:t>
            </a:r>
          </a:p>
        </p:txBody>
      </p:sp>
      <p:sp>
        <p:nvSpPr>
          <p:cNvPr id="49155" name="Rectangle 3"/>
          <p:cNvSpPr>
            <a:spLocks noGrp="1" noChangeArrowheads="1"/>
          </p:cNvSpPr>
          <p:nvPr>
            <p:ph type="body" idx="1"/>
          </p:nvPr>
        </p:nvSpPr>
        <p:spPr>
          <a:xfrm>
            <a:off x="611188" y="2205038"/>
            <a:ext cx="8229600" cy="4495800"/>
          </a:xfrm>
        </p:spPr>
        <p:txBody>
          <a:bodyPr/>
          <a:lstStyle/>
          <a:p>
            <a:pPr eaLnBrk="1" hangingPunct="1"/>
            <a:r>
              <a:rPr lang="es-ES" sz="2400" smtClean="0">
                <a:solidFill>
                  <a:srgbClr val="FFCC66"/>
                </a:solidFill>
              </a:rPr>
              <a:t>Código del producto: </a:t>
            </a:r>
            <a:r>
              <a:rPr lang="es-ES" sz="2400" smtClean="0"/>
              <a:t>003</a:t>
            </a:r>
            <a:endParaRPr lang="es-ES" sz="2400" smtClean="0">
              <a:effectLst/>
            </a:endParaRPr>
          </a:p>
          <a:p>
            <a:pPr eaLnBrk="1" hangingPunct="1"/>
            <a:r>
              <a:rPr lang="es-ES" sz="2400" smtClean="0">
                <a:effectLst/>
              </a:rPr>
              <a:t>Elaborada con queso Cabrales y Sidra Natural Asturiana. De consistencia huntosa, presenta un color azul verdoso.</a:t>
            </a:r>
            <a:endParaRPr lang="es-ES" sz="2400" smtClean="0">
              <a:solidFill>
                <a:srgbClr val="FFCC00"/>
              </a:solidFill>
              <a:effectLst/>
            </a:endParaRPr>
          </a:p>
          <a:p>
            <a:pPr eaLnBrk="1" hangingPunct="1"/>
            <a:r>
              <a:rPr lang="es-ES" sz="2400" smtClean="0">
                <a:solidFill>
                  <a:srgbClr val="FFCC66"/>
                </a:solidFill>
                <a:effectLst/>
              </a:rPr>
              <a:t>Precio: 3’00€</a:t>
            </a:r>
          </a:p>
        </p:txBody>
      </p:sp>
      <p:sp>
        <p:nvSpPr>
          <p:cNvPr id="9220" name="AutoShape 5" descr="Resultado de imagen de crema de cabrales intensa taragañu"/>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s-ES"/>
          </a:p>
        </p:txBody>
      </p:sp>
      <p:sp>
        <p:nvSpPr>
          <p:cNvPr id="9221" name="AutoShape 7" descr="Resultado de imagen de crema de cabrales intensa taragañu"/>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s-ES"/>
          </a:p>
        </p:txBody>
      </p:sp>
      <p:sp>
        <p:nvSpPr>
          <p:cNvPr id="9222" name="AutoShape 9" descr="Resultado de imagen de crema de cabrales intensa taragañu"/>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s-ES"/>
          </a:p>
        </p:txBody>
      </p:sp>
      <p:sp>
        <p:nvSpPr>
          <p:cNvPr id="9223" name="AutoShape 11" descr="Resultado de imagen de crema de cabrales intensa taragañu"/>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s-ES"/>
          </a:p>
        </p:txBody>
      </p:sp>
      <p:pic>
        <p:nvPicPr>
          <p:cNvPr id="9224" name="Picture 12" descr="descarga"/>
          <p:cNvPicPr>
            <a:picLocks noChangeAspect="1" noChangeArrowheads="1"/>
          </p:cNvPicPr>
          <p:nvPr/>
        </p:nvPicPr>
        <p:blipFill>
          <a:blip r:embed="rId2"/>
          <a:srcRect/>
          <a:stretch>
            <a:fillRect/>
          </a:stretch>
        </p:blipFill>
        <p:spPr bwMode="auto">
          <a:xfrm>
            <a:off x="5940425" y="4076700"/>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549275"/>
            <a:ext cx="8229600" cy="1143000"/>
          </a:xfrm>
        </p:spPr>
        <p:txBody>
          <a:bodyPr/>
          <a:lstStyle/>
          <a:p>
            <a:pPr eaLnBrk="1" hangingPunct="1">
              <a:defRPr/>
            </a:pPr>
            <a:r>
              <a:rPr lang="es-ES" sz="4000" b="1" smtClean="0">
                <a:hlinkClick r:id="rId2" tooltip="QUESO PEÑAMELLERA &quot;CUAYAU&quot; (300 Grs.)"/>
              </a:rPr>
              <a:t>QUESO PEÑAMELLERA "CUAYAU" (300 Grs.)</a:t>
            </a:r>
            <a:r>
              <a:rPr lang="es-ES" sz="4000" b="1" smtClean="0"/>
              <a:t/>
            </a:r>
            <a:br>
              <a:rPr lang="es-ES" sz="4000" b="1" smtClean="0"/>
            </a:br>
            <a:endParaRPr lang="es-ES" sz="4000" b="1" smtClean="0"/>
          </a:p>
        </p:txBody>
      </p:sp>
      <p:sp>
        <p:nvSpPr>
          <p:cNvPr id="50179" name="Rectangle 3"/>
          <p:cNvSpPr>
            <a:spLocks noGrp="1" noChangeArrowheads="1"/>
          </p:cNvSpPr>
          <p:nvPr>
            <p:ph type="body" idx="1"/>
          </p:nvPr>
        </p:nvSpPr>
        <p:spPr>
          <a:xfrm>
            <a:off x="468313" y="2133600"/>
            <a:ext cx="8229600" cy="4495800"/>
          </a:xfrm>
        </p:spPr>
        <p:txBody>
          <a:bodyPr/>
          <a:lstStyle/>
          <a:p>
            <a:pPr eaLnBrk="1" hangingPunct="1"/>
            <a:r>
              <a:rPr lang="es-ES" sz="2400" smtClean="0">
                <a:solidFill>
                  <a:schemeClr val="hlink"/>
                </a:solidFill>
              </a:rPr>
              <a:t>Código del producto: </a:t>
            </a:r>
            <a:r>
              <a:rPr lang="es-ES" sz="2400" smtClean="0"/>
              <a:t>004</a:t>
            </a:r>
          </a:p>
          <a:p>
            <a:pPr eaLnBrk="1" hangingPunct="1"/>
            <a:r>
              <a:rPr lang="es-ES" sz="2400" smtClean="0"/>
              <a:t> Elaborado con la mezcla de leches de vaca, cabra y oveja. En ocasiones se elabora en su totalidad con leche de vaca.</a:t>
            </a:r>
          </a:p>
          <a:p>
            <a:pPr eaLnBrk="1" hangingPunct="1"/>
            <a:r>
              <a:rPr lang="es-ES" sz="2400" smtClean="0">
                <a:solidFill>
                  <a:schemeClr val="hlink"/>
                </a:solidFill>
              </a:rPr>
              <a:t>Precio:</a:t>
            </a:r>
            <a:r>
              <a:rPr lang="es-ES" sz="2400" smtClean="0"/>
              <a:t> 3’90€</a:t>
            </a:r>
          </a:p>
        </p:txBody>
      </p:sp>
      <p:pic>
        <p:nvPicPr>
          <p:cNvPr id="10244" name="Picture 4" descr="descarga (2)"/>
          <p:cNvPicPr>
            <a:picLocks noChangeAspect="1" noChangeArrowheads="1"/>
          </p:cNvPicPr>
          <p:nvPr/>
        </p:nvPicPr>
        <p:blipFill>
          <a:blip r:embed="rId3"/>
          <a:srcRect/>
          <a:stretch>
            <a:fillRect/>
          </a:stretch>
        </p:blipFill>
        <p:spPr bwMode="auto">
          <a:xfrm>
            <a:off x="5795963" y="4005263"/>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39750" y="476250"/>
            <a:ext cx="8229600" cy="1143000"/>
          </a:xfrm>
        </p:spPr>
        <p:txBody>
          <a:bodyPr/>
          <a:lstStyle/>
          <a:p>
            <a:pPr eaLnBrk="1" hangingPunct="1">
              <a:defRPr/>
            </a:pPr>
            <a:r>
              <a:rPr lang="es-ES" sz="4000" b="1" dirty="0" smtClean="0">
                <a:hlinkClick r:id="rId2" tooltip="QUESO &quot;PORRUA&quot; (300 Grs.)"/>
              </a:rPr>
              <a:t>QUESO "PORRÚA" (300 Grs.)</a:t>
            </a:r>
            <a:r>
              <a:rPr lang="es-ES" sz="4000" b="1" dirty="0" smtClean="0"/>
              <a:t/>
            </a:r>
            <a:br>
              <a:rPr lang="es-ES" sz="4000" b="1" dirty="0" smtClean="0"/>
            </a:br>
            <a:endParaRPr lang="es-ES" sz="4000" b="1" dirty="0" smtClean="0"/>
          </a:p>
        </p:txBody>
      </p:sp>
      <p:sp>
        <p:nvSpPr>
          <p:cNvPr id="52227" name="Rectangle 3"/>
          <p:cNvSpPr>
            <a:spLocks noGrp="1" noChangeArrowheads="1"/>
          </p:cNvSpPr>
          <p:nvPr>
            <p:ph type="body" idx="1"/>
          </p:nvPr>
        </p:nvSpPr>
        <p:spPr>
          <a:xfrm>
            <a:off x="395288" y="1916113"/>
            <a:ext cx="8229600" cy="4495800"/>
          </a:xfrm>
        </p:spPr>
        <p:txBody>
          <a:bodyPr/>
          <a:lstStyle/>
          <a:p>
            <a:pPr eaLnBrk="1" hangingPunct="1"/>
            <a:r>
              <a:rPr lang="es-ES" sz="2400" smtClean="0">
                <a:solidFill>
                  <a:srgbClr val="FFCC66"/>
                </a:solidFill>
              </a:rPr>
              <a:t>Código del producto: </a:t>
            </a:r>
            <a:r>
              <a:rPr lang="es-ES" sz="2400" smtClean="0"/>
              <a:t>005</a:t>
            </a:r>
            <a:endParaRPr lang="es-ES" sz="2400" smtClean="0">
              <a:solidFill>
                <a:srgbClr val="FFCC66"/>
              </a:solidFill>
            </a:endParaRPr>
          </a:p>
          <a:p>
            <a:pPr eaLnBrk="1" hangingPunct="1"/>
            <a:r>
              <a:rPr lang="es-ES" sz="2400" smtClean="0"/>
              <a:t>Elaboración artesanal, utiliza leche de vaca pasteurizada, cuajo animal, sal y fermentos lácticos. </a:t>
            </a:r>
          </a:p>
          <a:p>
            <a:pPr eaLnBrk="1" hangingPunct="1"/>
            <a:r>
              <a:rPr lang="es-ES" sz="2400" smtClean="0">
                <a:solidFill>
                  <a:srgbClr val="FFCC66"/>
                </a:solidFill>
              </a:rPr>
              <a:t>Precio: 3’90€</a:t>
            </a:r>
            <a:r>
              <a:rPr lang="es-ES" sz="2400" smtClean="0">
                <a:solidFill>
                  <a:srgbClr val="FFCC00"/>
                </a:solidFill>
              </a:rPr>
              <a:t>	</a:t>
            </a:r>
          </a:p>
        </p:txBody>
      </p:sp>
      <p:pic>
        <p:nvPicPr>
          <p:cNvPr id="11268" name="Picture 4" descr="descarga (3)"/>
          <p:cNvPicPr>
            <a:picLocks noChangeAspect="1" noChangeArrowheads="1"/>
          </p:cNvPicPr>
          <p:nvPr/>
        </p:nvPicPr>
        <p:blipFill>
          <a:blip r:embed="rId3"/>
          <a:srcRect/>
          <a:stretch>
            <a:fillRect/>
          </a:stretch>
        </p:blipFill>
        <p:spPr bwMode="auto">
          <a:xfrm>
            <a:off x="5580063" y="4365625"/>
            <a:ext cx="2305050" cy="184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WordArt 6"/>
          <p:cNvSpPr>
            <a:spLocks noChangeArrowheads="1" noChangeShapeType="1" noTextEdit="1"/>
          </p:cNvSpPr>
          <p:nvPr/>
        </p:nvSpPr>
        <p:spPr bwMode="auto">
          <a:xfrm>
            <a:off x="2555875" y="2708275"/>
            <a:ext cx="3816350" cy="1368425"/>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latin typeface="Arial Black"/>
              </a:rPr>
              <a:t>EMBUTIDOS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rte">
  <a:themeElements>
    <a:clrScheme name="Cort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Corte">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ort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Corte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orte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Corte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Corte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Corte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Corte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Corte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Corte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TotalTime>
  <Words>728</Words>
  <Application>Microsoft Office PowerPoint</Application>
  <PresentationFormat>Presentación en pantalla (4:3)</PresentationFormat>
  <Paragraphs>135</Paragraphs>
  <Slides>38</Slides>
  <Notes>1</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38</vt:i4>
      </vt:variant>
    </vt:vector>
  </HeadingPairs>
  <TitlesOfParts>
    <vt:vector size="44" baseType="lpstr">
      <vt:lpstr>Arial</vt:lpstr>
      <vt:lpstr>Tahoma</vt:lpstr>
      <vt:lpstr>Wingdings</vt:lpstr>
      <vt:lpstr>Calibri</vt:lpstr>
      <vt:lpstr>Corte</vt:lpstr>
      <vt:lpstr>Diseño predeterminado</vt:lpstr>
      <vt:lpstr>Catálogo cooperativa:</vt:lpstr>
      <vt:lpstr>ÍNDICE</vt:lpstr>
      <vt:lpstr>Diapositiva 3</vt:lpstr>
      <vt:lpstr>QUESO "AFUEGA'L PITU ATRONCAU TIERRA DE TINEO" ROJO (300 Grs.) </vt:lpstr>
      <vt:lpstr>QUESO "AFUEGA'L PITU ATRONCAU TIERRA DE TINEO" BLANCO (300 Grs.) </vt:lpstr>
      <vt:lpstr>CREMA DE CABRALES INTENSA “TARAGAÑO” (180 Grs.)</vt:lpstr>
      <vt:lpstr>QUESO PEÑAMELLERA "CUAYAU" (300 Grs.) </vt:lpstr>
      <vt:lpstr>QUESO "PORRÚA" (300 Grs.) </vt:lpstr>
      <vt:lpstr>Diapositiva 9</vt:lpstr>
      <vt:lpstr>MORCILLA ASTURIANA EXTRA "TIERRA ASTUR" (4 Uds.) </vt:lpstr>
      <vt:lpstr>CHORIZO DE CIERVO "TIERRA ASTUR" (300 Grs.)  </vt:lpstr>
      <vt:lpstr>CHORIZO DE TORO "TIERRA ASTUR" (300 Grs.) </vt:lpstr>
      <vt:lpstr>SALCHICHÓN DE AVESTRUZ "EMBUASTUR" (200 Grs.) </vt:lpstr>
      <vt:lpstr>LONCHEADO DE JAMÓN "CRIVENCAR" (150 Grs.) </vt:lpstr>
      <vt:lpstr>Diapositiva 15</vt:lpstr>
      <vt:lpstr>MIEL ECOLÓGICA DE BOSQUE ASTURIANO "LA PUELA" (45 Grs.) </vt:lpstr>
      <vt:lpstr>ARROZ CON LECHE "SANTOLAYA" (200 Grs.) </vt:lpstr>
      <vt:lpstr>DULCE DE MANZANA "LA COLLOTENSE" (400 Grs.) </vt:lpstr>
      <vt:lpstr>TOCINILLO DE CIELO "TEJEIRO" (4 Uds. de 60 Grs.) </vt:lpstr>
      <vt:lpstr>MERLITONES ALMENDRADOS "PUENTE ROMANO" (400 grs.) </vt:lpstr>
      <vt:lpstr>Diapositiva 21</vt:lpstr>
      <vt:lpstr>FABADA ASTURIANA "LA NOREÑENSE" (765 Grs.) </vt:lpstr>
      <vt:lpstr>CALLOS CON JAMÓN "LA NOREÑENSE" (380 Grs.) </vt:lpstr>
      <vt:lpstr>FILETE DE ANCHOAS EN ACEITE DE OLIVA "AGROMAR" (50 Grs.) </vt:lpstr>
      <vt:lpstr>CREMA DE MAR "COSTERA" (70 grs.) </vt:lpstr>
      <vt:lpstr>PATE DE CABRACHO "TIERRA ASTUR" (100 Grs.) </vt:lpstr>
      <vt:lpstr>Diapositiva 27</vt:lpstr>
      <vt:lpstr>ESTUCHE DE FABADA ASTURIANA "CRIVENCAR" (2 RAC.) </vt:lpstr>
      <vt:lpstr>Diapositiva 29</vt:lpstr>
      <vt:lpstr>TIRACHINAS</vt:lpstr>
      <vt:lpstr>HUCHA DE BARRO ENVEJECIDO </vt:lpstr>
      <vt:lpstr>HORREO RÚSTICO CON CORREDOR (6 cm.) </vt:lpstr>
      <vt:lpstr>Diapositiva 33</vt:lpstr>
      <vt:lpstr>SUSPIROS DE ESCANDA ECOLÓGICOS “SPELTASTUR” (350 Grs.) </vt:lpstr>
      <vt:lpstr>QUESO DE VACA ECOLÓGICO SEMICURADO "EL ASTUR" (320 grs.) </vt:lpstr>
      <vt:lpstr>GELATINA DE MANZANA ECOLÓGICA DE SIDRA "TIERRA ASTUR" (240 Grs.) </vt:lpstr>
      <vt:lpstr>HARINA DE ESCANDA INTEGRAL ECOLÓGICA "SPELTASTUR" (1 kg.) </vt:lpstr>
      <vt:lpstr>MIEL ECOLÓGICA DE ROBLE ASTURIANO "LA PUELA" (350 Grs.)  </vt:lpstr>
    </vt:vector>
  </TitlesOfParts>
  <Company>Principado de Asturias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alumnado</dc:creator>
  <cp:lastModifiedBy>alfredogm</cp:lastModifiedBy>
  <cp:revision>20</cp:revision>
  <dcterms:created xsi:type="dcterms:W3CDTF">2015-02-04T12:51:37Z</dcterms:created>
  <dcterms:modified xsi:type="dcterms:W3CDTF">2015-03-17T08:43:11Z</dcterms:modified>
</cp:coreProperties>
</file>