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4" autoAdjust="0"/>
  </p:normalViewPr>
  <p:slideViewPr>
    <p:cSldViewPr snapToGrid="0">
      <p:cViewPr>
        <p:scale>
          <a:sx n="82" d="100"/>
          <a:sy n="82" d="100"/>
        </p:scale>
        <p:origin x="4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87A8E-0520-4978-9752-3ED2AEB07900}" type="datetimeFigureOut">
              <a:rPr lang="es-ES" smtClean="0"/>
              <a:pPr/>
              <a:t>13/03/2015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AD90A-EA3F-4D5E-82DC-61E2E09DF98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1290" y="856527"/>
            <a:ext cx="6640974" cy="208344"/>
          </a:xfrm>
        </p:spPr>
        <p:txBody>
          <a:bodyPr>
            <a:noAutofit/>
          </a:bodyPr>
          <a:lstStyle/>
          <a:p>
            <a:r>
              <a:rPr lang="es-ES" dirty="0" smtClean="0"/>
              <a:t>Queso cabrales (550 g)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519" y="1311396"/>
            <a:ext cx="3311525" cy="3311525"/>
          </a:xfr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46563" y="1288169"/>
            <a:ext cx="606513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parajit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parajit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parajita" pitchFamily="34" charset="0"/>
              </a:rPr>
              <a:t>Cabrales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parajita" pitchFamily="34" charset="0"/>
              </a:rPr>
              <a:t> cheese: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paraji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Aparajit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Aparajita" pitchFamily="34" charset="0"/>
              </a:rPr>
              <a:t>It is a very strong blue cheese, which is made with milk of cow, goat and sheep. It´s practically without peel, when it is mature it has a blue green colour and its dough is creamy. It´s elaborated in Natural Caves with a lot of humidity and wet.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parajit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63490" y="4166886"/>
            <a:ext cx="4918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latin typeface="Comic Sans MS" pitchFamily="66" charset="0"/>
              </a:rPr>
              <a:t>10,45 €    /   7.36  </a:t>
            </a:r>
            <a:r>
              <a:rPr lang="es-ES_tradnl" sz="1600" b="1" dirty="0" err="1" smtClean="0">
                <a:latin typeface="Comic Sans MS" pitchFamily="66" charset="0"/>
              </a:rPr>
              <a:t>pounds</a:t>
            </a:r>
            <a:r>
              <a:rPr lang="es-ES_tradnl" sz="1600" b="1" dirty="0" smtClean="0">
                <a:latin typeface="Comic Sans MS" pitchFamily="66" charset="0"/>
              </a:rPr>
              <a:t> </a:t>
            </a:r>
            <a:r>
              <a:rPr lang="es-ES_tradnl" sz="1600" b="1" dirty="0" err="1" smtClean="0">
                <a:latin typeface="Comic Sans MS" pitchFamily="66" charset="0"/>
              </a:rPr>
              <a:t>approx</a:t>
            </a:r>
            <a:r>
              <a:rPr lang="es-ES_tradnl" sz="1600" b="1" dirty="0" smtClean="0">
                <a:latin typeface="Comic Sans MS" pitchFamily="66" charset="0"/>
              </a:rPr>
              <a:t>.</a:t>
            </a:r>
            <a:endParaRPr lang="es-ES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CALLOS CON JAMÓN (630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088" y="1828800"/>
            <a:ext cx="3183039" cy="3402957"/>
          </a:xfr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15346" y="1999843"/>
            <a:ext cx="60717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Tripe with ham.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 is a dish made of the stomach and the guts of the pork, accompanied with ham and with a bit (spicy), slightly strong flavor.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1600" b="1" dirty="0" smtClean="0"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4,15€   /   2.92 </a:t>
            </a:r>
            <a:r>
              <a:rPr kumimoji="0" lang="es-ES_trad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pounds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s-ES_tradn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approx</a:t>
            </a:r>
            <a:r>
              <a:rPr kumimoji="0" lang="es-ES_tradn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.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9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Fabada asturiana (765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36" y="1898248"/>
            <a:ext cx="3954432" cy="3206188"/>
          </a:xfr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458691" y="2078192"/>
            <a:ext cx="57712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Beans.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 is a traditional stew of the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cuisine made of local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beans, spicy pork sausages, ham, bacon and blood sausage.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3€   /   2.11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0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Paté de cabracho (100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365" y="1921397"/>
            <a:ext cx="3750197" cy="3402957"/>
          </a:xfr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417128" y="2410699"/>
            <a:ext cx="59271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Cabracho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Pâté 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It´s a kind of mash, pure made of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semioily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and prepared meat from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cabraco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scorpion fish. It´s traditionally eaten with some  mayonnaise on top.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2,45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€   /   1.73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2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“tres oscos” (750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244" y="1828801"/>
            <a:ext cx="3506648" cy="348398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44291" y="2317428"/>
            <a:ext cx="6171334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Oscos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Cheese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Oily cheese of big size made with cow milk (great for sandwiches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8,75€   /   6.16 pounds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9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Galletas de manzana (380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96" y="1875099"/>
            <a:ext cx="3808071" cy="3426106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92436" y="1980498"/>
            <a:ext cx="546605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Apple biscuits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They are made with a typical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fruit with a sweet and a bitter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flavour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6,55€  /  4.61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Turrón de sidra y manzana (300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14" y="1886674"/>
            <a:ext cx="3751615" cy="3310360"/>
          </a:xfr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24400" y="2354806"/>
            <a:ext cx="66627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Apple and cider nougat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It´s  a typical sweet of Christmas time  normally made of almond, sugar, cider and apple.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5,75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€   /   4.05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8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Longaniza casera extra (400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5813" y="1666100"/>
            <a:ext cx="2245488" cy="3774001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156363" y="2557952"/>
            <a:ext cx="717362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Home-made pork sausage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Llonganissa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It´s a stuffed sausage filled with mince pork meat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4,80€   /   3.38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0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/>
              <a:t>Queso “</a:t>
            </a:r>
            <a:r>
              <a:rPr lang="es-ES" dirty="0" err="1" smtClean="0"/>
              <a:t>afuega’l</a:t>
            </a:r>
            <a:r>
              <a:rPr lang="es-ES" dirty="0" smtClean="0"/>
              <a:t> </a:t>
            </a:r>
            <a:r>
              <a:rPr lang="es-ES" dirty="0" err="1" smtClean="0"/>
              <a:t>pitu</a:t>
            </a:r>
            <a:r>
              <a:rPr lang="es-ES" dirty="0" smtClean="0"/>
              <a:t> blanco” (300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2663" y="1828799"/>
            <a:ext cx="2743200" cy="3449257"/>
          </a:xfr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475018" y="2259404"/>
            <a:ext cx="69406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Afuega’l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pitu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Cheese: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Oily cheese that can be fresh air or matured, elaborated with pure, milk of cow. It has an acid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flavour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a bit salty or no salty at all, creamy and too dry.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4,35 €   /   3.06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8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lote de guisos clásicos de </a:t>
            </a:r>
            <a:r>
              <a:rPr lang="es-ES" dirty="0" smtClean="0"/>
              <a:t>Asturias</a:t>
            </a:r>
            <a:br>
              <a:rPr lang="es-ES" dirty="0" smtClean="0"/>
            </a:br>
            <a:r>
              <a:rPr lang="es-ES" dirty="0" smtClean="0"/>
              <a:t>(780 g)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1721" y="1817225"/>
            <a:ext cx="3784921" cy="3402957"/>
          </a:xfr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43055" y="2507206"/>
            <a:ext cx="63297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collection of Stews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They contain pork sausage, spicy sausage, bacon and ham. It´s raw packed.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11,50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€   /   8.10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3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Dulce de manzana (400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974" y="1782501"/>
            <a:ext cx="4247909" cy="3578236"/>
          </a:xfr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500254" y="2590334"/>
            <a:ext cx="58868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Apple sweet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 is got from the apple pulp, together with sugar. It is mainly eaten with cheese as  a dessert.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2,50€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/   1.76 </a:t>
            </a:r>
            <a:r>
              <a:rPr kumimoji="0" lang="en-US" sz="16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9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642" y="636607"/>
            <a:ext cx="9086125" cy="312516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Queso “la peral” </a:t>
            </a:r>
            <a:r>
              <a:rPr lang="es-ES" dirty="0" err="1" smtClean="0"/>
              <a:t>semi</a:t>
            </a:r>
            <a:r>
              <a:rPr lang="es-ES" dirty="0" smtClean="0"/>
              <a:t>-azul (750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978" y="1678329"/>
            <a:ext cx="3473149" cy="2730186"/>
          </a:xfr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525685" y="2177857"/>
            <a:ext cx="376878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La Peral </a:t>
            </a: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Cheese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:</a:t>
            </a:r>
            <a:endParaRPr kumimoji="0" lang="es-E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It´s made with pure cow milk with a soft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flavour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ahoma" pitchFamily="34" charset="0"/>
              </a:rPr>
              <a:t>11,25 €   /   7,93 pounds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ahoma" pitchFamily="34" charset="0"/>
              </a:rPr>
              <a:t> approx.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Mermelada de arándanos (250 g)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766" y="1932972"/>
            <a:ext cx="4247909" cy="3321934"/>
          </a:xfr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943600" y="1919994"/>
            <a:ext cx="518160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Cranberry jam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Jam made of Cranberry  (typical fruit from the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forests) with an acid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flavour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cs typeface="Times New Roman" pitchFamily="18" charset="0"/>
              </a:rPr>
              <a:t>2,75€   /   1,94 pounds approx.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Bombones de aguardiente de sidra (200 g)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595" y="2095018"/>
            <a:ext cx="4572000" cy="3136739"/>
          </a:xfr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12872" y="2586650"/>
            <a:ext cx="53478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Cider Chocolates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Homemade chocolates stuffed  with brandy cider chocolates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14,45 €   /   10,18 pounds approx.</a:t>
            </a:r>
          </a:p>
        </p:txBody>
      </p:sp>
    </p:spTree>
    <p:extLst>
      <p:ext uri="{BB962C8B-B14F-4D97-AF65-F5344CB8AC3E}">
        <p14:creationId xmlns:p14="http://schemas.microsoft.com/office/powerpoint/2010/main" xmlns="" val="2184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Picadillo de jabalí (500 g)</a:t>
            </a:r>
            <a:br>
              <a:rPr lang="es-ES_tradnl" dirty="0" smtClean="0"/>
            </a:br>
            <a:endParaRPr lang="es-ES" dirty="0"/>
          </a:p>
        </p:txBody>
      </p:sp>
      <p:pic>
        <p:nvPicPr>
          <p:cNvPr id="4" name="3 Marcador de contenido" descr="picadillo de jab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5453" y="1956122"/>
            <a:ext cx="3892603" cy="2963119"/>
          </a:xfrm>
        </p:spPr>
      </p:pic>
      <p:sp>
        <p:nvSpPr>
          <p:cNvPr id="5" name="4 CuadroTexto"/>
          <p:cNvSpPr txBox="1"/>
          <p:nvPr/>
        </p:nvSpPr>
        <p:spPr>
          <a:xfrm>
            <a:off x="6040582" y="1856509"/>
            <a:ext cx="450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b="1" dirty="0" smtClean="0">
              <a:latin typeface="Comic Sans MS" pitchFamily="66" charset="0"/>
            </a:endParaRPr>
          </a:p>
          <a:p>
            <a:r>
              <a:rPr lang="es-ES_tradnl" sz="1600" b="1" dirty="0" err="1" smtClean="0">
                <a:latin typeface="Comic Sans MS" pitchFamily="66" charset="0"/>
              </a:rPr>
              <a:t>Boar</a:t>
            </a:r>
            <a:r>
              <a:rPr lang="es-ES_tradnl" sz="1600" b="1" dirty="0" smtClean="0">
                <a:latin typeface="Comic Sans MS" pitchFamily="66" charset="0"/>
              </a:rPr>
              <a:t> </a:t>
            </a:r>
            <a:r>
              <a:rPr lang="es-ES_tradnl" sz="1600" b="1" dirty="0" err="1" smtClean="0">
                <a:latin typeface="Comic Sans MS" pitchFamily="66" charset="0"/>
              </a:rPr>
              <a:t>mince</a:t>
            </a:r>
            <a:endParaRPr lang="es-ES_tradnl" sz="1600" b="1" dirty="0" smtClean="0">
              <a:latin typeface="Comic Sans MS" pitchFamily="66" charset="0"/>
            </a:endParaRPr>
          </a:p>
          <a:p>
            <a:endParaRPr lang="es-ES_tradnl" sz="1600" b="1" dirty="0" smtClean="0">
              <a:latin typeface="Comic Sans MS" pitchFamily="66" charset="0"/>
            </a:endParaRPr>
          </a:p>
          <a:p>
            <a:endParaRPr lang="es-ES_tradnl" sz="1600" b="1" dirty="0" smtClean="0">
              <a:latin typeface="Comic Sans MS" pitchFamily="66" charset="0"/>
            </a:endParaRPr>
          </a:p>
          <a:p>
            <a:endParaRPr lang="es-ES_tradnl" sz="1600" b="1" dirty="0" smtClean="0">
              <a:latin typeface="Comic Sans MS" pitchFamily="66" charset="0"/>
            </a:endParaRPr>
          </a:p>
          <a:p>
            <a:r>
              <a:rPr lang="es-ES_tradnl" sz="1600" b="1" dirty="0" smtClean="0">
                <a:latin typeface="Comic Sans MS" pitchFamily="66" charset="0"/>
              </a:rPr>
              <a:t>5,25 €   /   3,70 </a:t>
            </a:r>
            <a:r>
              <a:rPr lang="es-ES_tradnl" sz="1600" b="1" dirty="0" err="1" smtClean="0">
                <a:latin typeface="Comic Sans MS" pitchFamily="66" charset="0"/>
              </a:rPr>
              <a:t>pounds</a:t>
            </a:r>
            <a:r>
              <a:rPr lang="es-ES_tradnl" sz="1600" b="1" dirty="0" smtClean="0">
                <a:latin typeface="Comic Sans MS" pitchFamily="66" charset="0"/>
              </a:rPr>
              <a:t> </a:t>
            </a:r>
            <a:r>
              <a:rPr lang="es-ES_tradnl" sz="1600" b="1" dirty="0" err="1" smtClean="0">
                <a:latin typeface="Comic Sans MS" pitchFamily="66" charset="0"/>
              </a:rPr>
              <a:t>approx</a:t>
            </a:r>
            <a:r>
              <a:rPr lang="es-ES_tradnl" sz="1600" b="1" dirty="0" smtClean="0">
                <a:latin typeface="Comic Sans MS" pitchFamily="66" charset="0"/>
              </a:rPr>
              <a:t>.</a:t>
            </a:r>
            <a:endParaRPr lang="es-E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Salchichón de jabalí al cabrales</a:t>
            </a:r>
            <a:endParaRPr lang="es-ES" dirty="0"/>
          </a:p>
        </p:txBody>
      </p:sp>
      <p:pic>
        <p:nvPicPr>
          <p:cNvPr id="4" name="3 Marcador de contenido" descr="salchichon de jabali al cabr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0537" y="2267372"/>
            <a:ext cx="4490977" cy="3242177"/>
          </a:xfr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386945" y="901531"/>
            <a:ext cx="49876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oar salami with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Cabrales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sauce.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oar meat (the boar is a typical animal in Asturias) accompanied with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Cabrales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cheese.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cs typeface="Times New Roman" pitchFamily="18" charset="0"/>
              </a:rPr>
              <a:t>6,55€   /   4,60 POUNDS APPROX.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Salchichón de ciervo (350 g)</a:t>
            </a:r>
            <a:endParaRPr lang="es-ES" dirty="0"/>
          </a:p>
        </p:txBody>
      </p:sp>
      <p:pic>
        <p:nvPicPr>
          <p:cNvPr id="4" name="3 Marcador de contenido" descr="salchichon de cier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0066" y="2152891"/>
            <a:ext cx="4294208" cy="2997843"/>
          </a:xfrm>
        </p:spPr>
      </p:pic>
      <p:sp>
        <p:nvSpPr>
          <p:cNvPr id="7" name="6 Rectángulo"/>
          <p:cNvSpPr/>
          <p:nvPr/>
        </p:nvSpPr>
        <p:spPr>
          <a:xfrm>
            <a:off x="5957456" y="2549236"/>
            <a:ext cx="4849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latin typeface="Comic Sans MS" pitchFamily="66" charset="0"/>
              </a:rPr>
              <a:t>Spanish</a:t>
            </a:r>
            <a:r>
              <a:rPr lang="es-ES" sz="1600" b="1" dirty="0" smtClean="0">
                <a:latin typeface="Comic Sans MS" pitchFamily="66" charset="0"/>
              </a:rPr>
              <a:t>  </a:t>
            </a:r>
            <a:r>
              <a:rPr lang="es-ES" sz="1600" b="1" dirty="0" err="1" smtClean="0">
                <a:latin typeface="Comic Sans MS" pitchFamily="66" charset="0"/>
              </a:rPr>
              <a:t>deer</a:t>
            </a:r>
            <a:r>
              <a:rPr lang="es-ES" sz="1600" b="1" dirty="0" smtClean="0">
                <a:latin typeface="Comic Sans MS" pitchFamily="66" charset="0"/>
              </a:rPr>
              <a:t> </a:t>
            </a:r>
            <a:r>
              <a:rPr lang="es-ES" sz="1600" b="1" dirty="0" err="1" smtClean="0">
                <a:latin typeface="Comic Sans MS" pitchFamily="66" charset="0"/>
              </a:rPr>
              <a:t>sausage</a:t>
            </a:r>
            <a:endParaRPr lang="es-ES" sz="1600" b="1" dirty="0" smtClean="0">
              <a:latin typeface="Comic Sans MS" pitchFamily="66" charset="0"/>
            </a:endParaRPr>
          </a:p>
          <a:p>
            <a:endParaRPr lang="es-ES" sz="1600" b="1" dirty="0" smtClean="0">
              <a:latin typeface="Comic Sans MS" pitchFamily="66" charset="0"/>
            </a:endParaRPr>
          </a:p>
          <a:p>
            <a:endParaRPr lang="es-ES" sz="1600" b="1" dirty="0" smtClean="0">
              <a:latin typeface="Comic Sans MS" pitchFamily="66" charset="0"/>
            </a:endParaRPr>
          </a:p>
          <a:p>
            <a:r>
              <a:rPr lang="es-ES" sz="1600" b="1" dirty="0" smtClean="0">
                <a:latin typeface="Comic Sans MS" pitchFamily="66" charset="0"/>
              </a:rPr>
              <a:t>6,05€  /  4,26 </a:t>
            </a:r>
            <a:r>
              <a:rPr lang="es-ES" sz="1600" b="1" dirty="0" err="1" smtClean="0">
                <a:latin typeface="Comic Sans MS" pitchFamily="66" charset="0"/>
              </a:rPr>
              <a:t>pounds</a:t>
            </a:r>
            <a:r>
              <a:rPr lang="es-ES" sz="1600" b="1" dirty="0" smtClean="0">
                <a:latin typeface="Comic Sans MS" pitchFamily="66" charset="0"/>
              </a:rPr>
              <a:t> </a:t>
            </a:r>
            <a:r>
              <a:rPr lang="es-ES" sz="1600" b="1" dirty="0" err="1" smtClean="0">
                <a:latin typeface="Comic Sans MS" pitchFamily="66" charset="0"/>
              </a:rPr>
              <a:t>approx</a:t>
            </a:r>
            <a:r>
              <a:rPr lang="es-ES" sz="1600" b="1" dirty="0" smtClean="0">
                <a:latin typeface="Comic Sans MS" pitchFamily="66" charset="0"/>
              </a:rPr>
              <a:t>. </a:t>
            </a:r>
            <a:endParaRPr lang="es-E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Chorizo de jabalí (300 g)</a:t>
            </a:r>
            <a:endParaRPr lang="es-ES" dirty="0"/>
          </a:p>
        </p:txBody>
      </p:sp>
      <p:pic>
        <p:nvPicPr>
          <p:cNvPr id="4" name="3 Marcador de contenido" descr="chorizo de jaba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2191" y="1842653"/>
            <a:ext cx="4872943" cy="2879818"/>
          </a:xfrm>
        </p:spPr>
      </p:pic>
      <p:sp>
        <p:nvSpPr>
          <p:cNvPr id="5" name="4 CuadroTexto"/>
          <p:cNvSpPr txBox="1"/>
          <p:nvPr/>
        </p:nvSpPr>
        <p:spPr>
          <a:xfrm>
            <a:off x="6830291" y="2092036"/>
            <a:ext cx="367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1600" b="1" dirty="0" smtClean="0">
              <a:latin typeface="Comic Sans MS" pitchFamily="66" charset="0"/>
            </a:endParaRPr>
          </a:p>
          <a:p>
            <a:endParaRPr lang="es-ES_tradnl" sz="1600" b="1" dirty="0" smtClean="0">
              <a:latin typeface="Comic Sans MS" pitchFamily="66" charset="0"/>
            </a:endParaRPr>
          </a:p>
          <a:p>
            <a:r>
              <a:rPr lang="es-ES_tradnl" sz="1600" b="1" dirty="0" smtClean="0">
                <a:latin typeface="Comic Sans MS" pitchFamily="66" charset="0"/>
              </a:rPr>
              <a:t>4,95€   /   3,49 </a:t>
            </a:r>
            <a:r>
              <a:rPr lang="es-ES_tradnl" sz="1600" b="1" dirty="0" err="1" smtClean="0">
                <a:latin typeface="Comic Sans MS" pitchFamily="66" charset="0"/>
              </a:rPr>
              <a:t>pouns</a:t>
            </a:r>
            <a:r>
              <a:rPr lang="es-ES_tradnl" sz="1600" b="1" dirty="0" smtClean="0">
                <a:latin typeface="Comic Sans MS" pitchFamily="66" charset="0"/>
              </a:rPr>
              <a:t> </a:t>
            </a:r>
            <a:r>
              <a:rPr lang="es-ES_tradnl" sz="1600" b="1" dirty="0" err="1" smtClean="0">
                <a:latin typeface="Comic Sans MS" pitchFamily="66" charset="0"/>
              </a:rPr>
              <a:t>approx</a:t>
            </a:r>
            <a:r>
              <a:rPr lang="es-ES_tradnl" sz="1600" b="1" dirty="0" smtClean="0">
                <a:latin typeface="Comic Sans MS" pitchFamily="66" charset="0"/>
              </a:rPr>
              <a:t>.</a:t>
            </a:r>
            <a:endParaRPr lang="es-ES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Chorizo de ciervo (300  G)</a:t>
            </a:r>
            <a:endParaRPr lang="es-ES" dirty="0"/>
          </a:p>
        </p:txBody>
      </p:sp>
      <p:pic>
        <p:nvPicPr>
          <p:cNvPr id="4" name="3 Marcador de contenido" descr="chorizo de cier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1397" y="1863524"/>
            <a:ext cx="4247909" cy="3345084"/>
          </a:xfrm>
        </p:spPr>
      </p:pic>
      <p:sp>
        <p:nvSpPr>
          <p:cNvPr id="5" name="4 CuadroTexto"/>
          <p:cNvSpPr txBox="1"/>
          <p:nvPr/>
        </p:nvSpPr>
        <p:spPr>
          <a:xfrm>
            <a:off x="6954982" y="2161309"/>
            <a:ext cx="336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4,95€   /    3,49 </a:t>
            </a:r>
            <a:r>
              <a:rPr lang="es-ES_tradnl" dirty="0" err="1" smtClean="0"/>
              <a:t>pounds</a:t>
            </a:r>
            <a:r>
              <a:rPr lang="es-ES_tradnl" dirty="0" smtClean="0"/>
              <a:t> </a:t>
            </a:r>
            <a:r>
              <a:rPr lang="es-ES_tradnl" dirty="0" err="1" smtClean="0"/>
              <a:t>approx</a:t>
            </a:r>
            <a:r>
              <a:rPr lang="es-ES_tradnl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Chorizo de avestruz (300 g)</a:t>
            </a:r>
            <a:endParaRPr lang="es-ES" dirty="0"/>
          </a:p>
        </p:txBody>
      </p:sp>
      <p:pic>
        <p:nvPicPr>
          <p:cNvPr id="4" name="3 Marcador de contenido" descr="chorizo de avestru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6430" y="1687802"/>
            <a:ext cx="3009418" cy="3474507"/>
          </a:xfrm>
        </p:spPr>
      </p:pic>
      <p:sp>
        <p:nvSpPr>
          <p:cNvPr id="5" name="4 CuadroTexto"/>
          <p:cNvSpPr txBox="1"/>
          <p:nvPr/>
        </p:nvSpPr>
        <p:spPr>
          <a:xfrm>
            <a:off x="6137564" y="2078182"/>
            <a:ext cx="554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3,75€   /   2,64 </a:t>
            </a:r>
            <a:r>
              <a:rPr lang="es-ES_tradnl" dirty="0" err="1" smtClean="0"/>
              <a:t>pounds</a:t>
            </a:r>
            <a:r>
              <a:rPr lang="es-ES_tradnl" dirty="0" smtClean="0"/>
              <a:t> </a:t>
            </a:r>
            <a:r>
              <a:rPr lang="es-ES_tradnl" dirty="0" err="1" smtClean="0"/>
              <a:t>approx</a:t>
            </a:r>
            <a:r>
              <a:rPr lang="es-ES_tradnl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Tabla de embutidos </a:t>
            </a:r>
            <a:r>
              <a:rPr lang="es-ES_tradnl" dirty="0" err="1" smtClean="0"/>
              <a:t>loncheados</a:t>
            </a:r>
            <a:r>
              <a:rPr lang="es-ES_tradnl" dirty="0" smtClean="0"/>
              <a:t> asturianos (250 g)</a:t>
            </a:r>
            <a:br>
              <a:rPr lang="es-ES_tradnl" dirty="0" smtClean="0"/>
            </a:br>
            <a:endParaRPr lang="es-ES" dirty="0"/>
          </a:p>
        </p:txBody>
      </p:sp>
      <p:pic>
        <p:nvPicPr>
          <p:cNvPr id="4" name="3 Marcador de contenido" descr="tabla de embutidos loncheados asturia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0927" y="1736203"/>
            <a:ext cx="4375230" cy="3622876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44144" y="1181390"/>
            <a:ext cx="490451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collection of Stews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They contain pork sausage, spicy sausage, bacon and ham. It´s raw packed.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9,35 €   /   6,59 pounds approx.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0131" y="651077"/>
            <a:ext cx="7257327" cy="737885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Queso “</a:t>
            </a:r>
            <a:r>
              <a:rPr lang="es-ES" dirty="0" err="1" smtClean="0"/>
              <a:t>gamoneu</a:t>
            </a:r>
            <a:r>
              <a:rPr lang="es-ES" dirty="0" smtClean="0"/>
              <a:t>” (600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158" y="1837766"/>
            <a:ext cx="3212153" cy="3212153"/>
          </a:xfrm>
        </p:spPr>
      </p:pic>
      <p:sp>
        <p:nvSpPr>
          <p:cNvPr id="5" name="4 CuadroTexto"/>
          <p:cNvSpPr txBox="1"/>
          <p:nvPr/>
        </p:nvSpPr>
        <p:spPr>
          <a:xfrm>
            <a:off x="4807527" y="2299855"/>
            <a:ext cx="5522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Comic Sans MS" pitchFamily="66" charset="0"/>
              </a:rPr>
              <a:t>Gamoneu</a:t>
            </a:r>
            <a:r>
              <a:rPr lang="en-US" sz="1600" b="1" dirty="0" smtClean="0">
                <a:latin typeface="Comic Sans MS" pitchFamily="66" charset="0"/>
              </a:rPr>
              <a:t> Cheese:</a:t>
            </a:r>
            <a:endParaRPr lang="es-ES" sz="1600" b="1" dirty="0" smtClean="0">
              <a:latin typeface="Comic Sans MS" pitchFamily="66" charset="0"/>
            </a:endParaRP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It is an oily matured cheese, natural bark, elaborated with milk of cow, sheep and goat. The dough is hard or semi hard. Soft </a:t>
            </a:r>
            <a:r>
              <a:rPr lang="en-US" sz="1600" b="1" dirty="0" err="1" smtClean="0">
                <a:latin typeface="Comic Sans MS" pitchFamily="66" charset="0"/>
              </a:rPr>
              <a:t>flavour</a:t>
            </a:r>
            <a:r>
              <a:rPr lang="en-US" sz="1600" b="1" dirty="0" smtClean="0">
                <a:latin typeface="Comic Sans MS" pitchFamily="66" charset="0"/>
              </a:rPr>
              <a:t> and a bit spicy taste.</a:t>
            </a:r>
          </a:p>
          <a:p>
            <a:endParaRPr lang="en-US" sz="1600" b="1" dirty="0" smtClean="0">
              <a:latin typeface="Comic Sans MS" pitchFamily="66" charset="0"/>
            </a:endParaRPr>
          </a:p>
          <a:p>
            <a:endParaRPr lang="en-US" sz="1600" b="1" dirty="0" smtClean="0">
              <a:latin typeface="Comic Sans MS" pitchFamily="66" charset="0"/>
            </a:endParaRPr>
          </a:p>
          <a:p>
            <a:r>
              <a:rPr lang="en-US" sz="1600" b="1" dirty="0" smtClean="0">
                <a:latin typeface="Comic Sans MS" pitchFamily="66" charset="0"/>
              </a:rPr>
              <a:t>12,70 €   /   8,95 pounds approx.</a:t>
            </a:r>
            <a:endParaRPr lang="es-ES" sz="1600" b="1" dirty="0" smtClean="0"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683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582" y="477457"/>
            <a:ext cx="10104699" cy="911505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Queso “</a:t>
            </a:r>
            <a:r>
              <a:rPr lang="es-ES" dirty="0" err="1" smtClean="0"/>
              <a:t>peñamellera</a:t>
            </a:r>
            <a:r>
              <a:rPr lang="es-ES" dirty="0" smtClean="0"/>
              <a:t>” a la sidra (300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82" y="1992024"/>
            <a:ext cx="3797548" cy="2533677"/>
          </a:xfrm>
        </p:spPr>
      </p:pic>
      <p:sp>
        <p:nvSpPr>
          <p:cNvPr id="6" name="5 CuadroTexto"/>
          <p:cNvSpPr txBox="1"/>
          <p:nvPr/>
        </p:nvSpPr>
        <p:spPr>
          <a:xfrm>
            <a:off x="5129514" y="2278810"/>
            <a:ext cx="507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405377" y="2071269"/>
            <a:ext cx="4749476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Peñamellera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Cheese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Yellow and compact color with a strong and bit acid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flavour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It’s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made with cow milk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100" b="1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4,95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€   /   3,49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914400"/>
            <a:ext cx="7245752" cy="474562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Bollos de marañuela (docena)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2087" y="1859966"/>
            <a:ext cx="3571321" cy="2364794"/>
          </a:xfr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053560" y="3245235"/>
            <a:ext cx="371547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Marañuelas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Scones)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 typical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sweet  made of  eggs, sugar, butter and bread elaborated in the shape spiral.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6,60€   /   4,65 pounds approx.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Casadielles</a:t>
            </a:r>
            <a:r>
              <a:rPr lang="es-ES" dirty="0" smtClean="0"/>
              <a:t> (docena)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894" y="1699171"/>
            <a:ext cx="3551206" cy="3625632"/>
          </a:xfr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06290" y="948140"/>
            <a:ext cx="610985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Casadielles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It is a typical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Asturian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sweet, a species (kind) of small pie fried or baked, elaborated with mass of wheat refills with nuts or hazelnuts, sugar and anise, is in the habit of serving as dessert.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cs typeface="Times New Roman" pitchFamily="18" charset="0"/>
              </a:rPr>
              <a:t>8,70 €   /   6,13 pounds approx.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5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CARAJITOS (350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074" y="1472424"/>
            <a:ext cx="4048580" cy="4048580"/>
          </a:xfrm>
        </p:spPr>
      </p:pic>
      <p:sp>
        <p:nvSpPr>
          <p:cNvPr id="7" name="6 CuadroTexto"/>
          <p:cNvSpPr txBox="1"/>
          <p:nvPr/>
        </p:nvSpPr>
        <p:spPr>
          <a:xfrm>
            <a:off x="5486400" y="2175164"/>
            <a:ext cx="545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153892" y="2262415"/>
            <a:ext cx="62345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Carajitos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Hazelnut or nut biscuits, made of eggs and sugar.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5,75€   /   4.05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1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MIEL ECOLOGICA “LA PUELA” (350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239" y="1685704"/>
            <a:ext cx="3551500" cy="35515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611090" y="2213271"/>
            <a:ext cx="56388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Ecological Honey “la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Puela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Ecological honey which comes from the nectar of the chestnut-tree flowers . Its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flavour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is sweet but with some cent of salty taste.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4,95€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   /   3.49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CHORIZOS A LA SIDRA (220 G)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62" y="1643605"/>
            <a:ext cx="3480638" cy="3401636"/>
          </a:xfr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20146" y="2034227"/>
            <a:ext cx="5638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Boiled Spicy Sausages</a:t>
            </a:r>
            <a:endParaRPr kumimoji="0" lang="es-E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They are boiled with water and a bit of cider and thickly sliced in small pieces to be eaten.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1" dirty="0" smtClean="0">
              <a:latin typeface="Comic Sans MS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Comic Sans MS" pitchFamily="66" charset="0"/>
                <a:cs typeface="Times New Roman" pitchFamily="18" charset="0"/>
              </a:rPr>
              <a:t>3,6€   /   2.54 pounds approx.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0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997</Words>
  <Application>Microsoft Office PowerPoint</Application>
  <PresentationFormat>Personalizado</PresentationFormat>
  <Paragraphs>209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Queso cabrales (550 g) </vt:lpstr>
      <vt:lpstr>Queso “la peral” semi-azul (750 g)</vt:lpstr>
      <vt:lpstr>Queso “gamoneu” (600 g)</vt:lpstr>
      <vt:lpstr>Queso “peñamellera” a la sidra (300 g)</vt:lpstr>
      <vt:lpstr>Bollos de marañuela (docena)</vt:lpstr>
      <vt:lpstr>Casadielles (docena)</vt:lpstr>
      <vt:lpstr>CARAJITOS (350 G)</vt:lpstr>
      <vt:lpstr>MIEL ECOLOGICA “LA PUELA” (350 G)</vt:lpstr>
      <vt:lpstr>CHORIZOS A LA SIDRA (220 G)</vt:lpstr>
      <vt:lpstr>CALLOS CON JAMÓN (630 G)</vt:lpstr>
      <vt:lpstr>Fabada asturiana (765 g)</vt:lpstr>
      <vt:lpstr>Paté de cabracho (100 g)</vt:lpstr>
      <vt:lpstr>Queso “tres oscos” (750 g)</vt:lpstr>
      <vt:lpstr>Galletas de manzana (380 g)</vt:lpstr>
      <vt:lpstr>Turrón de sidra y manzana (300 g)</vt:lpstr>
      <vt:lpstr>Longaniza casera extra (400 g)</vt:lpstr>
      <vt:lpstr>Queso “afuega’l pitu blanco” (300 g)</vt:lpstr>
      <vt:lpstr>lote de guisos clásicos de Asturias (780 g) </vt:lpstr>
      <vt:lpstr>Dulce de manzana (400 g)</vt:lpstr>
      <vt:lpstr>Mermelada de arándanos (250 g) </vt:lpstr>
      <vt:lpstr>Bombones de aguardiente de sidra (200 g)</vt:lpstr>
      <vt:lpstr>Picadillo de jabalí (500 g) </vt:lpstr>
      <vt:lpstr>Salchichón de jabalí al cabrales</vt:lpstr>
      <vt:lpstr>Salchichón de ciervo (350 g)</vt:lpstr>
      <vt:lpstr>Chorizo de jabalí (300 g)</vt:lpstr>
      <vt:lpstr>Chorizo de ciervo (300  G)</vt:lpstr>
      <vt:lpstr>Chorizo de avestruz (300 g)</vt:lpstr>
      <vt:lpstr>Tabla de embutidos loncheados asturianos (250 g)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ASTURIAS</dc:title>
  <dc:creator>ALBA RODRIGUEZ DIAZ</dc:creator>
  <cp:lastModifiedBy>COLEGIO PRINCIPADO</cp:lastModifiedBy>
  <cp:revision>49</cp:revision>
  <dcterms:created xsi:type="dcterms:W3CDTF">2015-03-02T19:53:58Z</dcterms:created>
  <dcterms:modified xsi:type="dcterms:W3CDTF">2015-03-13T13:20:12Z</dcterms:modified>
</cp:coreProperties>
</file>