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6" r:id="rId3"/>
    <p:sldId id="257" r:id="rId4"/>
    <p:sldId id="258" r:id="rId5"/>
    <p:sldId id="259" r:id="rId6"/>
    <p:sldId id="260" r:id="rId7"/>
    <p:sldId id="262" r:id="rId8"/>
    <p:sldId id="263" r:id="rId9"/>
    <p:sldId id="264"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8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B7812591-0994-44DB-B66E-FB447CB443B9}" type="datetimeFigureOut">
              <a:rPr lang="es-ES" smtClean="0"/>
              <a:t>25/01/2015</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6DBDBC00-09B4-4A2B-8D98-BD2E372A144E}"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7812591-0994-44DB-B66E-FB447CB443B9}" type="datetimeFigureOut">
              <a:rPr lang="es-ES" smtClean="0"/>
              <a:t>25/01/2015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DBDBC00-09B4-4A2B-8D98-BD2E372A144E}"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7812591-0994-44DB-B66E-FB447CB443B9}" type="datetimeFigureOut">
              <a:rPr lang="es-ES" smtClean="0"/>
              <a:t>25/01/2015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DBDBC00-09B4-4A2B-8D98-BD2E372A144E}"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B7812591-0994-44DB-B66E-FB447CB443B9}" type="datetimeFigureOut">
              <a:rPr lang="es-ES" smtClean="0"/>
              <a:t>25/01/2015</a:t>
            </a:fld>
            <a:endParaRPr lang="es-ES"/>
          </a:p>
        </p:txBody>
      </p:sp>
      <p:sp>
        <p:nvSpPr>
          <p:cNvPr id="9" name="8 Marcador de número de diapositiva"/>
          <p:cNvSpPr>
            <a:spLocks noGrp="1"/>
          </p:cNvSpPr>
          <p:nvPr>
            <p:ph type="sldNum" sz="quarter" idx="15"/>
          </p:nvPr>
        </p:nvSpPr>
        <p:spPr/>
        <p:txBody>
          <a:bodyPr rtlCol="0"/>
          <a:lstStyle/>
          <a:p>
            <a:fld id="{6DBDBC00-09B4-4A2B-8D98-BD2E372A144E}" type="slidenum">
              <a:rPr lang="es-ES" smtClean="0"/>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B7812591-0994-44DB-B66E-FB447CB443B9}" type="datetimeFigureOut">
              <a:rPr lang="es-ES" smtClean="0"/>
              <a:t>25/01/2015</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6DBDBC00-09B4-4A2B-8D98-BD2E372A144E}"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B7812591-0994-44DB-B66E-FB447CB443B9}" type="datetimeFigureOut">
              <a:rPr lang="es-ES" smtClean="0"/>
              <a:t>25/01/2015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DBDBC00-09B4-4A2B-8D98-BD2E372A144E}" type="slidenum">
              <a:rPr lang="es-ES" smtClean="0"/>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B7812591-0994-44DB-B66E-FB447CB443B9}" type="datetimeFigureOut">
              <a:rPr lang="es-ES" smtClean="0"/>
              <a:t>25/01/2015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DBDBC00-09B4-4A2B-8D98-BD2E372A144E}" type="slidenum">
              <a:rPr lang="es-ES" smtClean="0"/>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B7812591-0994-44DB-B66E-FB447CB443B9}" type="datetimeFigureOut">
              <a:rPr lang="es-ES" smtClean="0"/>
              <a:t>25/01/2015</a:t>
            </a:fld>
            <a:endParaRPr lang="es-ES"/>
          </a:p>
        </p:txBody>
      </p:sp>
      <p:sp>
        <p:nvSpPr>
          <p:cNvPr id="7" name="6 Marcador de número de diapositiva"/>
          <p:cNvSpPr>
            <a:spLocks noGrp="1"/>
          </p:cNvSpPr>
          <p:nvPr>
            <p:ph type="sldNum" sz="quarter" idx="11"/>
          </p:nvPr>
        </p:nvSpPr>
        <p:spPr/>
        <p:txBody>
          <a:bodyPr rtlCol="0"/>
          <a:lstStyle/>
          <a:p>
            <a:fld id="{6DBDBC00-09B4-4A2B-8D98-BD2E372A144E}" type="slidenum">
              <a:rPr lang="es-ES" smtClean="0"/>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7812591-0994-44DB-B66E-FB447CB443B9}" type="datetimeFigureOut">
              <a:rPr lang="es-ES" smtClean="0"/>
              <a:t>25/01/2015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DBDBC00-09B4-4A2B-8D98-BD2E372A144E}"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B7812591-0994-44DB-B66E-FB447CB443B9}" type="datetimeFigureOut">
              <a:rPr lang="es-ES" smtClean="0"/>
              <a:t>25/01/2015</a:t>
            </a:fld>
            <a:endParaRPr lang="es-ES"/>
          </a:p>
        </p:txBody>
      </p:sp>
      <p:sp>
        <p:nvSpPr>
          <p:cNvPr id="22" name="21 Marcador de número de diapositiva"/>
          <p:cNvSpPr>
            <a:spLocks noGrp="1"/>
          </p:cNvSpPr>
          <p:nvPr>
            <p:ph type="sldNum" sz="quarter" idx="15"/>
          </p:nvPr>
        </p:nvSpPr>
        <p:spPr/>
        <p:txBody>
          <a:bodyPr rtlCol="0"/>
          <a:lstStyle/>
          <a:p>
            <a:fld id="{6DBDBC00-09B4-4A2B-8D98-BD2E372A144E}" type="slidenum">
              <a:rPr lang="es-ES" smtClean="0"/>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B7812591-0994-44DB-B66E-FB447CB443B9}" type="datetimeFigureOut">
              <a:rPr lang="es-ES" smtClean="0"/>
              <a:t>25/01/2015</a:t>
            </a:fld>
            <a:endParaRPr lang="es-ES"/>
          </a:p>
        </p:txBody>
      </p:sp>
      <p:sp>
        <p:nvSpPr>
          <p:cNvPr id="18" name="17 Marcador de número de diapositiva"/>
          <p:cNvSpPr>
            <a:spLocks noGrp="1"/>
          </p:cNvSpPr>
          <p:nvPr>
            <p:ph type="sldNum" sz="quarter" idx="11"/>
          </p:nvPr>
        </p:nvSpPr>
        <p:spPr/>
        <p:txBody>
          <a:bodyPr rtlCol="0"/>
          <a:lstStyle/>
          <a:p>
            <a:fld id="{6DBDBC00-09B4-4A2B-8D98-BD2E372A144E}" type="slidenum">
              <a:rPr lang="es-ES" smtClean="0"/>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7812591-0994-44DB-B66E-FB447CB443B9}" type="datetimeFigureOut">
              <a:rPr lang="es-ES" smtClean="0"/>
              <a:t>25/01/2015</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DBDBC00-09B4-4A2B-8D98-BD2E372A144E}"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stretch>
            <a:fillRect/>
          </a:stretch>
        </p:blipFill>
        <p:spPr>
          <a:xfrm>
            <a:off x="0" y="0"/>
            <a:ext cx="9144000" cy="1484784"/>
          </a:xfrm>
          <a:prstGeom prst="rect">
            <a:avLst/>
          </a:prstGeom>
        </p:spPr>
      </p:pic>
      <p:pic>
        <p:nvPicPr>
          <p:cNvPr id="4" name="Marcador de contenido 3"/>
          <p:cNvPicPr>
            <a:picLocks noGrp="1" noChangeAspect="1"/>
          </p:cNvPicPr>
          <p:nvPr>
            <p:ph sz="quarter" idx="1"/>
          </p:nvPr>
        </p:nvPicPr>
        <p:blipFill>
          <a:blip r:embed="rId3"/>
          <a:stretch>
            <a:fillRect/>
          </a:stretch>
        </p:blipFill>
        <p:spPr>
          <a:xfrm>
            <a:off x="2123728" y="1772816"/>
            <a:ext cx="4572000" cy="4572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339752" y="980728"/>
            <a:ext cx="6172200" cy="5286412"/>
          </a:xfrm>
        </p:spPr>
        <p:txBody>
          <a:bodyPr/>
          <a:lstStyle/>
          <a:p>
            <a:endParaRPr lang="es-ES" dirty="0" smtClean="0"/>
          </a:p>
          <a:p>
            <a:endParaRPr lang="es-ES" dirty="0" smtClean="0"/>
          </a:p>
          <a:p>
            <a:r>
              <a:rPr lang="es-ES" dirty="0" smtClean="0"/>
              <a:t>INTEGRANTES:</a:t>
            </a:r>
          </a:p>
          <a:p>
            <a:pPr>
              <a:buFont typeface="Arial" pitchFamily="34" charset="0"/>
              <a:buChar char="•"/>
            </a:pPr>
            <a:r>
              <a:rPr lang="es-ES" sz="1400" b="0" dirty="0" err="1" smtClean="0"/>
              <a:t>Champutiz</a:t>
            </a:r>
            <a:r>
              <a:rPr lang="es-ES" sz="1400" b="0" dirty="0" smtClean="0"/>
              <a:t> Castro </a:t>
            </a:r>
            <a:r>
              <a:rPr lang="es-ES" sz="1400" b="0" dirty="0" err="1" smtClean="0"/>
              <a:t>Wanda</a:t>
            </a:r>
            <a:r>
              <a:rPr lang="es-ES" sz="1400" b="0" dirty="0" smtClean="0"/>
              <a:t> Maribel</a:t>
            </a:r>
          </a:p>
          <a:p>
            <a:pPr>
              <a:buFont typeface="Arial" pitchFamily="34" charset="0"/>
              <a:buChar char="•"/>
            </a:pPr>
            <a:r>
              <a:rPr lang="es-ES" sz="1400" b="0" dirty="0" smtClean="0"/>
              <a:t>Dávalos López Silvana </a:t>
            </a:r>
            <a:r>
              <a:rPr lang="es-ES" sz="1400" b="0" dirty="0" err="1" smtClean="0"/>
              <a:t>Stefania</a:t>
            </a:r>
            <a:endParaRPr lang="es-ES" sz="1400" b="0" dirty="0" smtClean="0"/>
          </a:p>
          <a:p>
            <a:pPr>
              <a:buFont typeface="Arial" pitchFamily="34" charset="0"/>
              <a:buChar char="•"/>
            </a:pPr>
            <a:r>
              <a:rPr lang="es-ES" sz="1400" b="0" dirty="0" err="1" smtClean="0"/>
              <a:t>Fueltala</a:t>
            </a:r>
            <a:r>
              <a:rPr lang="es-ES" sz="1400" b="0" dirty="0" smtClean="0"/>
              <a:t> Villota </a:t>
            </a:r>
            <a:r>
              <a:rPr lang="es-ES" sz="1400" b="0" dirty="0" err="1" smtClean="0"/>
              <a:t>Katy</a:t>
            </a:r>
            <a:r>
              <a:rPr lang="es-ES" sz="1400" b="0" dirty="0" smtClean="0"/>
              <a:t> Marcela</a:t>
            </a:r>
          </a:p>
          <a:p>
            <a:pPr>
              <a:buFont typeface="Arial" pitchFamily="34" charset="0"/>
              <a:buChar char="•"/>
            </a:pPr>
            <a:r>
              <a:rPr lang="es-ES" sz="1400" b="0" dirty="0" smtClean="0"/>
              <a:t>Ibarra Romo </a:t>
            </a:r>
            <a:r>
              <a:rPr lang="es-ES" sz="1400" b="0" dirty="0" err="1" smtClean="0"/>
              <a:t>Joselyn</a:t>
            </a:r>
            <a:r>
              <a:rPr lang="es-ES" sz="1400" b="0" dirty="0" smtClean="0"/>
              <a:t> </a:t>
            </a:r>
            <a:r>
              <a:rPr lang="es-ES" sz="1400" b="0" dirty="0" err="1" smtClean="0"/>
              <a:t>Lisbeth</a:t>
            </a:r>
            <a:endParaRPr lang="es-ES" sz="1400" b="0" dirty="0" smtClean="0"/>
          </a:p>
          <a:p>
            <a:pPr>
              <a:buFont typeface="Arial" pitchFamily="34" charset="0"/>
              <a:buChar char="•"/>
            </a:pPr>
            <a:r>
              <a:rPr lang="es-ES" sz="1400" b="0" dirty="0" smtClean="0"/>
              <a:t>Narváez Rodríguez Jessica </a:t>
            </a:r>
            <a:r>
              <a:rPr lang="es-ES" sz="1400" b="0" dirty="0" err="1" smtClean="0"/>
              <a:t>Dayana</a:t>
            </a:r>
            <a:endParaRPr lang="es-ES" sz="1400" b="0" dirty="0" smtClean="0"/>
          </a:p>
          <a:p>
            <a:pPr>
              <a:buFont typeface="Arial" pitchFamily="34" charset="0"/>
              <a:buChar char="•"/>
            </a:pPr>
            <a:r>
              <a:rPr lang="es-ES" sz="1400" b="0" dirty="0" err="1" smtClean="0"/>
              <a:t>Paucar</a:t>
            </a:r>
            <a:r>
              <a:rPr lang="es-ES" sz="1400" b="0" dirty="0" smtClean="0"/>
              <a:t> </a:t>
            </a:r>
            <a:r>
              <a:rPr lang="es-ES" sz="1400" b="0" dirty="0" err="1" smtClean="0"/>
              <a:t>Jima</a:t>
            </a:r>
            <a:r>
              <a:rPr lang="es-ES" sz="1400" b="0" dirty="0" smtClean="0"/>
              <a:t> Lady </a:t>
            </a:r>
            <a:r>
              <a:rPr lang="es-ES" sz="1400" b="0" dirty="0" err="1" smtClean="0"/>
              <a:t>Estefania</a:t>
            </a:r>
            <a:endParaRPr lang="es-ES" sz="1400" b="0" dirty="0" smtClean="0"/>
          </a:p>
          <a:p>
            <a:pPr>
              <a:buFont typeface="Arial" pitchFamily="34" charset="0"/>
              <a:buChar char="•"/>
            </a:pPr>
            <a:r>
              <a:rPr lang="es-ES" sz="1400" b="0" dirty="0" smtClean="0"/>
              <a:t>Rodríguez Casanova Valeria </a:t>
            </a:r>
            <a:r>
              <a:rPr lang="es-ES" sz="1400" b="0" dirty="0" err="1" smtClean="0"/>
              <a:t>Stefania</a:t>
            </a:r>
            <a:r>
              <a:rPr lang="es-ES" sz="1400" b="0" dirty="0" smtClean="0"/>
              <a:t> </a:t>
            </a:r>
          </a:p>
          <a:p>
            <a:pPr>
              <a:buFont typeface="Arial" pitchFamily="34" charset="0"/>
              <a:buChar char="•"/>
            </a:pPr>
            <a:r>
              <a:rPr lang="es-ES" sz="1400" b="0" dirty="0" smtClean="0"/>
              <a:t>Villareal Cevallos Jennifer Patricia</a:t>
            </a:r>
          </a:p>
          <a:p>
            <a:pPr>
              <a:buFont typeface="Arial" pitchFamily="34" charset="0"/>
              <a:buChar char="•"/>
            </a:pPr>
            <a:endParaRPr lang="es-ES" dirty="0" smtClean="0"/>
          </a:p>
          <a:p>
            <a:pPr>
              <a:buFont typeface="Arial" pitchFamily="34" charset="0"/>
              <a:buChar char="•"/>
            </a:pPr>
            <a:endParaRPr lang="es-ES" dirty="0" smtClean="0"/>
          </a:p>
          <a:p>
            <a:pPr>
              <a:buFont typeface="Arial" pitchFamily="34" charset="0"/>
              <a:buChar char="•"/>
            </a:pP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755576" y="764704"/>
            <a:ext cx="7467600" cy="4873752"/>
          </a:xfrm>
        </p:spPr>
        <p:txBody>
          <a:bodyPr>
            <a:normAutofit/>
          </a:bodyPr>
          <a:lstStyle/>
          <a:p>
            <a:pPr algn="ctr">
              <a:buNone/>
            </a:pPr>
            <a:r>
              <a:rPr lang="es-ES" sz="2800" b="1" dirty="0" smtClean="0"/>
              <a:t>Presentación</a:t>
            </a:r>
            <a:endParaRPr lang="es-ES" sz="2800" dirty="0" smtClean="0"/>
          </a:p>
          <a:p>
            <a:pPr>
              <a:buNone/>
            </a:pPr>
            <a:r>
              <a:rPr lang="es-ES" sz="2800" dirty="0" smtClean="0">
                <a:latin typeface="Arial" panose="020B0604020202020204" pitchFamily="34" charset="0"/>
                <a:cs typeface="Arial" panose="020B0604020202020204" pitchFamily="34" charset="0"/>
              </a:rPr>
              <a:t>Hola: </a:t>
            </a:r>
          </a:p>
          <a:p>
            <a:pPr>
              <a:buNone/>
            </a:pPr>
            <a:r>
              <a:rPr lang="es-ES" sz="2800" dirty="0" smtClean="0">
                <a:latin typeface="Arial" panose="020B0604020202020204" pitchFamily="34" charset="0"/>
                <a:cs typeface="Arial" panose="020B0604020202020204" pitchFamily="34" charset="0"/>
              </a:rPr>
              <a:t>  Somos la mini empresa </a:t>
            </a:r>
            <a:r>
              <a:rPr lang="es-ES" sz="2800" dirty="0" err="1" smtClean="0">
                <a:latin typeface="Arial" panose="020B0604020202020204" pitchFamily="34" charset="0"/>
                <a:cs typeface="Arial" panose="020B0604020202020204" pitchFamily="34" charset="0"/>
              </a:rPr>
              <a:t>Multigeniales</a:t>
            </a:r>
            <a:r>
              <a:rPr lang="es-ES" sz="2800" dirty="0" smtClean="0">
                <a:latin typeface="Arial" panose="020B0604020202020204" pitchFamily="34" charset="0"/>
                <a:cs typeface="Arial" panose="020B0604020202020204" pitchFamily="34" charset="0"/>
              </a:rPr>
              <a:t> formada por ocho estudiantes de tercer año de bachillerato en ciencias, con énfasis en sociales paralelo tres de la Unidad Educativa Tulcán de la ciudad de Tulcán, en la Provincia del Carchi, Ecuador, nos dedicamos a elaborar productos en dos ramas alimenticia y artesanía </a:t>
            </a:r>
          </a:p>
          <a:p>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642910" y="1214422"/>
            <a:ext cx="7467600" cy="4873752"/>
          </a:xfrm>
        </p:spPr>
        <p:txBody>
          <a:bodyPr/>
          <a:lstStyle/>
          <a:p>
            <a:pPr algn="ctr">
              <a:buNone/>
            </a:pPr>
            <a:r>
              <a:rPr lang="es-ES" sz="3200" b="1" dirty="0" smtClean="0"/>
              <a:t>Objetivo General</a:t>
            </a:r>
            <a:endParaRPr lang="es-ES" sz="3200" dirty="0" smtClean="0"/>
          </a:p>
          <a:p>
            <a:pPr algn="just">
              <a:buNone/>
            </a:pPr>
            <a:r>
              <a:rPr lang="es-ES" sz="3200" dirty="0" smtClean="0"/>
              <a:t>  Brindar un servicio de calidad a nuestros clientes mediante el buen desarrollo de nuestras actividades, y recuperar lo invertido mediantes la buena administración de la mini empresa.</a:t>
            </a:r>
          </a:p>
          <a:p>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28596" y="928670"/>
            <a:ext cx="7467600" cy="4873752"/>
          </a:xfrm>
        </p:spPr>
        <p:txBody>
          <a:bodyPr>
            <a:normAutofit fontScale="92500"/>
          </a:bodyPr>
          <a:lstStyle/>
          <a:p>
            <a:pPr algn="ctr">
              <a:buNone/>
            </a:pPr>
            <a:r>
              <a:rPr lang="es-ES" b="1" dirty="0" smtClean="0"/>
              <a:t>Misión</a:t>
            </a:r>
            <a:endParaRPr lang="es-ES" dirty="0" smtClean="0"/>
          </a:p>
          <a:p>
            <a:pPr algn="just">
              <a:buNone/>
            </a:pPr>
            <a:r>
              <a:rPr lang="es-ES" dirty="0" smtClean="0"/>
              <a:t>   Nuestra misión es ser reconocido por nuestro liderazgo, a través de la producción  y comercialización de artesanías  Carchenses y crear oportunidades que permitan  difundir el respeto, reconocimiento y el compromiso con la mini empresa .</a:t>
            </a:r>
          </a:p>
          <a:p>
            <a:pPr algn="ctr">
              <a:buNone/>
            </a:pPr>
            <a:r>
              <a:rPr lang="es-ES" b="1" dirty="0" smtClean="0"/>
              <a:t>Visión</a:t>
            </a:r>
            <a:endParaRPr lang="es-ES" dirty="0" smtClean="0"/>
          </a:p>
          <a:p>
            <a:pPr algn="just">
              <a:buNone/>
            </a:pPr>
            <a:r>
              <a:rPr lang="es-ES" dirty="0" smtClean="0"/>
              <a:t>    La visión de </a:t>
            </a:r>
            <a:r>
              <a:rPr lang="es-ES" dirty="0" err="1" smtClean="0"/>
              <a:t>Multigeniales</a:t>
            </a:r>
            <a:r>
              <a:rPr lang="es-ES" dirty="0" smtClean="0"/>
              <a:t> es consolidarse en empresa líder en el mercado  Tulcaneño, especialmente en el mercado internacional al relacionarnos con nuestra empresa socia de España, brindando calidad de  productos y al vez de servicios. </a:t>
            </a:r>
          </a:p>
          <a:p>
            <a:pPr>
              <a:buNone/>
            </a:pPr>
            <a:endParaRPr lang="es-ES" dirty="0" smtClean="0"/>
          </a:p>
          <a:p>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artesanum.com/upload/postal/9/3/3/un_cisne_muy_dulce-593269.jpg"/>
          <p:cNvPicPr>
            <a:picLocks noGrp="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785786" y="1714488"/>
            <a:ext cx="2643206" cy="2071702"/>
          </a:xfrm>
          <a:prstGeom prst="rect">
            <a:avLst/>
          </a:prstGeom>
          <a:noFill/>
          <a:ln>
            <a:noFill/>
          </a:ln>
        </p:spPr>
      </p:pic>
      <p:pic>
        <p:nvPicPr>
          <p:cNvPr id="5" name="4 Imagen" descr="http://2.bp.blogspot.com/-iQqgC90U450/UnUR_cAb-UI/AAAAAAAAABg/pXOfhsVrWzk/s1600/PATO.jpg"/>
          <p:cNvPicPr/>
          <p:nvPr/>
        </p:nvPicPr>
        <p:blipFill>
          <a:blip r:embed="rId3">
            <a:extLst>
              <a:ext uri="{28A0092B-C50C-407E-A947-70E740481C1C}">
                <a14:useLocalDpi xmlns:a14="http://schemas.microsoft.com/office/drawing/2010/main" val="0"/>
              </a:ext>
            </a:extLst>
          </a:blip>
          <a:srcRect/>
          <a:stretch>
            <a:fillRect/>
          </a:stretch>
        </p:blipFill>
        <p:spPr bwMode="auto">
          <a:xfrm>
            <a:off x="5286380" y="1571612"/>
            <a:ext cx="2886075" cy="2314575"/>
          </a:xfrm>
          <a:prstGeom prst="rect">
            <a:avLst/>
          </a:prstGeom>
          <a:noFill/>
          <a:ln>
            <a:noFill/>
          </a:ln>
        </p:spPr>
      </p:pic>
      <p:sp>
        <p:nvSpPr>
          <p:cNvPr id="7" name="1 Título"/>
          <p:cNvSpPr txBox="1">
            <a:spLocks/>
          </p:cNvSpPr>
          <p:nvPr/>
        </p:nvSpPr>
        <p:spPr>
          <a:xfrm>
            <a:off x="457200" y="274638"/>
            <a:ext cx="8258204" cy="1143000"/>
          </a:xfrm>
          <a:prstGeom prst="rect">
            <a:avLst/>
          </a:prstGeom>
        </p:spPr>
        <p:txBody>
          <a:bodyPr vert="horz" anchor="b">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3000" b="1" i="0" u="none" strike="noStrike" kern="1200" cap="small" spc="0" normalizeH="0" baseline="0" noProof="0" dirty="0" smtClean="0">
                <a:ln>
                  <a:noFill/>
                </a:ln>
                <a:solidFill>
                  <a:schemeClr val="tx2"/>
                </a:solidFill>
                <a:effectLst/>
                <a:uLnTx/>
                <a:uFillTx/>
                <a:latin typeface="+mj-lt"/>
                <a:ea typeface="+mj-ea"/>
                <a:cs typeface="+mj-cs"/>
              </a:rPr>
              <a:t>GAMA DE PRODUCTOS</a:t>
            </a:r>
            <a:br>
              <a:rPr kumimoji="0" lang="es-ES" sz="3000" b="1" i="0" u="none" strike="noStrike" kern="1200" cap="small" spc="0" normalizeH="0" baseline="0" noProof="0" dirty="0" smtClean="0">
                <a:ln>
                  <a:noFill/>
                </a:ln>
                <a:solidFill>
                  <a:schemeClr val="tx2"/>
                </a:solidFill>
                <a:effectLst/>
                <a:uLnTx/>
                <a:uFillTx/>
                <a:latin typeface="+mj-lt"/>
                <a:ea typeface="+mj-ea"/>
                <a:cs typeface="+mj-cs"/>
              </a:rPr>
            </a:br>
            <a:endParaRPr kumimoji="0" lang="es-ES" sz="3000" b="1" i="0" u="none" strike="noStrike" kern="1200" cap="small" spc="0" normalizeH="0" baseline="0" noProof="0" dirty="0" smtClean="0">
              <a:ln>
                <a:noFill/>
              </a:ln>
              <a:solidFill>
                <a:schemeClr val="tx2"/>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s-ES" sz="2200" b="1" cap="small" dirty="0" smtClean="0">
                <a:solidFill>
                  <a:schemeClr val="tx2"/>
                </a:solidFill>
                <a:latin typeface="+mj-lt"/>
                <a:ea typeface="+mj-ea"/>
                <a:cs typeface="+mj-cs"/>
              </a:rPr>
              <a:t>    PATO FANTASÍA                            PATO DESLUMBRANTE</a:t>
            </a:r>
            <a:r>
              <a:rPr kumimoji="0" lang="es-ES" sz="2200" b="1" i="0" u="none" strike="noStrike" kern="1200" cap="small" spc="0" normalizeH="0" baseline="0" noProof="0" dirty="0" smtClean="0">
                <a:ln>
                  <a:noFill/>
                </a:ln>
                <a:solidFill>
                  <a:schemeClr val="tx2"/>
                </a:solidFill>
                <a:effectLst/>
                <a:uLnTx/>
                <a:uFillTx/>
                <a:latin typeface="+mj-lt"/>
                <a:ea typeface="+mj-ea"/>
                <a:cs typeface="+mj-cs"/>
              </a:rPr>
              <a:t> </a:t>
            </a:r>
            <a:endParaRPr kumimoji="0" lang="es-ES" sz="2200" b="1" i="0" u="none" strike="noStrike" kern="1200" cap="small" spc="0" normalizeH="0" baseline="0" noProof="0" dirty="0">
              <a:ln>
                <a:noFill/>
              </a:ln>
              <a:solidFill>
                <a:schemeClr val="tx2"/>
              </a:solidFill>
              <a:effectLst/>
              <a:uLnTx/>
              <a:uFillTx/>
              <a:latin typeface="+mj-lt"/>
              <a:ea typeface="+mj-ea"/>
              <a:cs typeface="+mj-cs"/>
            </a:endParaRPr>
          </a:p>
        </p:txBody>
      </p:sp>
      <p:sp>
        <p:nvSpPr>
          <p:cNvPr id="1026" name="34 Rectángulo"/>
          <p:cNvSpPr>
            <a:spLocks noChangeArrowheads="1"/>
          </p:cNvSpPr>
          <p:nvPr/>
        </p:nvSpPr>
        <p:spPr bwMode="auto">
          <a:xfrm>
            <a:off x="1428728" y="3857628"/>
            <a:ext cx="1238250" cy="314325"/>
          </a:xfrm>
          <a:prstGeom prst="rect">
            <a:avLst/>
          </a:prstGeom>
          <a:gradFill rotWithShape="1">
            <a:gsLst>
              <a:gs pos="0">
                <a:srgbClr val="DAFDA7"/>
              </a:gs>
              <a:gs pos="35001">
                <a:srgbClr val="E4FDC2"/>
              </a:gs>
              <a:gs pos="100000">
                <a:srgbClr val="F5FFE6"/>
              </a:gs>
            </a:gsLst>
            <a:lin ang="16200000" scaled="1"/>
          </a:gradFill>
          <a:ln w="9525">
            <a:solidFill>
              <a:srgbClr val="94B64E"/>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Calibri" pitchFamily="34" charset="0"/>
              </a:rPr>
              <a:t>Código: MF03</a:t>
            </a:r>
            <a:endParaRPr kumimoji="0" lang="es-ES" sz="1800" b="0" i="0" u="none" strike="noStrike" cap="none" normalizeH="0" baseline="0" dirty="0" smtClean="0">
              <a:ln>
                <a:noFill/>
              </a:ln>
              <a:solidFill>
                <a:schemeClr val="tx1"/>
              </a:solidFill>
              <a:effectLst/>
              <a:latin typeface="Arial" pitchFamily="34" charset="0"/>
            </a:endParaRPr>
          </a:p>
        </p:txBody>
      </p:sp>
      <p:sp>
        <p:nvSpPr>
          <p:cNvPr id="1027" name="36 Rectángulo"/>
          <p:cNvSpPr>
            <a:spLocks noChangeArrowheads="1"/>
          </p:cNvSpPr>
          <p:nvPr/>
        </p:nvSpPr>
        <p:spPr bwMode="auto">
          <a:xfrm>
            <a:off x="6215074" y="3929066"/>
            <a:ext cx="1238250" cy="314325"/>
          </a:xfrm>
          <a:prstGeom prst="rect">
            <a:avLst/>
          </a:prstGeom>
          <a:gradFill rotWithShape="1">
            <a:gsLst>
              <a:gs pos="0">
                <a:srgbClr val="9EEAFF"/>
              </a:gs>
              <a:gs pos="35001">
                <a:srgbClr val="BBEFFF"/>
              </a:gs>
              <a:gs pos="100000">
                <a:srgbClr val="E4F9FF"/>
              </a:gs>
            </a:gsLst>
            <a:lin ang="16200000" scaled="1"/>
          </a:gradFill>
          <a:ln w="9525">
            <a:solidFill>
              <a:srgbClr val="40A7C2"/>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Calibri" pitchFamily="34" charset="0"/>
              </a:rPr>
              <a:t>Código: MN015</a:t>
            </a:r>
            <a:endParaRPr kumimoji="0" lang="es-ES" sz="1800" b="0" i="0" u="none" strike="noStrike" cap="none" normalizeH="0" baseline="0" smtClean="0">
              <a:ln>
                <a:noFill/>
              </a:ln>
              <a:solidFill>
                <a:schemeClr val="tx1"/>
              </a:solidFill>
              <a:effectLst/>
              <a:latin typeface="Arial" pitchFamily="34" charset="0"/>
            </a:endParaRPr>
          </a:p>
        </p:txBody>
      </p:sp>
      <p:sp>
        <p:nvSpPr>
          <p:cNvPr id="1028" name="16 Estrella de 5 puntas"/>
          <p:cNvSpPr>
            <a:spLocks/>
          </p:cNvSpPr>
          <p:nvPr/>
        </p:nvSpPr>
        <p:spPr bwMode="auto">
          <a:xfrm>
            <a:off x="428596" y="3786190"/>
            <a:ext cx="1524000" cy="1524000"/>
          </a:xfrm>
          <a:custGeom>
            <a:avLst/>
            <a:gdLst>
              <a:gd name="T0" fmla="*/ 2 w 1524000"/>
              <a:gd name="T1" fmla="*/ 582115 h 1524000"/>
              <a:gd name="T2" fmla="*/ 582119 w 1524000"/>
              <a:gd name="T3" fmla="*/ 582119 h 1524000"/>
              <a:gd name="T4" fmla="*/ 762000 w 1524000"/>
              <a:gd name="T5" fmla="*/ 0 h 1524000"/>
              <a:gd name="T6" fmla="*/ 941881 w 1524000"/>
              <a:gd name="T7" fmla="*/ 582119 h 1524000"/>
              <a:gd name="T8" fmla="*/ 1523998 w 1524000"/>
              <a:gd name="T9" fmla="*/ 582115 h 1524000"/>
              <a:gd name="T10" fmla="*/ 1053053 w 1524000"/>
              <a:gd name="T11" fmla="*/ 941880 h 1524000"/>
              <a:gd name="T12" fmla="*/ 1232941 w 1524000"/>
              <a:gd name="T13" fmla="*/ 1523996 h 1524000"/>
              <a:gd name="T14" fmla="*/ 762000 w 1524000"/>
              <a:gd name="T15" fmla="*/ 1164224 h 1524000"/>
              <a:gd name="T16" fmla="*/ 291059 w 1524000"/>
              <a:gd name="T17" fmla="*/ 1523996 h 1524000"/>
              <a:gd name="T18" fmla="*/ 470947 w 1524000"/>
              <a:gd name="T19" fmla="*/ 941880 h 1524000"/>
              <a:gd name="T20" fmla="*/ 2 w 1524000"/>
              <a:gd name="T21" fmla="*/ 582115 h 15240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24000"/>
              <a:gd name="T34" fmla="*/ 0 h 1524000"/>
              <a:gd name="T35" fmla="*/ 1524000 w 1524000"/>
              <a:gd name="T36" fmla="*/ 1524000 h 15240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24000" h="1524000">
                <a:moveTo>
                  <a:pt x="2" y="582115"/>
                </a:moveTo>
                <a:lnTo>
                  <a:pt x="582119" y="582119"/>
                </a:lnTo>
                <a:lnTo>
                  <a:pt x="762000" y="0"/>
                </a:lnTo>
                <a:lnTo>
                  <a:pt x="941881" y="582119"/>
                </a:lnTo>
                <a:lnTo>
                  <a:pt x="1523998" y="582115"/>
                </a:lnTo>
                <a:lnTo>
                  <a:pt x="1053053" y="941880"/>
                </a:lnTo>
                <a:lnTo>
                  <a:pt x="1232941" y="1523996"/>
                </a:lnTo>
                <a:lnTo>
                  <a:pt x="762000" y="1164224"/>
                </a:lnTo>
                <a:lnTo>
                  <a:pt x="291059" y="1523996"/>
                </a:lnTo>
                <a:lnTo>
                  <a:pt x="470947" y="941880"/>
                </a:lnTo>
                <a:lnTo>
                  <a:pt x="2" y="582115"/>
                </a:lnTo>
                <a:close/>
              </a:path>
            </a:pathLst>
          </a:custGeom>
          <a:gradFill rotWithShape="1">
            <a:gsLst>
              <a:gs pos="0">
                <a:srgbClr val="DAFDA7"/>
              </a:gs>
              <a:gs pos="35001">
                <a:srgbClr val="E4FDC2"/>
              </a:gs>
              <a:gs pos="100000">
                <a:srgbClr val="F5FFE6"/>
              </a:gs>
            </a:gsLst>
            <a:lin ang="16200000" scaled="1"/>
          </a:gradFill>
          <a:ln w="9525">
            <a:solidFill>
              <a:srgbClr val="94B64E"/>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s-ES" sz="11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Calibri" pitchFamily="34" charset="0"/>
              </a:rPr>
              <a:t>Precio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Calibri" pitchFamily="34" charset="0"/>
              </a:rPr>
              <a:t>$1,50</a:t>
            </a:r>
            <a:endParaRPr kumimoji="0" lang="es-ES" sz="1800" b="0" i="0" u="none" strike="noStrike" cap="none" normalizeH="0" baseline="0" smtClean="0">
              <a:ln>
                <a:noFill/>
              </a:ln>
              <a:solidFill>
                <a:schemeClr val="tx1"/>
              </a:solidFill>
              <a:effectLst/>
              <a:latin typeface="Arial" pitchFamily="34" charset="0"/>
            </a:endParaRPr>
          </a:p>
        </p:txBody>
      </p:sp>
      <p:sp>
        <p:nvSpPr>
          <p:cNvPr id="1029" name="15 Estrella de 5 puntas"/>
          <p:cNvSpPr>
            <a:spLocks/>
          </p:cNvSpPr>
          <p:nvPr/>
        </p:nvSpPr>
        <p:spPr bwMode="auto">
          <a:xfrm>
            <a:off x="4643438" y="3857628"/>
            <a:ext cx="1657350" cy="1628775"/>
          </a:xfrm>
          <a:custGeom>
            <a:avLst/>
            <a:gdLst>
              <a:gd name="T0" fmla="*/ 2 w 1657350"/>
              <a:gd name="T1" fmla="*/ 622135 h 1628775"/>
              <a:gd name="T2" fmla="*/ 633055 w 1657350"/>
              <a:gd name="T3" fmla="*/ 622139 h 1628775"/>
              <a:gd name="T4" fmla="*/ 828675 w 1657350"/>
              <a:gd name="T5" fmla="*/ 0 h 1628775"/>
              <a:gd name="T6" fmla="*/ 1024295 w 1657350"/>
              <a:gd name="T7" fmla="*/ 622139 h 1628775"/>
              <a:gd name="T8" fmla="*/ 1657348 w 1657350"/>
              <a:gd name="T9" fmla="*/ 622135 h 1628775"/>
              <a:gd name="T10" fmla="*/ 1145195 w 1657350"/>
              <a:gd name="T11" fmla="*/ 1006634 h 1628775"/>
              <a:gd name="T12" fmla="*/ 1340823 w 1657350"/>
              <a:gd name="T13" fmla="*/ 1628771 h 1628775"/>
              <a:gd name="T14" fmla="*/ 828675 w 1657350"/>
              <a:gd name="T15" fmla="*/ 1244265 h 1628775"/>
              <a:gd name="T16" fmla="*/ 316527 w 1657350"/>
              <a:gd name="T17" fmla="*/ 1628771 h 1628775"/>
              <a:gd name="T18" fmla="*/ 512155 w 1657350"/>
              <a:gd name="T19" fmla="*/ 1006634 h 1628775"/>
              <a:gd name="T20" fmla="*/ 2 w 1657350"/>
              <a:gd name="T21" fmla="*/ 622135 h 162877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57350"/>
              <a:gd name="T34" fmla="*/ 0 h 1628775"/>
              <a:gd name="T35" fmla="*/ 1657350 w 1657350"/>
              <a:gd name="T36" fmla="*/ 1628775 h 162877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57350" h="1628775">
                <a:moveTo>
                  <a:pt x="2" y="622135"/>
                </a:moveTo>
                <a:lnTo>
                  <a:pt x="633055" y="622139"/>
                </a:lnTo>
                <a:lnTo>
                  <a:pt x="828675" y="0"/>
                </a:lnTo>
                <a:lnTo>
                  <a:pt x="1024295" y="622139"/>
                </a:lnTo>
                <a:lnTo>
                  <a:pt x="1657348" y="622135"/>
                </a:lnTo>
                <a:lnTo>
                  <a:pt x="1145195" y="1006634"/>
                </a:lnTo>
                <a:lnTo>
                  <a:pt x="1340823" y="1628771"/>
                </a:lnTo>
                <a:lnTo>
                  <a:pt x="828675" y="1244265"/>
                </a:lnTo>
                <a:lnTo>
                  <a:pt x="316527" y="1628771"/>
                </a:lnTo>
                <a:lnTo>
                  <a:pt x="512155" y="1006634"/>
                </a:lnTo>
                <a:lnTo>
                  <a:pt x="2" y="622135"/>
                </a:lnTo>
                <a:close/>
              </a:path>
            </a:pathLst>
          </a:custGeom>
          <a:gradFill rotWithShape="1">
            <a:gsLst>
              <a:gs pos="0">
                <a:srgbClr val="9EEAFF"/>
              </a:gs>
              <a:gs pos="35001">
                <a:srgbClr val="BBEFFF"/>
              </a:gs>
              <a:gs pos="100000">
                <a:srgbClr val="E4F9FF"/>
              </a:gs>
            </a:gsLst>
            <a:lin ang="16200000" scaled="1"/>
          </a:gradFill>
          <a:ln w="9525">
            <a:solidFill>
              <a:srgbClr val="40A7C2"/>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s-ES" sz="11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Calibri" pitchFamily="34" charset="0"/>
              </a:rPr>
              <a:t>Precio</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Calibri" pitchFamily="34" charset="0"/>
              </a:rPr>
              <a:t>$2,00</a:t>
            </a:r>
            <a:endParaRPr kumimoji="0" lang="es-ES" sz="1800" b="0" i="0" u="none" strike="noStrike" cap="none" normalizeH="0" baseline="0" smtClean="0">
              <a:ln>
                <a:noFill/>
              </a:ln>
              <a:solidFill>
                <a:schemeClr val="tx1"/>
              </a:solidFill>
              <a:effectLst/>
              <a:latin typeface="Arial" pitchFamily="34" charset="0"/>
            </a:endParaRPr>
          </a:p>
        </p:txBody>
      </p:sp>
      <p:sp>
        <p:nvSpPr>
          <p:cNvPr id="1030" name="28 Redondear rectángulo de esquina del mismo lado"/>
          <p:cNvSpPr>
            <a:spLocks/>
          </p:cNvSpPr>
          <p:nvPr/>
        </p:nvSpPr>
        <p:spPr bwMode="auto">
          <a:xfrm>
            <a:off x="6143636" y="5357826"/>
            <a:ext cx="2571768" cy="1228728"/>
          </a:xfrm>
          <a:custGeom>
            <a:avLst/>
            <a:gdLst>
              <a:gd name="T0" fmla="*/ 133353 w 1790700"/>
              <a:gd name="T1" fmla="*/ 0 h 800100"/>
              <a:gd name="T2" fmla="*/ 1657347 w 1790700"/>
              <a:gd name="T3" fmla="*/ 0 h 800100"/>
              <a:gd name="T4" fmla="*/ 1790700 w 1790700"/>
              <a:gd name="T5" fmla="*/ 133353 h 800100"/>
              <a:gd name="T6" fmla="*/ 1790700 w 1790700"/>
              <a:gd name="T7" fmla="*/ 800100 h 800100"/>
              <a:gd name="T8" fmla="*/ 1790700 w 1790700"/>
              <a:gd name="T9" fmla="*/ 800100 h 800100"/>
              <a:gd name="T10" fmla="*/ 0 w 1790700"/>
              <a:gd name="T11" fmla="*/ 800100 h 800100"/>
              <a:gd name="T12" fmla="*/ 0 w 1790700"/>
              <a:gd name="T13" fmla="*/ 800100 h 800100"/>
              <a:gd name="T14" fmla="*/ 0 w 1790700"/>
              <a:gd name="T15" fmla="*/ 133353 h 800100"/>
              <a:gd name="T16" fmla="*/ 133353 w 1790700"/>
              <a:gd name="T17" fmla="*/ 0 h 8001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90700"/>
              <a:gd name="T28" fmla="*/ 0 h 800100"/>
              <a:gd name="T29" fmla="*/ 1790700 w 1790700"/>
              <a:gd name="T30" fmla="*/ 800100 h 8001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90700" h="800100">
                <a:moveTo>
                  <a:pt x="133353" y="0"/>
                </a:moveTo>
                <a:lnTo>
                  <a:pt x="1657347" y="0"/>
                </a:lnTo>
                <a:cubicBezTo>
                  <a:pt x="1730996" y="0"/>
                  <a:pt x="1790700" y="59704"/>
                  <a:pt x="1790700" y="133353"/>
                </a:cubicBezTo>
                <a:lnTo>
                  <a:pt x="1790700" y="800100"/>
                </a:lnTo>
                <a:lnTo>
                  <a:pt x="0" y="800100"/>
                </a:lnTo>
                <a:lnTo>
                  <a:pt x="0" y="133353"/>
                </a:lnTo>
                <a:cubicBezTo>
                  <a:pt x="0" y="59704"/>
                  <a:pt x="59704" y="0"/>
                  <a:pt x="133353" y="0"/>
                </a:cubicBezTo>
                <a:close/>
              </a:path>
            </a:pathLst>
          </a:custGeom>
          <a:gradFill rotWithShape="1">
            <a:gsLst>
              <a:gs pos="0">
                <a:srgbClr val="9EEAFF"/>
              </a:gs>
              <a:gs pos="35001">
                <a:srgbClr val="BBEFFF"/>
              </a:gs>
              <a:gs pos="100000">
                <a:srgbClr val="E4F9FF"/>
              </a:gs>
            </a:gsLst>
            <a:lin ang="16200000" scaled="1"/>
          </a:gradFill>
          <a:ln w="9525">
            <a:solidFill>
              <a:srgbClr val="40A7C2"/>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Calibri" pitchFamily="34" charset="0"/>
              </a:rPr>
              <a:t>Elaborado</a:t>
            </a:r>
            <a:r>
              <a:rPr kumimoji="0" lang="es-ES" sz="1100" b="0" i="0" u="none" strike="noStrike" cap="none" normalizeH="0" dirty="0" smtClean="0">
                <a:ln>
                  <a:noFill/>
                </a:ln>
                <a:solidFill>
                  <a:schemeClr val="tx1"/>
                </a:solidFill>
                <a:effectLst/>
                <a:latin typeface="Calibri" pitchFamily="34" charset="0"/>
              </a:rPr>
              <a:t> a base de papel reciclable y pintura ecológica </a:t>
            </a:r>
            <a:endParaRPr kumimoji="0" lang="es-ES" sz="1100" b="0" i="0" u="none" strike="noStrike" cap="none" normalizeH="0" baseline="0" dirty="0" smtClean="0">
              <a:ln>
                <a:noFill/>
              </a:ln>
              <a:solidFill>
                <a:schemeClr val="tx1"/>
              </a:solidFill>
              <a:effectLst/>
              <a:latin typeface="Calibri"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Calibri" pitchFamily="34" charset="0"/>
              </a:rPr>
              <a:t>“Un detalle reciclable para” ti.</a:t>
            </a:r>
            <a:endParaRPr kumimoji="0" lang="es-ES" sz="1800" b="0" i="0" u="none" strike="noStrike" cap="none" normalizeH="0" baseline="0" dirty="0" smtClean="0">
              <a:ln>
                <a:noFill/>
              </a:ln>
              <a:solidFill>
                <a:schemeClr val="tx1"/>
              </a:solidFill>
              <a:effectLst/>
              <a:latin typeface="Arial" pitchFamily="34" charset="0"/>
            </a:endParaRPr>
          </a:p>
        </p:txBody>
      </p:sp>
      <p:sp>
        <p:nvSpPr>
          <p:cNvPr id="1031" name="27 Redondear rectángulo de esquina del mismo lado"/>
          <p:cNvSpPr>
            <a:spLocks/>
          </p:cNvSpPr>
          <p:nvPr/>
        </p:nvSpPr>
        <p:spPr bwMode="auto">
          <a:xfrm>
            <a:off x="1857356" y="5214950"/>
            <a:ext cx="2286016" cy="1128715"/>
          </a:xfrm>
          <a:custGeom>
            <a:avLst/>
            <a:gdLst>
              <a:gd name="T0" fmla="*/ 128590 w 1952625"/>
              <a:gd name="T1" fmla="*/ 0 h 771525"/>
              <a:gd name="T2" fmla="*/ 1824035 w 1952625"/>
              <a:gd name="T3" fmla="*/ 0 h 771525"/>
              <a:gd name="T4" fmla="*/ 1952625 w 1952625"/>
              <a:gd name="T5" fmla="*/ 128590 h 771525"/>
              <a:gd name="T6" fmla="*/ 1952625 w 1952625"/>
              <a:gd name="T7" fmla="*/ 771525 h 771525"/>
              <a:gd name="T8" fmla="*/ 1952625 w 1952625"/>
              <a:gd name="T9" fmla="*/ 771525 h 771525"/>
              <a:gd name="T10" fmla="*/ 0 w 1952625"/>
              <a:gd name="T11" fmla="*/ 771525 h 771525"/>
              <a:gd name="T12" fmla="*/ 0 w 1952625"/>
              <a:gd name="T13" fmla="*/ 771525 h 771525"/>
              <a:gd name="T14" fmla="*/ 0 w 1952625"/>
              <a:gd name="T15" fmla="*/ 128590 h 771525"/>
              <a:gd name="T16" fmla="*/ 128590 w 1952625"/>
              <a:gd name="T17" fmla="*/ 0 h 7715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52625"/>
              <a:gd name="T28" fmla="*/ 0 h 771525"/>
              <a:gd name="T29" fmla="*/ 1952625 w 1952625"/>
              <a:gd name="T30" fmla="*/ 771525 h 7715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52625" h="771525">
                <a:moveTo>
                  <a:pt x="128590" y="0"/>
                </a:moveTo>
                <a:lnTo>
                  <a:pt x="1824035" y="0"/>
                </a:lnTo>
                <a:cubicBezTo>
                  <a:pt x="1895053" y="0"/>
                  <a:pt x="1952625" y="57572"/>
                  <a:pt x="1952625" y="128590"/>
                </a:cubicBezTo>
                <a:lnTo>
                  <a:pt x="1952625" y="771525"/>
                </a:lnTo>
                <a:lnTo>
                  <a:pt x="0" y="771525"/>
                </a:lnTo>
                <a:lnTo>
                  <a:pt x="0" y="128590"/>
                </a:lnTo>
                <a:cubicBezTo>
                  <a:pt x="0" y="57572"/>
                  <a:pt x="57572" y="0"/>
                  <a:pt x="128590" y="0"/>
                </a:cubicBezTo>
                <a:close/>
              </a:path>
            </a:pathLst>
          </a:custGeom>
          <a:gradFill rotWithShape="1">
            <a:gsLst>
              <a:gs pos="0">
                <a:srgbClr val="DAFDA7"/>
              </a:gs>
              <a:gs pos="35001">
                <a:srgbClr val="E4FDC2"/>
              </a:gs>
              <a:gs pos="100000">
                <a:srgbClr val="F5FFE6"/>
              </a:gs>
            </a:gsLst>
            <a:lin ang="16200000" scaled="1"/>
          </a:gradFill>
          <a:ln w="9525">
            <a:solidFill>
              <a:srgbClr val="94B64E"/>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algn="ctr" fontAlgn="base">
              <a:spcBef>
                <a:spcPct val="0"/>
              </a:spcBef>
              <a:spcAft>
                <a:spcPts val="1000"/>
              </a:spcAft>
            </a:pPr>
            <a:endParaRPr kumimoji="0" lang="es-ES" sz="1100" b="0" i="0" u="none" strike="noStrike" cap="none" normalizeH="0" baseline="0" dirty="0" smtClean="0">
              <a:ln>
                <a:noFill/>
              </a:ln>
              <a:solidFill>
                <a:schemeClr val="tx1"/>
              </a:solidFill>
              <a:effectLst/>
              <a:latin typeface="Calibri" pitchFamily="34" charset="0"/>
            </a:endParaRPr>
          </a:p>
          <a:p>
            <a:pPr algn="ctr" fontAlgn="base">
              <a:spcBef>
                <a:spcPct val="0"/>
              </a:spcBef>
              <a:spcAft>
                <a:spcPts val="1000"/>
              </a:spcAft>
            </a:pPr>
            <a:r>
              <a:rPr kumimoji="0" lang="es-ES" sz="1100" b="0" i="0" u="none" strike="noStrike" cap="none" normalizeH="0" baseline="0" dirty="0" smtClean="0">
                <a:ln>
                  <a:noFill/>
                </a:ln>
                <a:solidFill>
                  <a:schemeClr val="tx1"/>
                </a:solidFill>
                <a:effectLst/>
                <a:latin typeface="Calibri" pitchFamily="34" charset="0"/>
              </a:rPr>
              <a:t>Elaborado a</a:t>
            </a:r>
            <a:r>
              <a:rPr kumimoji="0" lang="es-ES" sz="1100" b="0" i="0" u="none" strike="noStrike" cap="none" normalizeH="0" dirty="0" smtClean="0">
                <a:ln>
                  <a:noFill/>
                </a:ln>
                <a:solidFill>
                  <a:schemeClr val="tx1"/>
                </a:solidFill>
                <a:effectLst/>
                <a:latin typeface="Calibri" pitchFamily="34" charset="0"/>
              </a:rPr>
              <a:t> base de papel reciclable y decorado con pintura neutralizada</a:t>
            </a:r>
          </a:p>
          <a:p>
            <a:pPr algn="ctr" fontAlgn="base">
              <a:spcBef>
                <a:spcPct val="0"/>
              </a:spcBef>
              <a:spcAft>
                <a:spcPts val="1000"/>
              </a:spcAft>
            </a:pPr>
            <a:r>
              <a:rPr lang="es-ES" sz="1100" baseline="0" dirty="0" smtClean="0">
                <a:latin typeface="Calibri" pitchFamily="34" charset="0"/>
              </a:rPr>
              <a:t>“</a:t>
            </a:r>
            <a:r>
              <a:rPr kumimoji="0" lang="es-ES" sz="1100" b="0" i="0" u="none" strike="noStrike" cap="none" normalizeH="0" baseline="0" dirty="0" smtClean="0">
                <a:ln>
                  <a:noFill/>
                </a:ln>
                <a:solidFill>
                  <a:schemeClr val="tx1"/>
                </a:solidFill>
                <a:effectLst/>
                <a:latin typeface="Calibri" pitchFamily="34" charset="0"/>
              </a:rPr>
              <a:t>Un artículo para revivir la elegancia en tu hogar.”</a:t>
            </a: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s-ES" sz="1100" b="0" i="0" u="none" strike="noStrike" cap="none" normalizeH="0" baseline="0" dirty="0" smtClean="0">
              <a:ln>
                <a:noFill/>
              </a:ln>
              <a:solidFill>
                <a:schemeClr val="tx1"/>
              </a:solidFill>
              <a:effectLst/>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0"/>
            <a:ext cx="7901014" cy="1368412"/>
          </a:xfrm>
        </p:spPr>
        <p:txBody>
          <a:bodyPr/>
          <a:lstStyle/>
          <a:p>
            <a:r>
              <a:rPr lang="es-ES" dirty="0" smtClean="0"/>
              <a:t>Manilla perlita          manilla de hilo</a:t>
            </a:r>
            <a:endParaRPr lang="es-ES" dirty="0"/>
          </a:p>
        </p:txBody>
      </p:sp>
      <p:pic>
        <p:nvPicPr>
          <p:cNvPr id="4" name="3 Marcador de contenido" descr="http://4.bp.blogspot.com/-FaqCQeKqwcc/UPLzPc4EjpI/AAAAAAAAC30/bd5UKqKcg1o/s640/la+foto+(25).JPG"/>
          <p:cNvPicPr>
            <a:picLocks noGrp="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928662" y="1500174"/>
            <a:ext cx="2000240" cy="1670041"/>
          </a:xfrm>
          <a:prstGeom prst="rect">
            <a:avLst/>
          </a:prstGeom>
          <a:noFill/>
          <a:ln>
            <a:noFill/>
          </a:ln>
        </p:spPr>
      </p:pic>
      <p:pic>
        <p:nvPicPr>
          <p:cNvPr id="5" name="4 Imagen" descr="http://www.outletmayor.com/WebRoot/Store/Shops/Outletmayor/4F3B/A8A5/6BF9/94AB/D9CF/2E04/5E6F/7473/DSCN4237.JPG"/>
          <p:cNvPicPr/>
          <p:nvPr/>
        </p:nvPicPr>
        <p:blipFill rotWithShape="1">
          <a:blip r:embed="rId3" cstate="print">
            <a:extLst>
              <a:ext uri="{28A0092B-C50C-407E-A947-70E740481C1C}">
                <a14:useLocalDpi xmlns:a14="http://schemas.microsoft.com/office/drawing/2010/main" val="0"/>
              </a:ext>
            </a:extLst>
          </a:blip>
          <a:srcRect r="25723"/>
          <a:stretch/>
        </p:blipFill>
        <p:spPr bwMode="auto">
          <a:xfrm>
            <a:off x="5214942" y="1500174"/>
            <a:ext cx="2286016" cy="1571636"/>
          </a:xfrm>
          <a:prstGeom prst="rect">
            <a:avLst/>
          </a:prstGeom>
          <a:noFill/>
          <a:ln>
            <a:noFill/>
          </a:ln>
          <a:extLst>
            <a:ext uri="{53640926-AAD7-44D8-BBD7-CCE9431645EC}">
              <a14:shadowObscured xmlns:a14="http://schemas.microsoft.com/office/drawing/2010/main"/>
            </a:ext>
          </a:extLst>
        </p:spPr>
      </p:pic>
      <p:sp>
        <p:nvSpPr>
          <p:cNvPr id="2050" name="35 Rectángulo"/>
          <p:cNvSpPr>
            <a:spLocks noChangeArrowheads="1"/>
          </p:cNvSpPr>
          <p:nvPr/>
        </p:nvSpPr>
        <p:spPr bwMode="auto">
          <a:xfrm>
            <a:off x="1285852" y="3286124"/>
            <a:ext cx="1238250" cy="314325"/>
          </a:xfrm>
          <a:prstGeom prst="rect">
            <a:avLst/>
          </a:prstGeom>
          <a:gradFill rotWithShape="1">
            <a:gsLst>
              <a:gs pos="0">
                <a:srgbClr val="FFBE86"/>
              </a:gs>
              <a:gs pos="35001">
                <a:srgbClr val="FFD0AA"/>
              </a:gs>
              <a:gs pos="100000">
                <a:srgbClr val="FFEBDB"/>
              </a:gs>
            </a:gsLst>
            <a:lin ang="16200000" scaled="1"/>
          </a:gradFill>
          <a:ln w="9525">
            <a:solidFill>
              <a:srgbClr val="F68C36"/>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Calibri" pitchFamily="34" charset="0"/>
              </a:rPr>
              <a:t>Código: FM012</a:t>
            </a:r>
            <a:endParaRPr kumimoji="0" lang="es-ES" sz="1800" b="0" i="0" u="none" strike="noStrike" cap="none" normalizeH="0" baseline="0" smtClean="0">
              <a:ln>
                <a:noFill/>
              </a:ln>
              <a:solidFill>
                <a:schemeClr val="tx1"/>
              </a:solidFill>
              <a:effectLst/>
              <a:latin typeface="Arial" pitchFamily="34" charset="0"/>
            </a:endParaRPr>
          </a:p>
        </p:txBody>
      </p:sp>
      <p:sp>
        <p:nvSpPr>
          <p:cNvPr id="2051" name="23 Rectángulo"/>
          <p:cNvSpPr>
            <a:spLocks noChangeArrowheads="1"/>
          </p:cNvSpPr>
          <p:nvPr/>
        </p:nvSpPr>
        <p:spPr bwMode="auto">
          <a:xfrm>
            <a:off x="5786446" y="3214686"/>
            <a:ext cx="1257300" cy="323850"/>
          </a:xfrm>
          <a:prstGeom prst="rect">
            <a:avLst/>
          </a:prstGeom>
          <a:gradFill rotWithShape="1">
            <a:gsLst>
              <a:gs pos="0">
                <a:srgbClr val="DAFDA7"/>
              </a:gs>
              <a:gs pos="35001">
                <a:srgbClr val="E4FDC2"/>
              </a:gs>
              <a:gs pos="100000">
                <a:srgbClr val="F5FFE6"/>
              </a:gs>
            </a:gsLst>
            <a:lin ang="16200000" scaled="1"/>
          </a:gradFill>
          <a:ln w="9525">
            <a:solidFill>
              <a:srgbClr val="94B64E"/>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Calibri" pitchFamily="34" charset="0"/>
              </a:rPr>
              <a:t>Código: PF004</a:t>
            </a:r>
            <a:endParaRPr kumimoji="0" lang="es-ES" sz="1800" b="0" i="0" u="none" strike="noStrike" cap="none" normalizeH="0" baseline="0" smtClean="0">
              <a:ln>
                <a:noFill/>
              </a:ln>
              <a:solidFill>
                <a:schemeClr val="tx1"/>
              </a:solidFill>
              <a:effectLst/>
              <a:latin typeface="Arial" pitchFamily="34" charset="0"/>
            </a:endParaRPr>
          </a:p>
        </p:txBody>
      </p:sp>
      <p:sp>
        <p:nvSpPr>
          <p:cNvPr id="2052" name="18 Estrella de 5 puntas"/>
          <p:cNvSpPr>
            <a:spLocks/>
          </p:cNvSpPr>
          <p:nvPr/>
        </p:nvSpPr>
        <p:spPr bwMode="auto">
          <a:xfrm>
            <a:off x="0" y="3714752"/>
            <a:ext cx="1905000" cy="1676400"/>
          </a:xfrm>
          <a:custGeom>
            <a:avLst/>
            <a:gdLst>
              <a:gd name="T0" fmla="*/ 2 w 1905000"/>
              <a:gd name="T1" fmla="*/ 640326 h 1676400"/>
              <a:gd name="T2" fmla="*/ 727649 w 1905000"/>
              <a:gd name="T3" fmla="*/ 640331 h 1676400"/>
              <a:gd name="T4" fmla="*/ 952500 w 1905000"/>
              <a:gd name="T5" fmla="*/ 0 h 1676400"/>
              <a:gd name="T6" fmla="*/ 1177351 w 1905000"/>
              <a:gd name="T7" fmla="*/ 640331 h 1676400"/>
              <a:gd name="T8" fmla="*/ 1904998 w 1905000"/>
              <a:gd name="T9" fmla="*/ 640326 h 1676400"/>
              <a:gd name="T10" fmla="*/ 1316316 w 1905000"/>
              <a:gd name="T11" fmla="*/ 1036068 h 1676400"/>
              <a:gd name="T12" fmla="*/ 1541176 w 1905000"/>
              <a:gd name="T13" fmla="*/ 1676396 h 1676400"/>
              <a:gd name="T14" fmla="*/ 952500 w 1905000"/>
              <a:gd name="T15" fmla="*/ 1280647 h 1676400"/>
              <a:gd name="T16" fmla="*/ 363824 w 1905000"/>
              <a:gd name="T17" fmla="*/ 1676396 h 1676400"/>
              <a:gd name="T18" fmla="*/ 588684 w 1905000"/>
              <a:gd name="T19" fmla="*/ 1036068 h 1676400"/>
              <a:gd name="T20" fmla="*/ 2 w 1905000"/>
              <a:gd name="T21" fmla="*/ 640326 h 16764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05000"/>
              <a:gd name="T34" fmla="*/ 0 h 1676400"/>
              <a:gd name="T35" fmla="*/ 1905000 w 1905000"/>
              <a:gd name="T36" fmla="*/ 1676400 h 16764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05000" h="1676400">
                <a:moveTo>
                  <a:pt x="2" y="640326"/>
                </a:moveTo>
                <a:lnTo>
                  <a:pt x="727649" y="640331"/>
                </a:lnTo>
                <a:lnTo>
                  <a:pt x="952500" y="0"/>
                </a:lnTo>
                <a:lnTo>
                  <a:pt x="1177351" y="640331"/>
                </a:lnTo>
                <a:lnTo>
                  <a:pt x="1904998" y="640326"/>
                </a:lnTo>
                <a:lnTo>
                  <a:pt x="1316316" y="1036068"/>
                </a:lnTo>
                <a:lnTo>
                  <a:pt x="1541176" y="1676396"/>
                </a:lnTo>
                <a:lnTo>
                  <a:pt x="952500" y="1280647"/>
                </a:lnTo>
                <a:lnTo>
                  <a:pt x="363824" y="1676396"/>
                </a:lnTo>
                <a:lnTo>
                  <a:pt x="588684" y="1036068"/>
                </a:lnTo>
                <a:lnTo>
                  <a:pt x="2" y="640326"/>
                </a:lnTo>
                <a:close/>
              </a:path>
            </a:pathLst>
          </a:custGeom>
          <a:gradFill rotWithShape="1">
            <a:gsLst>
              <a:gs pos="0">
                <a:srgbClr val="FFBE86"/>
              </a:gs>
              <a:gs pos="35001">
                <a:srgbClr val="FFD0AA"/>
              </a:gs>
              <a:gs pos="100000">
                <a:srgbClr val="FFEBDB"/>
              </a:gs>
            </a:gsLst>
            <a:lin ang="16200000" scaled="1"/>
          </a:gradFill>
          <a:ln w="9525">
            <a:solidFill>
              <a:srgbClr val="F68C36"/>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Calibri" pitchFamily="34" charset="0"/>
              </a:rPr>
              <a:t>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Calibri" pitchFamily="34" charset="0"/>
              </a:rPr>
              <a:t>Precio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Calibri" pitchFamily="34" charset="0"/>
              </a:rPr>
              <a:t>0,50ctvs</a:t>
            </a:r>
            <a:endParaRPr kumimoji="0" lang="es-ES" sz="1800" b="0" i="0" u="none" strike="noStrike" cap="none" normalizeH="0" baseline="0" smtClean="0">
              <a:ln>
                <a:noFill/>
              </a:ln>
              <a:solidFill>
                <a:schemeClr val="tx1"/>
              </a:solidFill>
              <a:effectLst/>
              <a:latin typeface="Arial" pitchFamily="34" charset="0"/>
            </a:endParaRPr>
          </a:p>
        </p:txBody>
      </p:sp>
      <p:sp>
        <p:nvSpPr>
          <p:cNvPr id="2053" name="30 Redondear rectángulo de esquina del mismo lado"/>
          <p:cNvSpPr>
            <a:spLocks/>
          </p:cNvSpPr>
          <p:nvPr/>
        </p:nvSpPr>
        <p:spPr bwMode="auto">
          <a:xfrm>
            <a:off x="4429124" y="3929066"/>
            <a:ext cx="2114550" cy="1071570"/>
          </a:xfrm>
          <a:custGeom>
            <a:avLst/>
            <a:gdLst>
              <a:gd name="T0" fmla="*/ 157166 w 2114550"/>
              <a:gd name="T1" fmla="*/ 0 h 942975"/>
              <a:gd name="T2" fmla="*/ 1957384 w 2114550"/>
              <a:gd name="T3" fmla="*/ 0 h 942975"/>
              <a:gd name="T4" fmla="*/ 2114550 w 2114550"/>
              <a:gd name="T5" fmla="*/ 157166 h 942975"/>
              <a:gd name="T6" fmla="*/ 2114550 w 2114550"/>
              <a:gd name="T7" fmla="*/ 942975 h 942975"/>
              <a:gd name="T8" fmla="*/ 2114550 w 2114550"/>
              <a:gd name="T9" fmla="*/ 942975 h 942975"/>
              <a:gd name="T10" fmla="*/ 0 w 2114550"/>
              <a:gd name="T11" fmla="*/ 942975 h 942975"/>
              <a:gd name="T12" fmla="*/ 0 w 2114550"/>
              <a:gd name="T13" fmla="*/ 942975 h 942975"/>
              <a:gd name="T14" fmla="*/ 0 w 2114550"/>
              <a:gd name="T15" fmla="*/ 157166 h 942975"/>
              <a:gd name="T16" fmla="*/ 157166 w 2114550"/>
              <a:gd name="T17" fmla="*/ 0 h 94297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14550"/>
              <a:gd name="T28" fmla="*/ 0 h 942975"/>
              <a:gd name="T29" fmla="*/ 2114550 w 2114550"/>
              <a:gd name="T30" fmla="*/ 942975 h 94297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14550" h="942975">
                <a:moveTo>
                  <a:pt x="157166" y="0"/>
                </a:moveTo>
                <a:lnTo>
                  <a:pt x="1957384" y="0"/>
                </a:lnTo>
                <a:cubicBezTo>
                  <a:pt x="2044184" y="0"/>
                  <a:pt x="2114550" y="70366"/>
                  <a:pt x="2114550" y="157166"/>
                </a:cubicBezTo>
                <a:lnTo>
                  <a:pt x="2114550" y="942975"/>
                </a:lnTo>
                <a:lnTo>
                  <a:pt x="0" y="942975"/>
                </a:lnTo>
                <a:lnTo>
                  <a:pt x="0" y="157166"/>
                </a:lnTo>
                <a:cubicBezTo>
                  <a:pt x="0" y="70366"/>
                  <a:pt x="70366" y="0"/>
                  <a:pt x="157166" y="0"/>
                </a:cubicBezTo>
                <a:close/>
              </a:path>
            </a:pathLst>
          </a:custGeom>
          <a:gradFill rotWithShape="1">
            <a:gsLst>
              <a:gs pos="0">
                <a:srgbClr val="FFA2A1"/>
              </a:gs>
              <a:gs pos="35001">
                <a:srgbClr val="FFBEBD"/>
              </a:gs>
              <a:gs pos="100000">
                <a:srgbClr val="FFE5E5"/>
              </a:gs>
            </a:gsLst>
            <a:lin ang="16200000" scaled="1"/>
          </a:gradFill>
          <a:ln w="9525">
            <a:solidFill>
              <a:srgbClr val="BC4542"/>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lvl="0" algn="ctr" fontAlgn="base">
              <a:spcBef>
                <a:spcPct val="0"/>
              </a:spcBef>
              <a:spcAft>
                <a:spcPts val="1000"/>
              </a:spcAft>
            </a:pPr>
            <a:r>
              <a:rPr lang="es-ES" sz="1100" dirty="0" smtClean="0">
                <a:latin typeface="Calibri" pitchFamily="34" charset="0"/>
              </a:rPr>
              <a:t>Elaborado con hilo </a:t>
            </a:r>
            <a:r>
              <a:rPr lang="es-ES" sz="1100" dirty="0" err="1" smtClean="0">
                <a:latin typeface="Calibri" pitchFamily="34" charset="0"/>
              </a:rPr>
              <a:t>chifon</a:t>
            </a:r>
            <a:r>
              <a:rPr lang="es-ES" sz="1100" dirty="0" smtClean="0">
                <a:latin typeface="Calibri" pitchFamily="34" charset="0"/>
              </a:rPr>
              <a:t> </a:t>
            </a:r>
            <a:endParaRPr kumimoji="0" lang="es-ES" sz="1100" b="0" i="0" u="none" strike="noStrike" cap="none" normalizeH="0" baseline="0" dirty="0" smtClean="0">
              <a:ln>
                <a:noFill/>
              </a:ln>
              <a:solidFill>
                <a:schemeClr val="tx1"/>
              </a:solidFill>
              <a:effectLst/>
              <a:latin typeface="Calibri" pitchFamily="34" charset="0"/>
            </a:endParaRPr>
          </a:p>
          <a:p>
            <a:pPr lvl="0" algn="ctr" fontAlgn="base">
              <a:spcBef>
                <a:spcPct val="0"/>
              </a:spcBef>
              <a:spcAft>
                <a:spcPts val="1000"/>
              </a:spcAft>
            </a:pPr>
            <a:r>
              <a:rPr kumimoji="0" lang="es-ES" sz="1100" b="0" i="0" u="none" strike="noStrike" cap="none" normalizeH="0" baseline="0" dirty="0" smtClean="0">
                <a:ln>
                  <a:noFill/>
                </a:ln>
                <a:solidFill>
                  <a:schemeClr val="tx1"/>
                </a:solidFill>
                <a:effectLst/>
                <a:latin typeface="Calibri" pitchFamily="34" charset="0"/>
              </a:rPr>
              <a:t>“Cada cosa tiene su belleza, pero no todos pueden verla”. </a:t>
            </a:r>
            <a:endParaRPr lang="es-ES" dirty="0">
              <a:latin typeface="Arial" pitchFamily="34" charset="0"/>
            </a:endParaRPr>
          </a:p>
        </p:txBody>
      </p:sp>
      <p:sp>
        <p:nvSpPr>
          <p:cNvPr id="2054" name="29 Redondear rectángulo de esquina del mismo lado"/>
          <p:cNvSpPr>
            <a:spLocks/>
          </p:cNvSpPr>
          <p:nvPr/>
        </p:nvSpPr>
        <p:spPr bwMode="auto">
          <a:xfrm>
            <a:off x="1928794" y="4572008"/>
            <a:ext cx="2019300" cy="1428760"/>
          </a:xfrm>
          <a:custGeom>
            <a:avLst/>
            <a:gdLst>
              <a:gd name="T0" fmla="*/ 158753 w 2019300"/>
              <a:gd name="T1" fmla="*/ 0 h 952500"/>
              <a:gd name="T2" fmla="*/ 1860547 w 2019300"/>
              <a:gd name="T3" fmla="*/ 0 h 952500"/>
              <a:gd name="T4" fmla="*/ 2019300 w 2019300"/>
              <a:gd name="T5" fmla="*/ 158753 h 952500"/>
              <a:gd name="T6" fmla="*/ 2019300 w 2019300"/>
              <a:gd name="T7" fmla="*/ 952500 h 952500"/>
              <a:gd name="T8" fmla="*/ 2019300 w 2019300"/>
              <a:gd name="T9" fmla="*/ 952500 h 952500"/>
              <a:gd name="T10" fmla="*/ 0 w 2019300"/>
              <a:gd name="T11" fmla="*/ 952500 h 952500"/>
              <a:gd name="T12" fmla="*/ 0 w 2019300"/>
              <a:gd name="T13" fmla="*/ 952500 h 952500"/>
              <a:gd name="T14" fmla="*/ 0 w 2019300"/>
              <a:gd name="T15" fmla="*/ 158753 h 952500"/>
              <a:gd name="T16" fmla="*/ 158753 w 2019300"/>
              <a:gd name="T17" fmla="*/ 0 h 9525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19300"/>
              <a:gd name="T28" fmla="*/ 0 h 952500"/>
              <a:gd name="T29" fmla="*/ 2019300 w 2019300"/>
              <a:gd name="T30" fmla="*/ 952500 h 9525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19300" h="952500">
                <a:moveTo>
                  <a:pt x="158753" y="0"/>
                </a:moveTo>
                <a:lnTo>
                  <a:pt x="1860547" y="0"/>
                </a:lnTo>
                <a:cubicBezTo>
                  <a:pt x="1948224" y="0"/>
                  <a:pt x="2019300" y="71076"/>
                  <a:pt x="2019300" y="158753"/>
                </a:cubicBezTo>
                <a:lnTo>
                  <a:pt x="2019300" y="952500"/>
                </a:lnTo>
                <a:lnTo>
                  <a:pt x="0" y="952500"/>
                </a:lnTo>
                <a:lnTo>
                  <a:pt x="0" y="158753"/>
                </a:lnTo>
                <a:cubicBezTo>
                  <a:pt x="0" y="71076"/>
                  <a:pt x="71076" y="0"/>
                  <a:pt x="158753" y="0"/>
                </a:cubicBezTo>
                <a:close/>
              </a:path>
            </a:pathLst>
          </a:custGeom>
          <a:gradFill rotWithShape="1">
            <a:gsLst>
              <a:gs pos="0">
                <a:srgbClr val="FFBE86"/>
              </a:gs>
              <a:gs pos="35001">
                <a:srgbClr val="FFD0AA"/>
              </a:gs>
              <a:gs pos="100000">
                <a:srgbClr val="FFEBDB"/>
              </a:gs>
            </a:gsLst>
            <a:lin ang="16200000" scaled="1"/>
          </a:gradFill>
          <a:ln w="9525">
            <a:solidFill>
              <a:srgbClr val="F68C36"/>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algn="ctr" fontAlgn="base">
              <a:spcBef>
                <a:spcPct val="0"/>
              </a:spcBef>
              <a:spcAft>
                <a:spcPts val="1000"/>
              </a:spcAft>
            </a:pPr>
            <a:r>
              <a:rPr lang="es-ES" sz="1200" dirty="0" smtClean="0">
                <a:latin typeface="Calibri" pitchFamily="34" charset="0"/>
              </a:rPr>
              <a:t>Elaborado con perlas de colores </a:t>
            </a:r>
            <a:endParaRPr kumimoji="0" lang="es-ES" sz="1200" b="0" i="0" u="none" strike="noStrike" cap="none" normalizeH="0" baseline="0" dirty="0" smtClean="0">
              <a:ln>
                <a:noFill/>
              </a:ln>
              <a:solidFill>
                <a:schemeClr val="tx1"/>
              </a:solidFill>
              <a:effectLst/>
              <a:latin typeface="Calibri" pitchFamily="34" charset="0"/>
            </a:endParaRPr>
          </a:p>
          <a:p>
            <a:pPr algn="ctr" fontAlgn="base">
              <a:spcBef>
                <a:spcPct val="0"/>
              </a:spcBef>
              <a:spcAft>
                <a:spcPts val="1000"/>
              </a:spcAft>
            </a:pPr>
            <a:r>
              <a:rPr kumimoji="0" lang="es-ES" sz="1200" b="0" i="0" u="none" strike="noStrike" cap="none" normalizeH="0" baseline="0" dirty="0" smtClean="0">
                <a:ln>
                  <a:noFill/>
                </a:ln>
                <a:solidFill>
                  <a:schemeClr val="tx1"/>
                </a:solidFill>
                <a:effectLst/>
                <a:latin typeface="Calibri" pitchFamily="34" charset="0"/>
              </a:rPr>
              <a:t>Un detalle divino para tus manos.</a:t>
            </a:r>
            <a:endParaRPr kumimoji="0" lang="es-ES" sz="1200" b="0" i="0" u="none" strike="noStrike" cap="none" normalizeH="0" baseline="0" dirty="0" smtClean="0">
              <a:ln>
                <a:noFill/>
              </a:ln>
              <a:solidFill>
                <a:schemeClr val="tx1"/>
              </a:solidFill>
              <a:effectLst/>
              <a:latin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2055" name="17 Estrella de 5 puntas"/>
          <p:cNvSpPr>
            <a:spLocks/>
          </p:cNvSpPr>
          <p:nvPr/>
        </p:nvSpPr>
        <p:spPr bwMode="auto">
          <a:xfrm>
            <a:off x="6786578" y="4143380"/>
            <a:ext cx="2009775" cy="1533525"/>
          </a:xfrm>
          <a:custGeom>
            <a:avLst/>
            <a:gdLst>
              <a:gd name="T0" fmla="*/ 2 w 2009775"/>
              <a:gd name="T1" fmla="*/ 585753 h 1533525"/>
              <a:gd name="T2" fmla="*/ 767670 w 2009775"/>
              <a:gd name="T3" fmla="*/ 585757 h 1533525"/>
              <a:gd name="T4" fmla="*/ 1004888 w 2009775"/>
              <a:gd name="T5" fmla="*/ 0 h 1533525"/>
              <a:gd name="T6" fmla="*/ 1242105 w 2009775"/>
              <a:gd name="T7" fmla="*/ 585757 h 1533525"/>
              <a:gd name="T8" fmla="*/ 2009773 w 2009775"/>
              <a:gd name="T9" fmla="*/ 585753 h 1533525"/>
              <a:gd name="T10" fmla="*/ 1388714 w 2009775"/>
              <a:gd name="T11" fmla="*/ 947767 h 1533525"/>
              <a:gd name="T12" fmla="*/ 1625941 w 2009775"/>
              <a:gd name="T13" fmla="*/ 1533521 h 1533525"/>
              <a:gd name="T14" fmla="*/ 1004888 w 2009775"/>
              <a:gd name="T15" fmla="*/ 1171501 h 1533525"/>
              <a:gd name="T16" fmla="*/ 383834 w 2009775"/>
              <a:gd name="T17" fmla="*/ 1533521 h 1533525"/>
              <a:gd name="T18" fmla="*/ 621061 w 2009775"/>
              <a:gd name="T19" fmla="*/ 947767 h 1533525"/>
              <a:gd name="T20" fmla="*/ 2 w 2009775"/>
              <a:gd name="T21" fmla="*/ 585753 h 153352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09775"/>
              <a:gd name="T34" fmla="*/ 0 h 1533525"/>
              <a:gd name="T35" fmla="*/ 2009775 w 2009775"/>
              <a:gd name="T36" fmla="*/ 1533525 h 153352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09775" h="1533525">
                <a:moveTo>
                  <a:pt x="2" y="585753"/>
                </a:moveTo>
                <a:lnTo>
                  <a:pt x="767670" y="585757"/>
                </a:lnTo>
                <a:lnTo>
                  <a:pt x="1004888" y="0"/>
                </a:lnTo>
                <a:lnTo>
                  <a:pt x="1242105" y="585757"/>
                </a:lnTo>
                <a:lnTo>
                  <a:pt x="2009773" y="585753"/>
                </a:lnTo>
                <a:lnTo>
                  <a:pt x="1388714" y="947767"/>
                </a:lnTo>
                <a:lnTo>
                  <a:pt x="1625941" y="1533521"/>
                </a:lnTo>
                <a:lnTo>
                  <a:pt x="1004888" y="1171501"/>
                </a:lnTo>
                <a:lnTo>
                  <a:pt x="383834" y="1533521"/>
                </a:lnTo>
                <a:lnTo>
                  <a:pt x="621061" y="947767"/>
                </a:lnTo>
                <a:lnTo>
                  <a:pt x="2" y="585753"/>
                </a:lnTo>
                <a:close/>
              </a:path>
            </a:pathLst>
          </a:custGeom>
          <a:gradFill rotWithShape="1">
            <a:gsLst>
              <a:gs pos="0">
                <a:srgbClr val="9EEAFF"/>
              </a:gs>
              <a:gs pos="35001">
                <a:srgbClr val="BBEFFF"/>
              </a:gs>
              <a:gs pos="100000">
                <a:srgbClr val="E4F9FF"/>
              </a:gs>
            </a:gsLst>
            <a:lin ang="16200000" scaled="1"/>
          </a:gradFill>
          <a:ln w="9525">
            <a:solidFill>
              <a:srgbClr val="40A7C2"/>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Calibri" pitchFamily="34" charset="0"/>
              </a:rPr>
              <a:t>Precio</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Calibri" pitchFamily="34" charset="0"/>
              </a:rPr>
              <a:t>0,60ctvs</a:t>
            </a:r>
            <a:endParaRPr kumimoji="0" lang="es-E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14338"/>
            <a:ext cx="7467600" cy="1143000"/>
          </a:xfrm>
        </p:spPr>
        <p:txBody>
          <a:bodyPr/>
          <a:lstStyle/>
          <a:p>
            <a:r>
              <a:rPr lang="es-ES" dirty="0" smtClean="0"/>
              <a:t>Diadema divina             bincha arcoíris</a:t>
            </a:r>
            <a:endParaRPr lang="es-ES" dirty="0"/>
          </a:p>
        </p:txBody>
      </p:sp>
      <p:pic>
        <p:nvPicPr>
          <p:cNvPr id="4" name="3 Marcador de contenido" descr="http://www.artesanum.com/upload/postal/9/6/1/cintillos-114029.jpg"/>
          <p:cNvPicPr>
            <a:picLocks noGrp="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571472" y="1000108"/>
            <a:ext cx="2428892" cy="1785950"/>
          </a:xfrm>
          <a:prstGeom prst="rect">
            <a:avLst/>
          </a:prstGeom>
          <a:noFill/>
          <a:ln>
            <a:noFill/>
          </a:ln>
        </p:spPr>
      </p:pic>
      <p:sp>
        <p:nvSpPr>
          <p:cNvPr id="5" name="4 Rectángulo"/>
          <p:cNvSpPr/>
          <p:nvPr/>
        </p:nvSpPr>
        <p:spPr>
          <a:xfrm>
            <a:off x="714348" y="3071810"/>
            <a:ext cx="1428760" cy="50006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s-ES" sz="1400" dirty="0" smtClean="0"/>
              <a:t>Codigo:MD303</a:t>
            </a:r>
            <a:endParaRPr lang="es-ES" sz="1400" dirty="0"/>
          </a:p>
        </p:txBody>
      </p:sp>
      <p:sp>
        <p:nvSpPr>
          <p:cNvPr id="6" name="5 Rectángulo"/>
          <p:cNvSpPr/>
          <p:nvPr/>
        </p:nvSpPr>
        <p:spPr>
          <a:xfrm>
            <a:off x="285720" y="4286256"/>
            <a:ext cx="2500330" cy="135732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S" sz="1600" dirty="0" smtClean="0"/>
          </a:p>
          <a:p>
            <a:pPr algn="ctr"/>
            <a:endParaRPr lang="es-ES" sz="1400" dirty="0" smtClean="0"/>
          </a:p>
          <a:p>
            <a:pPr algn="ctr"/>
            <a:r>
              <a:rPr lang="es-ES" sz="1400" dirty="0" smtClean="0"/>
              <a:t>Elaborado con cintas de colores y tela satín. </a:t>
            </a:r>
          </a:p>
          <a:p>
            <a:pPr algn="ctr"/>
            <a:endParaRPr lang="es-ES" sz="1400" dirty="0" smtClean="0"/>
          </a:p>
          <a:p>
            <a:pPr algn="ctr"/>
            <a:r>
              <a:rPr lang="es-ES" sz="1400" dirty="0" smtClean="0"/>
              <a:t>“Hacemos </a:t>
            </a:r>
            <a:r>
              <a:rPr lang="es-ES" sz="1400" dirty="0"/>
              <a:t>fluir tu imaginación</a:t>
            </a:r>
            <a:r>
              <a:rPr lang="es-ES" sz="1400" dirty="0" smtClean="0"/>
              <a:t>.”</a:t>
            </a:r>
            <a:endParaRPr lang="es-ES" sz="1400" dirty="0"/>
          </a:p>
          <a:p>
            <a:pPr algn="ctr"/>
            <a:endParaRPr lang="es-ES" dirty="0" smtClean="0"/>
          </a:p>
          <a:p>
            <a:pPr algn="ctr"/>
            <a:endParaRPr lang="es-ES" dirty="0"/>
          </a:p>
        </p:txBody>
      </p:sp>
      <p:sp>
        <p:nvSpPr>
          <p:cNvPr id="7" name="6 Estrella de 5 puntas"/>
          <p:cNvSpPr/>
          <p:nvPr/>
        </p:nvSpPr>
        <p:spPr>
          <a:xfrm>
            <a:off x="2786050" y="3214686"/>
            <a:ext cx="1357322" cy="1428760"/>
          </a:xfrm>
          <a:prstGeom prst="star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900" dirty="0" smtClean="0"/>
              <a:t>Precio</a:t>
            </a:r>
          </a:p>
          <a:p>
            <a:pPr algn="ctr"/>
            <a:r>
              <a:rPr lang="es-ES" sz="900" dirty="0" smtClean="0"/>
              <a:t>0.75</a:t>
            </a:r>
            <a:endParaRPr lang="es-ES" sz="900" dirty="0"/>
          </a:p>
        </p:txBody>
      </p:sp>
      <p:sp>
        <p:nvSpPr>
          <p:cNvPr id="8" name="7 Rectángulo"/>
          <p:cNvSpPr/>
          <p:nvPr/>
        </p:nvSpPr>
        <p:spPr>
          <a:xfrm>
            <a:off x="5500694" y="4071942"/>
            <a:ext cx="1500198" cy="42862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S" sz="1200" dirty="0" smtClean="0"/>
              <a:t>Código : CB551</a:t>
            </a:r>
            <a:endParaRPr lang="es-ES" sz="1200" dirty="0"/>
          </a:p>
        </p:txBody>
      </p:sp>
      <p:sp>
        <p:nvSpPr>
          <p:cNvPr id="9" name="8 Rectángulo"/>
          <p:cNvSpPr/>
          <p:nvPr/>
        </p:nvSpPr>
        <p:spPr>
          <a:xfrm>
            <a:off x="5000628" y="4643446"/>
            <a:ext cx="2500330" cy="128588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S" sz="1200" dirty="0" smtClean="0"/>
              <a:t>Elaboradas a base de cintas de diversos colores </a:t>
            </a:r>
          </a:p>
          <a:p>
            <a:pPr algn="ctr"/>
            <a:endParaRPr lang="es-ES" sz="1200" dirty="0" smtClean="0"/>
          </a:p>
          <a:p>
            <a:pPr algn="ctr"/>
            <a:r>
              <a:rPr lang="es-ES" sz="1200" dirty="0" smtClean="0"/>
              <a:t>“Acariciando tu cabello”</a:t>
            </a:r>
            <a:endParaRPr lang="es-ES" sz="1200" dirty="0"/>
          </a:p>
        </p:txBody>
      </p:sp>
      <p:sp>
        <p:nvSpPr>
          <p:cNvPr id="10" name="9 Estrella de 5 puntas"/>
          <p:cNvSpPr/>
          <p:nvPr/>
        </p:nvSpPr>
        <p:spPr>
          <a:xfrm>
            <a:off x="7215206" y="2928934"/>
            <a:ext cx="1357322" cy="1428760"/>
          </a:xfrm>
          <a:prstGeom prst="star5">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S" sz="900" dirty="0" smtClean="0"/>
              <a:t>Precio </a:t>
            </a:r>
          </a:p>
          <a:p>
            <a:pPr algn="ctr"/>
            <a:r>
              <a:rPr lang="es-ES" sz="1200" dirty="0" smtClean="0"/>
              <a:t>0.50</a:t>
            </a:r>
            <a:endParaRPr lang="es-ES" sz="12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5405" y="1246925"/>
            <a:ext cx="2390775" cy="1914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000" dirty="0" smtClean="0"/>
              <a:t>PASTEL CHOCOLATOSA              CHAULAFÁN ESPECIAL</a:t>
            </a:r>
            <a:endParaRPr lang="es-ES" sz="2000" dirty="0"/>
          </a:p>
        </p:txBody>
      </p:sp>
      <p:pic>
        <p:nvPicPr>
          <p:cNvPr id="4" name="3 Marcador de contenido" descr="http://www.bellandshell.tv/warehouse/pasteleria3luceros/imgproduct/1402639397.jpg"/>
          <p:cNvPicPr>
            <a:picLocks noGrp="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857224" y="1571612"/>
            <a:ext cx="2214578" cy="1530836"/>
          </a:xfrm>
          <a:prstGeom prst="rect">
            <a:avLst/>
          </a:prstGeom>
          <a:noFill/>
          <a:ln>
            <a:noFill/>
          </a:ln>
        </p:spPr>
      </p:pic>
      <p:pic>
        <p:nvPicPr>
          <p:cNvPr id="5" name="4 Imagen" descr="http://content1.tastebook.com/content/photo/user_photo/QcAQmKAX13c213835373930363qgdhtHSZ_1371629060.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43504" y="1571612"/>
            <a:ext cx="2143140" cy="1457320"/>
          </a:xfrm>
          <a:prstGeom prst="rect">
            <a:avLst/>
          </a:prstGeom>
          <a:noFill/>
          <a:ln>
            <a:noFill/>
          </a:ln>
        </p:spPr>
      </p:pic>
      <p:sp>
        <p:nvSpPr>
          <p:cNvPr id="3074" name="33 Redondear rectángulo de esquina del mismo lado"/>
          <p:cNvSpPr>
            <a:spLocks/>
          </p:cNvSpPr>
          <p:nvPr/>
        </p:nvSpPr>
        <p:spPr bwMode="auto">
          <a:xfrm>
            <a:off x="357158" y="4857760"/>
            <a:ext cx="2019300" cy="952500"/>
          </a:xfrm>
          <a:custGeom>
            <a:avLst/>
            <a:gdLst>
              <a:gd name="T0" fmla="*/ 158753 w 2019300"/>
              <a:gd name="T1" fmla="*/ 0 h 952500"/>
              <a:gd name="T2" fmla="*/ 1860547 w 2019300"/>
              <a:gd name="T3" fmla="*/ 0 h 952500"/>
              <a:gd name="T4" fmla="*/ 2019300 w 2019300"/>
              <a:gd name="T5" fmla="*/ 158753 h 952500"/>
              <a:gd name="T6" fmla="*/ 2019300 w 2019300"/>
              <a:gd name="T7" fmla="*/ 952500 h 952500"/>
              <a:gd name="T8" fmla="*/ 2019300 w 2019300"/>
              <a:gd name="T9" fmla="*/ 952500 h 952500"/>
              <a:gd name="T10" fmla="*/ 0 w 2019300"/>
              <a:gd name="T11" fmla="*/ 952500 h 952500"/>
              <a:gd name="T12" fmla="*/ 0 w 2019300"/>
              <a:gd name="T13" fmla="*/ 952500 h 952500"/>
              <a:gd name="T14" fmla="*/ 0 w 2019300"/>
              <a:gd name="T15" fmla="*/ 158753 h 952500"/>
              <a:gd name="T16" fmla="*/ 158753 w 2019300"/>
              <a:gd name="T17" fmla="*/ 0 h 9525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19300"/>
              <a:gd name="T28" fmla="*/ 0 h 952500"/>
              <a:gd name="T29" fmla="*/ 2019300 w 2019300"/>
              <a:gd name="T30" fmla="*/ 952500 h 9525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19300" h="952500">
                <a:moveTo>
                  <a:pt x="158753" y="0"/>
                </a:moveTo>
                <a:lnTo>
                  <a:pt x="1860547" y="0"/>
                </a:lnTo>
                <a:cubicBezTo>
                  <a:pt x="1948224" y="0"/>
                  <a:pt x="2019300" y="71076"/>
                  <a:pt x="2019300" y="158753"/>
                </a:cubicBezTo>
                <a:lnTo>
                  <a:pt x="2019300" y="952500"/>
                </a:lnTo>
                <a:lnTo>
                  <a:pt x="0" y="952500"/>
                </a:lnTo>
                <a:lnTo>
                  <a:pt x="0" y="158753"/>
                </a:lnTo>
                <a:cubicBezTo>
                  <a:pt x="0" y="71076"/>
                  <a:pt x="71076" y="0"/>
                  <a:pt x="158753" y="0"/>
                </a:cubicBezTo>
                <a:close/>
              </a:path>
            </a:pathLst>
          </a:custGeom>
          <a:gradFill rotWithShape="1">
            <a:gsLst>
              <a:gs pos="0">
                <a:srgbClr val="FFA2A1"/>
              </a:gs>
              <a:gs pos="35001">
                <a:srgbClr val="FFBEBD"/>
              </a:gs>
              <a:gs pos="100000">
                <a:srgbClr val="FFE5E5"/>
              </a:gs>
            </a:gsLst>
            <a:lin ang="16200000" scaled="1"/>
          </a:gradFill>
          <a:ln w="9525">
            <a:solidFill>
              <a:srgbClr val="BC4542"/>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Calibri" pitchFamily="34" charset="0"/>
              </a:rPr>
              <a:t>Elaborado</a:t>
            </a:r>
            <a:r>
              <a:rPr kumimoji="0" lang="es-ES" sz="1100" b="0" i="0" u="none" strike="noStrike" cap="none" normalizeH="0" dirty="0" smtClean="0">
                <a:ln>
                  <a:noFill/>
                </a:ln>
                <a:solidFill>
                  <a:schemeClr val="tx1"/>
                </a:solidFill>
                <a:effectLst/>
                <a:latin typeface="Calibri" pitchFamily="34" charset="0"/>
              </a:rPr>
              <a:t> a base de chocolate relleno de manjar.</a:t>
            </a:r>
            <a:endParaRPr kumimoji="0" lang="es-ES" sz="1100" b="0" i="0" u="none" strike="noStrike" cap="none" normalizeH="0" baseline="0" dirty="0" smtClean="0">
              <a:ln>
                <a:noFill/>
              </a:ln>
              <a:solidFill>
                <a:schemeClr val="tx1"/>
              </a:solidFill>
              <a:effectLst/>
              <a:latin typeface="Calibri"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Calibri" pitchFamily="34" charset="0"/>
              </a:rPr>
              <a:t>Complaciendo los paladares más exigentes.</a:t>
            </a:r>
            <a:endParaRPr kumimoji="0" lang="es-ES" sz="1800" b="0" i="0" u="none" strike="noStrike" cap="none" normalizeH="0" baseline="0" dirty="0" smtClean="0">
              <a:ln>
                <a:noFill/>
              </a:ln>
              <a:solidFill>
                <a:schemeClr val="tx1"/>
              </a:solidFill>
              <a:effectLst/>
              <a:latin typeface="Arial" pitchFamily="34" charset="0"/>
            </a:endParaRPr>
          </a:p>
        </p:txBody>
      </p:sp>
      <p:sp>
        <p:nvSpPr>
          <p:cNvPr id="3075" name="31 Redondear rectángulo de esquina del mismo lado"/>
          <p:cNvSpPr>
            <a:spLocks/>
          </p:cNvSpPr>
          <p:nvPr/>
        </p:nvSpPr>
        <p:spPr bwMode="auto">
          <a:xfrm>
            <a:off x="4929190" y="4143380"/>
            <a:ext cx="2019300" cy="952500"/>
          </a:xfrm>
          <a:custGeom>
            <a:avLst/>
            <a:gdLst>
              <a:gd name="T0" fmla="*/ 158753 w 2019300"/>
              <a:gd name="T1" fmla="*/ 0 h 952500"/>
              <a:gd name="T2" fmla="*/ 1860547 w 2019300"/>
              <a:gd name="T3" fmla="*/ 0 h 952500"/>
              <a:gd name="T4" fmla="*/ 2019300 w 2019300"/>
              <a:gd name="T5" fmla="*/ 158753 h 952500"/>
              <a:gd name="T6" fmla="*/ 2019300 w 2019300"/>
              <a:gd name="T7" fmla="*/ 952500 h 952500"/>
              <a:gd name="T8" fmla="*/ 2019300 w 2019300"/>
              <a:gd name="T9" fmla="*/ 952500 h 952500"/>
              <a:gd name="T10" fmla="*/ 0 w 2019300"/>
              <a:gd name="T11" fmla="*/ 952500 h 952500"/>
              <a:gd name="T12" fmla="*/ 0 w 2019300"/>
              <a:gd name="T13" fmla="*/ 952500 h 952500"/>
              <a:gd name="T14" fmla="*/ 0 w 2019300"/>
              <a:gd name="T15" fmla="*/ 158753 h 952500"/>
              <a:gd name="T16" fmla="*/ 158753 w 2019300"/>
              <a:gd name="T17" fmla="*/ 0 h 9525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19300"/>
              <a:gd name="T28" fmla="*/ 0 h 952500"/>
              <a:gd name="T29" fmla="*/ 2019300 w 2019300"/>
              <a:gd name="T30" fmla="*/ 952500 h 9525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19300" h="952500">
                <a:moveTo>
                  <a:pt x="158753" y="0"/>
                </a:moveTo>
                <a:lnTo>
                  <a:pt x="1860547" y="0"/>
                </a:lnTo>
                <a:cubicBezTo>
                  <a:pt x="1948224" y="0"/>
                  <a:pt x="2019300" y="71076"/>
                  <a:pt x="2019300" y="158753"/>
                </a:cubicBezTo>
                <a:lnTo>
                  <a:pt x="2019300" y="952500"/>
                </a:lnTo>
                <a:lnTo>
                  <a:pt x="0" y="952500"/>
                </a:lnTo>
                <a:lnTo>
                  <a:pt x="0" y="158753"/>
                </a:lnTo>
                <a:cubicBezTo>
                  <a:pt x="0" y="71076"/>
                  <a:pt x="71076" y="0"/>
                  <a:pt x="158753" y="0"/>
                </a:cubicBezTo>
                <a:close/>
              </a:path>
            </a:pathLst>
          </a:custGeom>
          <a:gradFill rotWithShape="1">
            <a:gsLst>
              <a:gs pos="0">
                <a:srgbClr val="DAFDA7"/>
              </a:gs>
              <a:gs pos="35001">
                <a:srgbClr val="E4FDC2"/>
              </a:gs>
              <a:gs pos="100000">
                <a:srgbClr val="F5FFE6"/>
              </a:gs>
            </a:gsLst>
            <a:lin ang="16200000" scaled="1"/>
          </a:gradFill>
          <a:ln w="9525">
            <a:solidFill>
              <a:srgbClr val="94B64E"/>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Calibri" pitchFamily="34" charset="0"/>
              </a:rPr>
              <a:t>Elaborado con productos naturales</a:t>
            </a:r>
            <a:r>
              <a:rPr lang="es-ES" sz="1100" dirty="0">
                <a:latin typeface="Calibri" pitchFamily="34" charset="0"/>
              </a:rPr>
              <a:t>.</a:t>
            </a:r>
            <a:endParaRPr kumimoji="0" lang="es-ES" sz="1100" b="0" i="0" u="none" strike="noStrike" cap="none" normalizeH="0" baseline="0" dirty="0" smtClean="0">
              <a:ln>
                <a:noFill/>
              </a:ln>
              <a:solidFill>
                <a:schemeClr val="tx1"/>
              </a:solidFill>
              <a:effectLst/>
              <a:latin typeface="Calibri"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Calibri" pitchFamily="34" charset="0"/>
              </a:rPr>
              <a:t>Un sabor casero que te hace feliz.</a:t>
            </a:r>
            <a:endParaRPr kumimoji="0" lang="es-ES" sz="1800" b="0" i="0" u="none" strike="noStrike" cap="none" normalizeH="0" baseline="0" dirty="0" smtClean="0">
              <a:ln>
                <a:noFill/>
              </a:ln>
              <a:solidFill>
                <a:schemeClr val="tx1"/>
              </a:solidFill>
              <a:effectLst/>
              <a:latin typeface="Arial" pitchFamily="34" charset="0"/>
            </a:endParaRPr>
          </a:p>
        </p:txBody>
      </p:sp>
      <p:sp>
        <p:nvSpPr>
          <p:cNvPr id="3076" name="19 Estrella de 5 puntas"/>
          <p:cNvSpPr>
            <a:spLocks/>
          </p:cNvSpPr>
          <p:nvPr/>
        </p:nvSpPr>
        <p:spPr bwMode="auto">
          <a:xfrm>
            <a:off x="6858016" y="3071810"/>
            <a:ext cx="1771650" cy="1514475"/>
          </a:xfrm>
          <a:custGeom>
            <a:avLst/>
            <a:gdLst>
              <a:gd name="T0" fmla="*/ 2 w 1771650"/>
              <a:gd name="T1" fmla="*/ 578477 h 1514475"/>
              <a:gd name="T2" fmla="*/ 676714 w 1771650"/>
              <a:gd name="T3" fmla="*/ 578481 h 1514475"/>
              <a:gd name="T4" fmla="*/ 885825 w 1771650"/>
              <a:gd name="T5" fmla="*/ 0 h 1514475"/>
              <a:gd name="T6" fmla="*/ 1094936 w 1771650"/>
              <a:gd name="T7" fmla="*/ 578481 h 1514475"/>
              <a:gd name="T8" fmla="*/ 1771648 w 1771650"/>
              <a:gd name="T9" fmla="*/ 578477 h 1514475"/>
              <a:gd name="T10" fmla="*/ 1224174 w 1771650"/>
              <a:gd name="T11" fmla="*/ 935993 h 1514475"/>
              <a:gd name="T12" fmla="*/ 1433294 w 1771650"/>
              <a:gd name="T13" fmla="*/ 1514471 h 1514475"/>
              <a:gd name="T14" fmla="*/ 885825 w 1771650"/>
              <a:gd name="T15" fmla="*/ 1156948 h 1514475"/>
              <a:gd name="T16" fmla="*/ 338356 w 1771650"/>
              <a:gd name="T17" fmla="*/ 1514471 h 1514475"/>
              <a:gd name="T18" fmla="*/ 547476 w 1771650"/>
              <a:gd name="T19" fmla="*/ 935993 h 1514475"/>
              <a:gd name="T20" fmla="*/ 2 w 1771650"/>
              <a:gd name="T21" fmla="*/ 578477 h 151447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71650"/>
              <a:gd name="T34" fmla="*/ 0 h 1514475"/>
              <a:gd name="T35" fmla="*/ 1771650 w 1771650"/>
              <a:gd name="T36" fmla="*/ 1514475 h 151447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71650" h="1514475">
                <a:moveTo>
                  <a:pt x="2" y="578477"/>
                </a:moveTo>
                <a:lnTo>
                  <a:pt x="676714" y="578481"/>
                </a:lnTo>
                <a:lnTo>
                  <a:pt x="885825" y="0"/>
                </a:lnTo>
                <a:lnTo>
                  <a:pt x="1094936" y="578481"/>
                </a:lnTo>
                <a:lnTo>
                  <a:pt x="1771648" y="578477"/>
                </a:lnTo>
                <a:lnTo>
                  <a:pt x="1224174" y="935993"/>
                </a:lnTo>
                <a:lnTo>
                  <a:pt x="1433294" y="1514471"/>
                </a:lnTo>
                <a:lnTo>
                  <a:pt x="885825" y="1156948"/>
                </a:lnTo>
                <a:lnTo>
                  <a:pt x="338356" y="1514471"/>
                </a:lnTo>
                <a:lnTo>
                  <a:pt x="547476" y="935993"/>
                </a:lnTo>
                <a:lnTo>
                  <a:pt x="2" y="578477"/>
                </a:lnTo>
                <a:close/>
              </a:path>
            </a:pathLst>
          </a:custGeom>
          <a:gradFill rotWithShape="1">
            <a:gsLst>
              <a:gs pos="0">
                <a:srgbClr val="DAFDA7"/>
              </a:gs>
              <a:gs pos="35001">
                <a:srgbClr val="E4FDC2"/>
              </a:gs>
              <a:gs pos="100000">
                <a:srgbClr val="F5FFE6"/>
              </a:gs>
            </a:gsLst>
            <a:lin ang="16200000" scaled="1"/>
          </a:gradFill>
          <a:ln w="9525">
            <a:solidFill>
              <a:srgbClr val="94B64E"/>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Calibri" pitchFamily="34" charset="0"/>
              </a:rPr>
              <a:t>Precio</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Calibri" pitchFamily="34" charset="0"/>
              </a:rPr>
              <a:t>$0.50</a:t>
            </a:r>
            <a:endParaRPr kumimoji="0" lang="es-ES" sz="1800" b="0" i="0" u="none" strike="noStrike" cap="none" normalizeH="0" baseline="0" dirty="0" smtClean="0">
              <a:ln>
                <a:noFill/>
              </a:ln>
              <a:solidFill>
                <a:schemeClr val="tx1"/>
              </a:solidFill>
              <a:effectLst/>
              <a:latin typeface="Arial" pitchFamily="34" charset="0"/>
            </a:endParaRPr>
          </a:p>
        </p:txBody>
      </p:sp>
      <p:sp>
        <p:nvSpPr>
          <p:cNvPr id="3077" name="14 Estrella de 5 puntas"/>
          <p:cNvSpPr>
            <a:spLocks/>
          </p:cNvSpPr>
          <p:nvPr/>
        </p:nvSpPr>
        <p:spPr bwMode="auto">
          <a:xfrm>
            <a:off x="357158" y="3286124"/>
            <a:ext cx="1571604" cy="1233484"/>
          </a:xfrm>
          <a:custGeom>
            <a:avLst/>
            <a:gdLst>
              <a:gd name="T0" fmla="*/ 2 w 1857375"/>
              <a:gd name="T1" fmla="*/ 662155 h 1733550"/>
              <a:gd name="T2" fmla="*/ 709458 w 1857375"/>
              <a:gd name="T3" fmla="*/ 662160 h 1733550"/>
              <a:gd name="T4" fmla="*/ 928688 w 1857375"/>
              <a:gd name="T5" fmla="*/ 0 h 1733550"/>
              <a:gd name="T6" fmla="*/ 1147917 w 1857375"/>
              <a:gd name="T7" fmla="*/ 662160 h 1733550"/>
              <a:gd name="T8" fmla="*/ 1857373 w 1857375"/>
              <a:gd name="T9" fmla="*/ 662155 h 1733550"/>
              <a:gd name="T10" fmla="*/ 1283408 w 1857375"/>
              <a:gd name="T11" fmla="*/ 1071388 h 1733550"/>
              <a:gd name="T12" fmla="*/ 1502647 w 1857375"/>
              <a:gd name="T13" fmla="*/ 1733546 h 1733550"/>
              <a:gd name="T14" fmla="*/ 928688 w 1857375"/>
              <a:gd name="T15" fmla="*/ 1324305 h 1733550"/>
              <a:gd name="T16" fmla="*/ 354728 w 1857375"/>
              <a:gd name="T17" fmla="*/ 1733546 h 1733550"/>
              <a:gd name="T18" fmla="*/ 573967 w 1857375"/>
              <a:gd name="T19" fmla="*/ 1071388 h 1733550"/>
              <a:gd name="T20" fmla="*/ 2 w 1857375"/>
              <a:gd name="T21" fmla="*/ 662155 h 173355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57375"/>
              <a:gd name="T34" fmla="*/ 0 h 1733550"/>
              <a:gd name="T35" fmla="*/ 1857375 w 1857375"/>
              <a:gd name="T36" fmla="*/ 1733550 h 173355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57375" h="1733550">
                <a:moveTo>
                  <a:pt x="2" y="662155"/>
                </a:moveTo>
                <a:lnTo>
                  <a:pt x="709458" y="662160"/>
                </a:lnTo>
                <a:lnTo>
                  <a:pt x="928688" y="0"/>
                </a:lnTo>
                <a:lnTo>
                  <a:pt x="1147917" y="662160"/>
                </a:lnTo>
                <a:lnTo>
                  <a:pt x="1857373" y="662155"/>
                </a:lnTo>
                <a:lnTo>
                  <a:pt x="1283408" y="1071388"/>
                </a:lnTo>
                <a:lnTo>
                  <a:pt x="1502647" y="1733546"/>
                </a:lnTo>
                <a:lnTo>
                  <a:pt x="928688" y="1324305"/>
                </a:lnTo>
                <a:lnTo>
                  <a:pt x="354728" y="1733546"/>
                </a:lnTo>
                <a:lnTo>
                  <a:pt x="573967" y="1071388"/>
                </a:lnTo>
                <a:lnTo>
                  <a:pt x="2" y="662155"/>
                </a:lnTo>
                <a:close/>
              </a:path>
            </a:pathLst>
          </a:custGeom>
          <a:gradFill rotWithShape="1">
            <a:gsLst>
              <a:gs pos="0">
                <a:srgbClr val="FFA2A1"/>
              </a:gs>
              <a:gs pos="35001">
                <a:srgbClr val="FFBEBD"/>
              </a:gs>
              <a:gs pos="100000">
                <a:srgbClr val="FFE5E5"/>
              </a:gs>
            </a:gsLst>
            <a:lin ang="16200000" scaled="1"/>
          </a:gradFill>
          <a:ln w="9525">
            <a:solidFill>
              <a:srgbClr val="BC4542"/>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s-ES" sz="11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s-ES" sz="11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Calibri" pitchFamily="34" charset="0"/>
              </a:rPr>
              <a:t>Precio</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Calibri" pitchFamily="34" charset="0"/>
              </a:rPr>
              <a:t>0,50ctvs</a:t>
            </a: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s-ES" sz="1100" b="0" i="0" u="none" strike="noStrike" cap="none" normalizeH="0" baseline="0" smtClean="0">
              <a:ln>
                <a:noFill/>
              </a:ln>
              <a:solidFill>
                <a:schemeClr val="tx1"/>
              </a:solidFill>
              <a:effectLst/>
              <a:latin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3078" name="24 Rectángulo"/>
          <p:cNvSpPr>
            <a:spLocks noChangeArrowheads="1"/>
          </p:cNvSpPr>
          <p:nvPr/>
        </p:nvSpPr>
        <p:spPr bwMode="auto">
          <a:xfrm>
            <a:off x="5286380" y="3214686"/>
            <a:ext cx="1257300" cy="323850"/>
          </a:xfrm>
          <a:prstGeom prst="rect">
            <a:avLst/>
          </a:prstGeom>
          <a:gradFill rotWithShape="1">
            <a:gsLst>
              <a:gs pos="0">
                <a:srgbClr val="FFBE86"/>
              </a:gs>
              <a:gs pos="35001">
                <a:srgbClr val="FFD0AA"/>
              </a:gs>
              <a:gs pos="100000">
                <a:srgbClr val="FFEBDB"/>
              </a:gs>
            </a:gsLst>
            <a:lin ang="16200000" scaled="1"/>
          </a:gradFill>
          <a:ln w="9525">
            <a:solidFill>
              <a:srgbClr val="F68C36"/>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s-ES" sz="1100" b="0" i="0" u="none" strike="noStrike" cap="none" normalizeH="0" baseline="0" dirty="0" smtClean="0">
              <a:ln>
                <a:noFill/>
              </a:ln>
              <a:solidFill>
                <a:schemeClr val="tx1"/>
              </a:solidFill>
              <a:effectLst/>
              <a:latin typeface="Calibri"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Calibri" pitchFamily="34" charset="0"/>
              </a:rPr>
              <a:t>Código: MI085</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079" name="24 Rectángulo"/>
          <p:cNvSpPr>
            <a:spLocks noChangeArrowheads="1"/>
          </p:cNvSpPr>
          <p:nvPr/>
        </p:nvSpPr>
        <p:spPr bwMode="auto">
          <a:xfrm>
            <a:off x="2000232" y="3357562"/>
            <a:ext cx="1257300" cy="323850"/>
          </a:xfrm>
          <a:prstGeom prst="rect">
            <a:avLst/>
          </a:prstGeom>
          <a:gradFill rotWithShape="1">
            <a:gsLst>
              <a:gs pos="0">
                <a:srgbClr val="FFBE86"/>
              </a:gs>
              <a:gs pos="35001">
                <a:srgbClr val="FFD0AA"/>
              </a:gs>
              <a:gs pos="100000">
                <a:srgbClr val="FFEBDB"/>
              </a:gs>
            </a:gsLst>
            <a:lin ang="16200000" scaled="1"/>
          </a:gradFill>
          <a:ln w="9525">
            <a:solidFill>
              <a:srgbClr val="F68C36"/>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s-ES" sz="1100" b="0" i="0" u="none" strike="noStrike" cap="none" normalizeH="0" baseline="0" dirty="0" smtClean="0">
              <a:ln>
                <a:noFill/>
              </a:ln>
              <a:solidFill>
                <a:schemeClr val="tx1"/>
              </a:solidFill>
              <a:effectLst/>
              <a:latin typeface="Calibri"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Calibri" pitchFamily="34" charset="0"/>
              </a:rPr>
              <a:t>Código: GF021</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91</TotalTime>
  <Words>384</Words>
  <Application>Microsoft Office PowerPoint</Application>
  <PresentationFormat>Presentación en pantalla (4:3)</PresentationFormat>
  <Paragraphs>78</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Mirador</vt:lpstr>
      <vt:lpstr>Presentación de PowerPoint</vt:lpstr>
      <vt:lpstr>Presentación de PowerPoint</vt:lpstr>
      <vt:lpstr>Presentación de PowerPoint</vt:lpstr>
      <vt:lpstr>Presentación de PowerPoint</vt:lpstr>
      <vt:lpstr>Presentación de PowerPoint</vt:lpstr>
      <vt:lpstr>Presentación de PowerPoint</vt:lpstr>
      <vt:lpstr>Manilla perlita          manilla de hilo</vt:lpstr>
      <vt:lpstr>Diadema divina             bincha arcoíris</vt:lpstr>
      <vt:lpstr>PASTEL CHOCOLATOSA              CHAULAFÁN ESPECIAL</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Armando</dc:creator>
  <cp:lastModifiedBy>USER</cp:lastModifiedBy>
  <cp:revision>11</cp:revision>
  <dcterms:created xsi:type="dcterms:W3CDTF">2015-01-22T18:36:44Z</dcterms:created>
  <dcterms:modified xsi:type="dcterms:W3CDTF">2015-01-25T16:43:21Z</dcterms:modified>
</cp:coreProperties>
</file>