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8"/>
  </p:notesMasterIdLst>
  <p:sldIdLst>
    <p:sldId id="256" r:id="rId2"/>
    <p:sldId id="257" r:id="rId3"/>
    <p:sldId id="296" r:id="rId4"/>
    <p:sldId id="295" r:id="rId5"/>
    <p:sldId id="293" r:id="rId6"/>
    <p:sldId id="292" r:id="rId7"/>
    <p:sldId id="274" r:id="rId8"/>
    <p:sldId id="260" r:id="rId9"/>
    <p:sldId id="297" r:id="rId10"/>
    <p:sldId id="259" r:id="rId11"/>
    <p:sldId id="282" r:id="rId12"/>
    <p:sldId id="285" r:id="rId13"/>
    <p:sldId id="284" r:id="rId14"/>
    <p:sldId id="286" r:id="rId15"/>
    <p:sldId id="262" r:id="rId16"/>
    <p:sldId id="277" r:id="rId17"/>
    <p:sldId id="279" r:id="rId18"/>
    <p:sldId id="263" r:id="rId19"/>
    <p:sldId id="264" r:id="rId20"/>
    <p:sldId id="265" r:id="rId21"/>
    <p:sldId id="290" r:id="rId22"/>
    <p:sldId id="288" r:id="rId23"/>
    <p:sldId id="266" r:id="rId24"/>
    <p:sldId id="278" r:id="rId25"/>
    <p:sldId id="281" r:id="rId26"/>
    <p:sldId id="298" r:id="rId27"/>
  </p:sldIdLst>
  <p:sldSz cx="9144000" cy="6858000" type="screen4x3"/>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4" d="100"/>
          <a:sy n="74" d="100"/>
        </p:scale>
        <p:origin x="-87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a-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8878F7-A0B7-4E30-A695-DB15E3A3A3DD}" type="datetimeFigureOut">
              <a:rPr lang="ca-ES" smtClean="0"/>
              <a:pPr/>
              <a:t>24/03/2014</a:t>
            </a:fld>
            <a:endParaRPr lang="ca-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a-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a-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06459D-A7CD-417B-A4AE-36C0E48E4145}" type="slidenum">
              <a:rPr lang="ca-ES" smtClean="0"/>
              <a:pPr/>
              <a:t>‹Nº›</a:t>
            </a:fld>
            <a:endParaRPr lang="ca-ES"/>
          </a:p>
        </p:txBody>
      </p:sp>
    </p:spTree>
    <p:extLst>
      <p:ext uri="{BB962C8B-B14F-4D97-AF65-F5344CB8AC3E}">
        <p14:creationId xmlns="" xmlns:p14="http://schemas.microsoft.com/office/powerpoint/2010/main" val="81181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ca-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ca-ES"/>
          </a:p>
        </p:txBody>
      </p:sp>
      <p:sp>
        <p:nvSpPr>
          <p:cNvPr id="4" name="3 Marcador de fecha"/>
          <p:cNvSpPr>
            <a:spLocks noGrp="1"/>
          </p:cNvSpPr>
          <p:nvPr>
            <p:ph type="dt" sz="half" idx="10"/>
          </p:nvPr>
        </p:nvSpPr>
        <p:spPr/>
        <p:txBody>
          <a:bodyPr/>
          <a:lstStyle/>
          <a:p>
            <a:fld id="{0E8A9945-BD91-4D80-BF7B-3BBE412421E6}" type="datetime1">
              <a:rPr lang="ca-ES" smtClean="0"/>
              <a:pPr/>
              <a:t>24/03/2014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E23DBB06-70ED-4A08-A6C1-AD7ACFBC390F}" type="slidenum">
              <a:rPr lang="ca-ES" smtClean="0"/>
              <a:pPr/>
              <a:t>‹Nº›</a:t>
            </a:fld>
            <a:endParaRPr lang="ca-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42DA583E-4339-4AB2-95C0-9D0C7A850A11}" type="datetime1">
              <a:rPr lang="ca-ES" smtClean="0"/>
              <a:pPr/>
              <a:t>24/03/2014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E23DBB06-70ED-4A08-A6C1-AD7ACFBC390F}" type="slidenum">
              <a:rPr lang="ca-ES" smtClean="0"/>
              <a:pPr/>
              <a:t>‹Nº›</a:t>
            </a:fld>
            <a:endParaRPr lang="ca-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91082AC1-BE33-4D72-AE16-80039C9D4998}" type="datetime1">
              <a:rPr lang="ca-ES" smtClean="0"/>
              <a:pPr/>
              <a:t>24/03/2014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E23DBB06-70ED-4A08-A6C1-AD7ACFBC390F}" type="slidenum">
              <a:rPr lang="ca-ES" smtClean="0"/>
              <a:pPr/>
              <a:t>‹Nº›</a:t>
            </a:fld>
            <a:endParaRPr lang="ca-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3B2ED1C2-5DD8-4E0A-80A9-FE1E5FF30B3B}" type="datetime1">
              <a:rPr lang="ca-ES" smtClean="0"/>
              <a:pPr/>
              <a:t>24/03/2014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E23DBB06-70ED-4A08-A6C1-AD7ACFBC390F}" type="slidenum">
              <a:rPr lang="ca-ES" smtClean="0"/>
              <a:pPr/>
              <a:t>‹Nº›</a:t>
            </a:fld>
            <a:endParaRPr lang="ca-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9C3D3FD-9355-45B4-8CF7-3CBD220E5517}" type="datetime1">
              <a:rPr lang="ca-ES" smtClean="0"/>
              <a:pPr/>
              <a:t>24/03/2014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E23DBB06-70ED-4A08-A6C1-AD7ACFBC390F}" type="slidenum">
              <a:rPr lang="ca-ES" smtClean="0"/>
              <a:pPr/>
              <a:t>‹Nº›</a:t>
            </a:fld>
            <a:endParaRPr lang="ca-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fecha"/>
          <p:cNvSpPr>
            <a:spLocks noGrp="1"/>
          </p:cNvSpPr>
          <p:nvPr>
            <p:ph type="dt" sz="half" idx="10"/>
          </p:nvPr>
        </p:nvSpPr>
        <p:spPr/>
        <p:txBody>
          <a:bodyPr/>
          <a:lstStyle/>
          <a:p>
            <a:fld id="{5861BF06-47D6-4707-B710-A841F0199EAC}" type="datetime1">
              <a:rPr lang="ca-ES" smtClean="0"/>
              <a:pPr/>
              <a:t>24/03/2014</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E23DBB06-70ED-4A08-A6C1-AD7ACFBC390F}" type="slidenum">
              <a:rPr lang="ca-ES" smtClean="0"/>
              <a:pPr/>
              <a:t>‹Nº›</a:t>
            </a:fld>
            <a:endParaRPr lang="ca-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6 Marcador de fecha"/>
          <p:cNvSpPr>
            <a:spLocks noGrp="1"/>
          </p:cNvSpPr>
          <p:nvPr>
            <p:ph type="dt" sz="half" idx="10"/>
          </p:nvPr>
        </p:nvSpPr>
        <p:spPr/>
        <p:txBody>
          <a:bodyPr/>
          <a:lstStyle/>
          <a:p>
            <a:fld id="{77769B6B-D848-4362-98A2-2C309B16FDAB}" type="datetime1">
              <a:rPr lang="ca-ES" smtClean="0"/>
              <a:pPr/>
              <a:t>24/03/2014</a:t>
            </a:fld>
            <a:endParaRPr lang="ca-ES"/>
          </a:p>
        </p:txBody>
      </p:sp>
      <p:sp>
        <p:nvSpPr>
          <p:cNvPr id="8" name="7 Marcador de pie de página"/>
          <p:cNvSpPr>
            <a:spLocks noGrp="1"/>
          </p:cNvSpPr>
          <p:nvPr>
            <p:ph type="ftr" sz="quarter" idx="11"/>
          </p:nvPr>
        </p:nvSpPr>
        <p:spPr/>
        <p:txBody>
          <a:bodyPr/>
          <a:lstStyle/>
          <a:p>
            <a:endParaRPr lang="ca-ES"/>
          </a:p>
        </p:txBody>
      </p:sp>
      <p:sp>
        <p:nvSpPr>
          <p:cNvPr id="9" name="8 Marcador de número de diapositiva"/>
          <p:cNvSpPr>
            <a:spLocks noGrp="1"/>
          </p:cNvSpPr>
          <p:nvPr>
            <p:ph type="sldNum" sz="quarter" idx="12"/>
          </p:nvPr>
        </p:nvSpPr>
        <p:spPr/>
        <p:txBody>
          <a:bodyPr/>
          <a:lstStyle/>
          <a:p>
            <a:fld id="{E23DBB06-70ED-4A08-A6C1-AD7ACFBC390F}" type="slidenum">
              <a:rPr lang="ca-ES" smtClean="0"/>
              <a:pPr/>
              <a:t>‹Nº›</a:t>
            </a:fld>
            <a:endParaRPr lang="ca-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fecha"/>
          <p:cNvSpPr>
            <a:spLocks noGrp="1"/>
          </p:cNvSpPr>
          <p:nvPr>
            <p:ph type="dt" sz="half" idx="10"/>
          </p:nvPr>
        </p:nvSpPr>
        <p:spPr/>
        <p:txBody>
          <a:bodyPr/>
          <a:lstStyle/>
          <a:p>
            <a:fld id="{06D02A74-1571-44BF-AC45-EDF588BB148F}" type="datetime1">
              <a:rPr lang="ca-ES" smtClean="0"/>
              <a:pPr/>
              <a:t>24/03/2014</a:t>
            </a:fld>
            <a:endParaRPr lang="ca-ES"/>
          </a:p>
        </p:txBody>
      </p:sp>
      <p:sp>
        <p:nvSpPr>
          <p:cNvPr id="4" name="3 Marcador de pie de página"/>
          <p:cNvSpPr>
            <a:spLocks noGrp="1"/>
          </p:cNvSpPr>
          <p:nvPr>
            <p:ph type="ftr" sz="quarter" idx="11"/>
          </p:nvPr>
        </p:nvSpPr>
        <p:spPr/>
        <p:txBody>
          <a:bodyPr/>
          <a:lstStyle/>
          <a:p>
            <a:endParaRPr lang="ca-ES"/>
          </a:p>
        </p:txBody>
      </p:sp>
      <p:sp>
        <p:nvSpPr>
          <p:cNvPr id="5" name="4 Marcador de número de diapositiva"/>
          <p:cNvSpPr>
            <a:spLocks noGrp="1"/>
          </p:cNvSpPr>
          <p:nvPr>
            <p:ph type="sldNum" sz="quarter" idx="12"/>
          </p:nvPr>
        </p:nvSpPr>
        <p:spPr/>
        <p:txBody>
          <a:bodyPr/>
          <a:lstStyle/>
          <a:p>
            <a:fld id="{E23DBB06-70ED-4A08-A6C1-AD7ACFBC390F}" type="slidenum">
              <a:rPr lang="ca-ES" smtClean="0"/>
              <a:pPr/>
              <a:t>‹Nº›</a:t>
            </a:fld>
            <a:endParaRPr lang="ca-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273C39F-CD68-4A67-9DB4-A78ECD66F68D}" type="datetime1">
              <a:rPr lang="ca-ES" smtClean="0"/>
              <a:pPr/>
              <a:t>24/03/2014</a:t>
            </a:fld>
            <a:endParaRPr lang="ca-ES"/>
          </a:p>
        </p:txBody>
      </p:sp>
      <p:sp>
        <p:nvSpPr>
          <p:cNvPr id="3" name="2 Marcador de pie de página"/>
          <p:cNvSpPr>
            <a:spLocks noGrp="1"/>
          </p:cNvSpPr>
          <p:nvPr>
            <p:ph type="ftr" sz="quarter" idx="11"/>
          </p:nvPr>
        </p:nvSpPr>
        <p:spPr/>
        <p:txBody>
          <a:bodyPr/>
          <a:lstStyle/>
          <a:p>
            <a:endParaRPr lang="ca-ES"/>
          </a:p>
        </p:txBody>
      </p:sp>
      <p:sp>
        <p:nvSpPr>
          <p:cNvPr id="4" name="3 Marcador de número de diapositiva"/>
          <p:cNvSpPr>
            <a:spLocks noGrp="1"/>
          </p:cNvSpPr>
          <p:nvPr>
            <p:ph type="sldNum" sz="quarter" idx="12"/>
          </p:nvPr>
        </p:nvSpPr>
        <p:spPr/>
        <p:txBody>
          <a:bodyPr/>
          <a:lstStyle/>
          <a:p>
            <a:fld id="{E23DBB06-70ED-4A08-A6C1-AD7ACFBC390F}" type="slidenum">
              <a:rPr lang="ca-ES" smtClean="0"/>
              <a:pPr/>
              <a:t>‹Nº›</a:t>
            </a:fld>
            <a:endParaRPr lang="ca-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8113006-A794-4BA6-8686-444210534413}" type="datetime1">
              <a:rPr lang="ca-ES" smtClean="0"/>
              <a:pPr/>
              <a:t>24/03/2014</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E23DBB06-70ED-4A08-A6C1-AD7ACFBC390F}" type="slidenum">
              <a:rPr lang="ca-ES" smtClean="0"/>
              <a:pPr/>
              <a:t>‹Nº›</a:t>
            </a:fld>
            <a:endParaRPr lang="ca-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5141FCF-1A15-4C13-84F2-030F56F4FB18}" type="datetime1">
              <a:rPr lang="ca-ES" smtClean="0"/>
              <a:pPr/>
              <a:t>24/03/2014</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E23DBB06-70ED-4A08-A6C1-AD7ACFBC390F}" type="slidenum">
              <a:rPr lang="ca-ES" smtClean="0"/>
              <a:pPr/>
              <a:t>‹Nº›</a:t>
            </a:fld>
            <a:endParaRPr lang="ca-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C1665-339D-4CA8-AD4B-CEF924734775}" type="datetime1">
              <a:rPr lang="ca-ES" smtClean="0"/>
              <a:pPr/>
              <a:t>24/03/2014</a:t>
            </a:fld>
            <a:endParaRPr lang="ca-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DBB06-70ED-4A08-A6C1-AD7ACFBC390F}" type="slidenum">
              <a:rPr lang="ca-ES" smtClean="0"/>
              <a:pPr/>
              <a:t>‹Nº›</a:t>
            </a:fld>
            <a:endParaRPr lang="ca-E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es/url?sa=i&amp;rct=j&amp;q=&amp;esrc=s&amp;source=images&amp;cd=&amp;cad=rja&amp;uact=8&amp;docid=T-N5RJraLHaBCM&amp;tbnid=7CIb75kpfWEShM:&amp;ved=0CAYQjRw&amp;url=http://www.cellerullastrell.cat/productes.php?pagina=6&amp;categoria=1&amp;ei=bZ8sU6XVL4SK0AXrkIAo&amp;bvm=bv.62922401,d.d2k&amp;psig=AFQjCNEiyngtWSBGz9H5isnFnQP_APh5UA&amp;ust=1395519724663588"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ibergour.com/es/productos/ficha_producto.html?id_prod=nuep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908723"/>
            <a:ext cx="7772400" cy="1008111"/>
          </a:xfrm>
        </p:spPr>
        <p:txBody>
          <a:bodyPr>
            <a:normAutofit fontScale="90000"/>
          </a:bodyPr>
          <a:lstStyle/>
          <a:p>
            <a:r>
              <a:rPr lang="es-ES" sz="3100" i="1" dirty="0">
                <a:solidFill>
                  <a:schemeClr val="accent2"/>
                </a:solidFill>
                <a:latin typeface="Comic Sans MS" pitchFamily="66" charset="0"/>
              </a:rPr>
              <a:t>PRESENTAMOS </a:t>
            </a:r>
            <a:r>
              <a:rPr lang="es-ES" sz="3100" i="1" dirty="0" smtClean="0">
                <a:solidFill>
                  <a:schemeClr val="accent2"/>
                </a:solidFill>
                <a:latin typeface="Comic Sans MS" pitchFamily="66" charset="0"/>
              </a:rPr>
              <a:t>NUESTRO CATÁLOGO </a:t>
            </a:r>
            <a:r>
              <a:rPr lang="es-ES" sz="3100" i="1" dirty="0">
                <a:solidFill>
                  <a:schemeClr val="accent2"/>
                </a:solidFill>
                <a:latin typeface="Comic Sans MS" pitchFamily="66" charset="0"/>
              </a:rPr>
              <a:t>PROYECTO EJE COOPERATIVA </a:t>
            </a:r>
            <a:r>
              <a:rPr lang="ca-ES" i="1" dirty="0">
                <a:solidFill>
                  <a:schemeClr val="accent2"/>
                </a:solidFill>
                <a:latin typeface="Comic Sans MS" pitchFamily="66" charset="0"/>
              </a:rPr>
              <a:t/>
            </a:r>
            <a:br>
              <a:rPr lang="ca-ES" i="1" dirty="0">
                <a:solidFill>
                  <a:schemeClr val="accent2"/>
                </a:solidFill>
                <a:latin typeface="Comic Sans MS" pitchFamily="66" charset="0"/>
              </a:rPr>
            </a:br>
            <a:endParaRPr lang="ca-ES" i="1" dirty="0">
              <a:solidFill>
                <a:schemeClr val="accent2"/>
              </a:solidFill>
              <a:latin typeface="Comic Sans MS" pitchFamily="66" charset="0"/>
            </a:endParaRPr>
          </a:p>
        </p:txBody>
      </p:sp>
      <p:sp>
        <p:nvSpPr>
          <p:cNvPr id="3" name="2 Subtítulo"/>
          <p:cNvSpPr>
            <a:spLocks noGrp="1"/>
          </p:cNvSpPr>
          <p:nvPr>
            <p:ph type="subTitle" idx="1"/>
          </p:nvPr>
        </p:nvSpPr>
        <p:spPr>
          <a:xfrm>
            <a:off x="611560" y="3717032"/>
            <a:ext cx="8136904" cy="2376264"/>
          </a:xfrm>
        </p:spPr>
        <p:txBody>
          <a:bodyPr>
            <a:normAutofit lnSpcReduction="10000"/>
          </a:bodyPr>
          <a:lstStyle/>
          <a:p>
            <a:pPr hangingPunct="0"/>
            <a:r>
              <a:rPr lang="es-ES" sz="1800" dirty="0">
                <a:latin typeface="Comic Sans MS" pitchFamily="66" charset="0"/>
              </a:rPr>
              <a:t>Son </a:t>
            </a:r>
            <a:r>
              <a:rPr lang="es-ES" sz="1800" dirty="0" smtClean="0">
                <a:latin typeface="Comic Sans MS" pitchFamily="66" charset="0"/>
              </a:rPr>
              <a:t>productos típicos de nuestra tierra</a:t>
            </a:r>
            <a:endParaRPr lang="ca-ES" sz="1800" dirty="0">
              <a:latin typeface="Comic Sans MS" pitchFamily="66" charset="0"/>
            </a:endParaRPr>
          </a:p>
          <a:p>
            <a:pPr hangingPunct="0"/>
            <a:r>
              <a:rPr lang="es-ES" sz="1800" dirty="0">
                <a:latin typeface="Comic Sans MS" pitchFamily="66" charset="0"/>
              </a:rPr>
              <a:t>Esperamos que os </a:t>
            </a:r>
            <a:r>
              <a:rPr lang="es-ES" sz="1800" dirty="0" smtClean="0">
                <a:latin typeface="Comic Sans MS" pitchFamily="66" charset="0"/>
              </a:rPr>
              <a:t>gusten</a:t>
            </a:r>
          </a:p>
          <a:p>
            <a:pPr hangingPunct="0"/>
            <a:endParaRPr lang="ca-ES" sz="1800" dirty="0">
              <a:latin typeface="Comic Sans MS" pitchFamily="66" charset="0"/>
            </a:endParaRPr>
          </a:p>
          <a:p>
            <a:pPr hangingPunct="0"/>
            <a:endParaRPr lang="es-ES" sz="1900" dirty="0" smtClean="0">
              <a:latin typeface="Comic Sans MS" pitchFamily="66" charset="0"/>
            </a:endParaRPr>
          </a:p>
          <a:p>
            <a:pPr hangingPunct="0"/>
            <a:endParaRPr lang="es-ES" sz="1900" dirty="0" smtClean="0">
              <a:latin typeface="Comic Sans MS" pitchFamily="66" charset="0"/>
            </a:endParaRPr>
          </a:p>
          <a:p>
            <a:pPr hangingPunct="0"/>
            <a:r>
              <a:rPr lang="es-ES" sz="1900" dirty="0" smtClean="0">
                <a:latin typeface="Comic Sans MS" pitchFamily="66" charset="0"/>
              </a:rPr>
              <a:t>Todos </a:t>
            </a:r>
            <a:r>
              <a:rPr lang="es-ES" sz="1900" dirty="0">
                <a:latin typeface="Comic Sans MS" pitchFamily="66" charset="0"/>
              </a:rPr>
              <a:t>los productos incluyen el IVA</a:t>
            </a:r>
            <a:endParaRPr lang="ca-ES" sz="1900" dirty="0">
              <a:latin typeface="Comic Sans MS" pitchFamily="66" charset="0"/>
            </a:endParaRPr>
          </a:p>
          <a:p>
            <a:pPr hangingPunct="0"/>
            <a:r>
              <a:rPr lang="es-ES" sz="1900" dirty="0">
                <a:latin typeface="Comic Sans MS" pitchFamily="66" charset="0"/>
              </a:rPr>
              <a:t>No incluyen los GASTOS DE TRANSPORTE</a:t>
            </a:r>
            <a:endParaRPr lang="ca-ES" sz="1900" dirty="0">
              <a:latin typeface="Comic Sans MS" pitchFamily="66" charset="0"/>
            </a:endParaRPr>
          </a:p>
          <a:p>
            <a:endParaRPr lang="ca-ES" dirty="0"/>
          </a:p>
        </p:txBody>
      </p:sp>
      <p:pic>
        <p:nvPicPr>
          <p:cNvPr id="1026" name="Picture 2" descr="NOOR"/>
          <p:cNvPicPr>
            <a:picLocks noChangeAspect="1" noChangeArrowheads="1"/>
          </p:cNvPicPr>
          <p:nvPr/>
        </p:nvPicPr>
        <p:blipFill>
          <a:blip r:embed="rId2" cstate="print"/>
          <a:srcRect/>
          <a:stretch>
            <a:fillRect/>
          </a:stretch>
        </p:blipFill>
        <p:spPr bwMode="auto">
          <a:xfrm>
            <a:off x="3491880" y="1628802"/>
            <a:ext cx="2124720" cy="1887586"/>
          </a:xfrm>
          <a:prstGeom prst="rect">
            <a:avLst/>
          </a:prstGeom>
          <a:noFill/>
          <a:ln w="9525">
            <a:noFill/>
            <a:miter lim="800000"/>
            <a:headEnd/>
            <a:tailEnd/>
          </a:ln>
        </p:spPr>
      </p:pic>
      <p:sp>
        <p:nvSpPr>
          <p:cNvPr id="4" name="Contenidor de número de diapositiva 3"/>
          <p:cNvSpPr>
            <a:spLocks noGrp="1"/>
          </p:cNvSpPr>
          <p:nvPr>
            <p:ph type="sldNum" sz="quarter" idx="12"/>
          </p:nvPr>
        </p:nvSpPr>
        <p:spPr/>
        <p:txBody>
          <a:bodyPr/>
          <a:lstStyle/>
          <a:p>
            <a:fld id="{E23DBB06-70ED-4A08-A6C1-AD7ACFBC390F}" type="slidenum">
              <a:rPr lang="ca-ES" smtClean="0"/>
              <a:pPr/>
              <a:t>1</a:t>
            </a:fld>
            <a:endParaRPr lang="ca-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err="1" smtClean="0">
                <a:solidFill>
                  <a:schemeClr val="accent2"/>
                </a:solidFill>
                <a:latin typeface="Calibri" pitchFamily="34" charset="0"/>
                <a:cs typeface="Calibri" pitchFamily="34" charset="0"/>
              </a:rPr>
              <a:t>Carquinyolis</a:t>
            </a:r>
            <a:endParaRPr lang="ca-ES" sz="3600" dirty="0">
              <a:solidFill>
                <a:schemeClr val="accent2"/>
              </a:solidFill>
              <a:latin typeface="Calibri" pitchFamily="34" charset="0"/>
              <a:cs typeface="Calibri" pitchFamily="34" charset="0"/>
            </a:endParaRPr>
          </a:p>
        </p:txBody>
      </p:sp>
      <p:sp>
        <p:nvSpPr>
          <p:cNvPr id="3" name="2 Marcador de contenido"/>
          <p:cNvSpPr>
            <a:spLocks noGrp="1"/>
          </p:cNvSpPr>
          <p:nvPr>
            <p:ph idx="1"/>
          </p:nvPr>
        </p:nvSpPr>
        <p:spPr/>
        <p:txBody>
          <a:bodyPr/>
          <a:lstStyle/>
          <a:p>
            <a:pPr marL="0" indent="0" algn="just">
              <a:buNone/>
            </a:pPr>
            <a:r>
              <a:rPr lang="es-ES" sz="1600" dirty="0" smtClean="0">
                <a:solidFill>
                  <a:schemeClr val="accent2"/>
                </a:solidFill>
                <a:latin typeface="Calibri" pitchFamily="34" charset="0"/>
                <a:cs typeface="Calibri" pitchFamily="34" charset="0"/>
              </a:rPr>
              <a:t>Referencia:8</a:t>
            </a:r>
          </a:p>
          <a:p>
            <a:pPr marL="0" indent="0" algn="just">
              <a:buNone/>
            </a:pPr>
            <a:r>
              <a:rPr lang="es-ES" sz="1600" dirty="0" err="1" smtClean="0">
                <a:solidFill>
                  <a:schemeClr val="accent2"/>
                </a:solidFill>
                <a:latin typeface="Calibri" pitchFamily="34" charset="0"/>
                <a:cs typeface="Calibri" pitchFamily="34" charset="0"/>
              </a:rPr>
              <a:t>Carquinyolis</a:t>
            </a:r>
            <a:r>
              <a:rPr lang="es-ES" sz="1600" dirty="0" smtClean="0">
                <a:solidFill>
                  <a:schemeClr val="accent2"/>
                </a:solidFill>
                <a:latin typeface="Calibri" pitchFamily="34" charset="0"/>
                <a:cs typeface="Calibri" pitchFamily="34" charset="0"/>
              </a:rPr>
              <a:t> con Almendras de </a:t>
            </a:r>
            <a:r>
              <a:rPr lang="es-ES" sz="1600" dirty="0" err="1" smtClean="0">
                <a:solidFill>
                  <a:schemeClr val="accent2"/>
                </a:solidFill>
                <a:latin typeface="Calibri" pitchFamily="34" charset="0"/>
                <a:cs typeface="Calibri" pitchFamily="34" charset="0"/>
              </a:rPr>
              <a:t>Agramunt</a:t>
            </a:r>
            <a:r>
              <a:rPr lang="es-ES" sz="1600" dirty="0" smtClean="0">
                <a:solidFill>
                  <a:schemeClr val="accent2"/>
                </a:solidFill>
                <a:latin typeface="Calibri" pitchFamily="34" charset="0"/>
                <a:cs typeface="Calibri" pitchFamily="34" charset="0"/>
              </a:rPr>
              <a:t> Lleida</a:t>
            </a:r>
          </a:p>
          <a:p>
            <a:pPr marL="0" indent="0" algn="just">
              <a:buNone/>
            </a:pPr>
            <a:r>
              <a:rPr lang="es-ES" sz="1600" dirty="0" smtClean="0">
                <a:solidFill>
                  <a:schemeClr val="accent2"/>
                </a:solidFill>
                <a:latin typeface="Calibri" pitchFamily="34" charset="0"/>
                <a:cs typeface="Calibri" pitchFamily="34" charset="0"/>
              </a:rPr>
              <a:t>Descripción: </a:t>
            </a:r>
            <a:r>
              <a:rPr lang="es-ES" sz="1600" dirty="0" err="1" smtClean="0">
                <a:latin typeface="Calibri" pitchFamily="34" charset="0"/>
                <a:cs typeface="Calibri" pitchFamily="34" charset="0"/>
              </a:rPr>
              <a:t>Carquinyolis</a:t>
            </a:r>
            <a:r>
              <a:rPr lang="es-ES" sz="1600" dirty="0" smtClean="0">
                <a:latin typeface="Calibri" pitchFamily="34" charset="0"/>
                <a:cs typeface="Calibri" pitchFamily="34" charset="0"/>
              </a:rPr>
              <a:t> Roig</a:t>
            </a:r>
          </a:p>
          <a:p>
            <a:pPr marL="0" indent="0" algn="just">
              <a:buNone/>
            </a:pPr>
            <a:r>
              <a:rPr lang="es-ES" sz="1600" dirty="0" smtClean="0">
                <a:solidFill>
                  <a:schemeClr val="accent2"/>
                </a:solidFill>
                <a:latin typeface="Calibri" pitchFamily="34" charset="0"/>
                <a:cs typeface="Calibri" pitchFamily="34" charset="0"/>
              </a:rPr>
              <a:t>Peso: </a:t>
            </a:r>
            <a:r>
              <a:rPr lang="es-ES" sz="1600" dirty="0" smtClean="0">
                <a:latin typeface="Calibri" pitchFamily="34" charset="0"/>
                <a:cs typeface="Calibri" pitchFamily="34" charset="0"/>
              </a:rPr>
              <a:t>250 gr.</a:t>
            </a:r>
            <a:endParaRPr lang="ca-ES" sz="1600" dirty="0"/>
          </a:p>
          <a:p>
            <a:pPr marL="0" indent="0" algn="just">
              <a:buNone/>
            </a:pPr>
            <a:r>
              <a:rPr lang="ca-ES" sz="1600" dirty="0"/>
              <a:t>Alta </a:t>
            </a:r>
            <a:r>
              <a:rPr lang="ca-ES" sz="1600" dirty="0" err="1" smtClean="0"/>
              <a:t>calidad</a:t>
            </a:r>
            <a:r>
              <a:rPr lang="ca-ES" sz="1600" dirty="0" smtClean="0"/>
              <a:t> </a:t>
            </a:r>
            <a:r>
              <a:rPr lang="ca-ES" sz="1600" dirty="0"/>
              <a:t>suprema</a:t>
            </a:r>
          </a:p>
          <a:p>
            <a:pPr marL="0" indent="0" algn="just">
              <a:buNone/>
            </a:pPr>
            <a:r>
              <a:rPr lang="ca-ES" sz="1600" dirty="0">
                <a:solidFill>
                  <a:schemeClr val="accent2"/>
                </a:solidFill>
              </a:rPr>
              <a:t>INGREDIENTES</a:t>
            </a:r>
            <a:r>
              <a:rPr lang="ca-ES" sz="1600" b="1" dirty="0"/>
              <a:t>:</a:t>
            </a:r>
            <a:r>
              <a:rPr lang="ca-ES" sz="1600" dirty="0"/>
              <a:t> </a:t>
            </a:r>
            <a:r>
              <a:rPr lang="ca-ES" sz="1600" dirty="0" err="1"/>
              <a:t>Harina</a:t>
            </a:r>
            <a:r>
              <a:rPr lang="ca-ES" sz="1600" dirty="0"/>
              <a:t> de trigo, </a:t>
            </a:r>
            <a:r>
              <a:rPr lang="ca-ES" sz="1600" dirty="0" err="1"/>
              <a:t>azúcar</a:t>
            </a:r>
            <a:r>
              <a:rPr lang="ca-ES" sz="1600" dirty="0"/>
              <a:t>, </a:t>
            </a:r>
            <a:r>
              <a:rPr lang="ca-ES" sz="1600" dirty="0" err="1"/>
              <a:t>almendra</a:t>
            </a:r>
            <a:r>
              <a:rPr lang="ca-ES" sz="1600" dirty="0"/>
              <a:t> (20%), </a:t>
            </a:r>
            <a:r>
              <a:rPr lang="ca-ES" sz="1600" dirty="0" err="1"/>
              <a:t>huevos</a:t>
            </a:r>
            <a:r>
              <a:rPr lang="ca-ES" sz="1600" dirty="0"/>
              <a:t> en </a:t>
            </a:r>
            <a:r>
              <a:rPr lang="ca-ES" sz="1600" dirty="0" err="1"/>
              <a:t>polvo</a:t>
            </a:r>
            <a:r>
              <a:rPr lang="ca-ES" sz="1600" dirty="0"/>
              <a:t>, </a:t>
            </a:r>
            <a:r>
              <a:rPr lang="ca-ES" sz="1600" dirty="0" err="1"/>
              <a:t>aceite</a:t>
            </a:r>
            <a:r>
              <a:rPr lang="ca-ES" sz="1600" dirty="0"/>
              <a:t> de oliva </a:t>
            </a:r>
            <a:r>
              <a:rPr lang="ca-ES" sz="1600" dirty="0" err="1"/>
              <a:t>virgen</a:t>
            </a:r>
            <a:r>
              <a:rPr lang="ca-ES" sz="1600" dirty="0"/>
              <a:t> extra, </a:t>
            </a:r>
            <a:r>
              <a:rPr lang="ca-ES" sz="1600" dirty="0" err="1"/>
              <a:t>miel</a:t>
            </a:r>
            <a:r>
              <a:rPr lang="ca-ES" sz="1600" dirty="0"/>
              <a:t>, </a:t>
            </a:r>
            <a:r>
              <a:rPr lang="ca-ES" sz="1600" dirty="0" err="1"/>
              <a:t>gasificante</a:t>
            </a:r>
            <a:r>
              <a:rPr lang="ca-ES" sz="1600" dirty="0"/>
              <a:t> (carbonato </a:t>
            </a:r>
            <a:r>
              <a:rPr lang="ca-ES" sz="1600" dirty="0" err="1"/>
              <a:t>ácido</a:t>
            </a:r>
            <a:r>
              <a:rPr lang="ca-ES" sz="1600" dirty="0"/>
              <a:t> de amonio), sal, </a:t>
            </a:r>
            <a:r>
              <a:rPr lang="ca-ES" sz="1600" dirty="0" err="1"/>
              <a:t>aromas</a:t>
            </a:r>
            <a:r>
              <a:rPr lang="ca-ES" sz="1600" dirty="0"/>
              <a:t>.</a:t>
            </a:r>
          </a:p>
          <a:p>
            <a:pPr marL="0" indent="0" algn="just">
              <a:buNone/>
            </a:pPr>
            <a:r>
              <a:rPr lang="ca-ES" sz="1600" dirty="0" err="1"/>
              <a:t>Puede</a:t>
            </a:r>
            <a:r>
              <a:rPr lang="ca-ES" sz="1600" dirty="0"/>
              <a:t> </a:t>
            </a:r>
            <a:r>
              <a:rPr lang="ca-ES" sz="1600" dirty="0" err="1"/>
              <a:t>contener</a:t>
            </a:r>
            <a:r>
              <a:rPr lang="ca-ES" sz="1600" dirty="0"/>
              <a:t> </a:t>
            </a:r>
            <a:r>
              <a:rPr lang="ca-ES" sz="1600" dirty="0" err="1"/>
              <a:t>trazas</a:t>
            </a:r>
            <a:r>
              <a:rPr lang="ca-ES" sz="1600" dirty="0"/>
              <a:t> de: </a:t>
            </a:r>
            <a:r>
              <a:rPr lang="ca-ES" sz="1600" dirty="0" err="1"/>
              <a:t>Cereales</a:t>
            </a:r>
            <a:r>
              <a:rPr lang="ca-ES" sz="1600" dirty="0"/>
              <a:t> que </a:t>
            </a:r>
            <a:r>
              <a:rPr lang="ca-ES" sz="1600" dirty="0" err="1"/>
              <a:t>contienen</a:t>
            </a:r>
            <a:r>
              <a:rPr lang="ca-ES" sz="1600" dirty="0"/>
              <a:t> gluten, </a:t>
            </a:r>
            <a:r>
              <a:rPr lang="ca-ES" sz="1600" dirty="0" err="1"/>
              <a:t>cacahuetes</a:t>
            </a:r>
            <a:r>
              <a:rPr lang="ca-ES" sz="1600" dirty="0"/>
              <a:t>, soja, </a:t>
            </a:r>
            <a:r>
              <a:rPr lang="ca-ES" sz="1600" dirty="0" err="1"/>
              <a:t>leche</a:t>
            </a:r>
            <a:r>
              <a:rPr lang="ca-ES" sz="1600" dirty="0"/>
              <a:t>, </a:t>
            </a:r>
            <a:r>
              <a:rPr lang="ca-ES" sz="1600" dirty="0" err="1"/>
              <a:t>otros</a:t>
            </a:r>
            <a:r>
              <a:rPr lang="ca-ES" sz="1600" dirty="0"/>
              <a:t> </a:t>
            </a:r>
            <a:r>
              <a:rPr lang="ca-ES" sz="1600" dirty="0" err="1"/>
              <a:t>frutos</a:t>
            </a:r>
            <a:r>
              <a:rPr lang="ca-ES" sz="1600" dirty="0"/>
              <a:t> de </a:t>
            </a:r>
            <a:r>
              <a:rPr lang="ca-ES" sz="1600" dirty="0" err="1"/>
              <a:t>cáscara</a:t>
            </a:r>
            <a:r>
              <a:rPr lang="ca-ES" sz="1600" dirty="0"/>
              <a:t>, </a:t>
            </a:r>
            <a:r>
              <a:rPr lang="ca-ES" sz="1600" dirty="0" err="1"/>
              <a:t>sulfitos</a:t>
            </a:r>
            <a:r>
              <a:rPr lang="ca-ES" sz="1600" dirty="0"/>
              <a:t>.</a:t>
            </a:r>
          </a:p>
          <a:p>
            <a:pPr marL="0" indent="0" algn="just">
              <a:buNone/>
            </a:pPr>
            <a:r>
              <a:rPr lang="ca-ES" sz="1600" dirty="0"/>
              <a:t>Conservar en </a:t>
            </a:r>
            <a:r>
              <a:rPr lang="ca-ES" sz="1600" dirty="0" err="1"/>
              <a:t>lugar</a:t>
            </a:r>
            <a:r>
              <a:rPr lang="ca-ES" sz="1600" dirty="0"/>
              <a:t> </a:t>
            </a:r>
            <a:r>
              <a:rPr lang="ca-ES" sz="1600" dirty="0" err="1"/>
              <a:t>fresco</a:t>
            </a:r>
            <a:r>
              <a:rPr lang="ca-ES" sz="1600" dirty="0"/>
              <a:t> y </a:t>
            </a:r>
            <a:r>
              <a:rPr lang="ca-ES" sz="1600" dirty="0" err="1"/>
              <a:t>seco</a:t>
            </a:r>
            <a:r>
              <a:rPr lang="ca-ES" sz="1600" dirty="0"/>
              <a:t>.</a:t>
            </a:r>
          </a:p>
          <a:p>
            <a:pPr marL="0" indent="0" algn="just">
              <a:buNone/>
            </a:pPr>
            <a:r>
              <a:rPr lang="ca-ES" sz="1600" dirty="0" err="1">
                <a:solidFill>
                  <a:schemeClr val="accent2"/>
                </a:solidFill>
              </a:rPr>
              <a:t>Precio</a:t>
            </a:r>
            <a:r>
              <a:rPr lang="ca-ES" sz="1600" dirty="0">
                <a:solidFill>
                  <a:schemeClr val="accent2"/>
                </a:solidFill>
              </a:rPr>
              <a:t>: </a:t>
            </a:r>
            <a:r>
              <a:rPr lang="ca-ES" sz="1600" dirty="0"/>
              <a:t>4,25 € </a:t>
            </a:r>
          </a:p>
          <a:p>
            <a:pPr marL="0" indent="0">
              <a:buNone/>
            </a:pPr>
            <a:endParaRPr lang="ca-ES" sz="1600" dirty="0">
              <a:latin typeface="Calibri" pitchFamily="34" charset="0"/>
              <a:cs typeface="Calibri" pitchFamily="34" charset="0"/>
            </a:endParaRPr>
          </a:p>
        </p:txBody>
      </p:sp>
      <p:pic>
        <p:nvPicPr>
          <p:cNvPr id="5" name="Picture 2" descr="NOOR"/>
          <p:cNvPicPr>
            <a:picLocks noChangeAspect="1" noChangeArrowheads="1"/>
          </p:cNvPicPr>
          <p:nvPr/>
        </p:nvPicPr>
        <p:blipFill>
          <a:blip r:embed="rId2" cstate="print"/>
          <a:srcRect/>
          <a:stretch>
            <a:fillRect/>
          </a:stretch>
        </p:blipFill>
        <p:spPr bwMode="auto">
          <a:xfrm>
            <a:off x="6876258" y="188640"/>
            <a:ext cx="1530564" cy="1359742"/>
          </a:xfrm>
          <a:prstGeom prst="rect">
            <a:avLst/>
          </a:prstGeom>
          <a:noFill/>
          <a:ln w="9525">
            <a:noFill/>
            <a:miter lim="800000"/>
            <a:headEnd/>
            <a:tailEnd/>
          </a:ln>
        </p:spPr>
      </p:pic>
      <p:sp>
        <p:nvSpPr>
          <p:cNvPr id="6" name="Contenidor de número de diapositiva 5"/>
          <p:cNvSpPr>
            <a:spLocks noGrp="1"/>
          </p:cNvSpPr>
          <p:nvPr>
            <p:ph type="sldNum" sz="quarter" idx="12"/>
          </p:nvPr>
        </p:nvSpPr>
        <p:spPr/>
        <p:txBody>
          <a:bodyPr/>
          <a:lstStyle/>
          <a:p>
            <a:fld id="{E23DBB06-70ED-4A08-A6C1-AD7ACFBC390F}" type="slidenum">
              <a:rPr lang="ca-ES" smtClean="0"/>
              <a:pPr/>
              <a:t>10</a:t>
            </a:fld>
            <a:endParaRPr lang="ca-ES"/>
          </a:p>
        </p:txBody>
      </p:sp>
      <p:sp>
        <p:nvSpPr>
          <p:cNvPr id="7" name="AutoShape 4" descr="data:image/jpeg;base64,/9j/4AAQSkZJRgABAQAAAQABAAD/2wCEAAkGBhQSERQUEhEWFBUVGBkZFxcVGRUYHBsUGRQWFx0aHBwZHCYeGhslHBkXHy8hIycpLSwsGB4xNTAqNSYrLCkBCQoKDgwOGg8PGiklHyUpKSksLC0sLCwpLCwtKSkpKSwqKSkpKSwsLCwsKSwpKSksKSwpMSksLCwxKSksLCwpLP/AABEIAKAAoAMBIgACEQEDEQH/xAAcAAACAwEBAQEAAAAAAAAAAAAABgEFBwQDCAL/xABHEAABAwIDBQUDBwgIBwAAAAABAgMRAAQSITEFBkFRYQcTInGRMoGhFEJSsbLB0TVDYnKCorPwCBYjJCU0RMIzdJKT0tPh/8QAGQEBAAMBAQAAAAAAAAAAAAAAAAECBAMF/8QAJREAAgIDAAECBwEAAAAAAAAAAAECEQMSITEEQRMiMlFhcYHx/9oADAMBAAIRAxEAPwDcKKKigJoqKmgCiiigCiiigCiiigCiiigCiomigJqKKKAKKKKAKKKKAmoqaigCpqKmgCiiigCiiooDj2xtVNsw48v2W0yY1PIe8wPfWTvdsd2ScLTCRwBCyQPPFnTr2rPYdmrH0ltp/fn7qyjc7dR3aLzyEOpZQylBKyguEqWTCYxADJJ9Klfko7ui3c7Xr7h3I8mz96q5HO1raB0dQPJtH31dr7DXz/r2/wDsH/2VR71dlrtjbquF3aHAFJThS2UyVKjXEanhFMaezPtCuLi5LFysOBYJQrCEkKEnDkBKYHwrUqwLslbxbRb6Yj7g2v8AGt9qhdeAoooqSQooooAooooAooooCaKipoAmuG92001OMqy+ihxf2UmqvfzajtvZOOMKwLBSAqAqAVAEwcpjmKw/bJu3s7i8uyDwUooSf2QlKT6VNFbo2C97WLFskEvGOTLg+0BVUrt3sAfYuP8Apb/86xxncRC+8JWpPdoK1YyASMSUwPDJJKhXK7uchPtF1PDxADOJjNOtQTZp2/PadZ39qlpha0r7xKocThEAK4iRrFR2Yb12tki4+UrLanVpKThKkqQlEZKTIMEq9ay3+qzf01/u/hQvZzbCFqUtwpIjCI9r5p4aGM/Pyo0yL6fRSe1XZxMC5T6gfWaU+1jfi1eskttvAlTqT+ykKPCeMetYe3ahwZYj6mv0djjjI88vrqqkSaj2OX7KLta1upAS2YPVSkj6gqtlTvJbH8+j418v7A2M4XkstOhpTh1X4RkkqzJGQy9TXQy/dYQoLcg6HBMwJIBjMga02Jo+nmtssK0eQf2gPrrsBmvlpG1bgfnj6Jrtsd67xoy3cqT5AR6aU2B9MTRS12ebXeurFDtwoKWVLEgBMpSopEgZTrpTLVgFFFFAFFFFAFTUUUAsdpCJ2e4P0kfbFVdwlSX3UPrDiFFJtWcQXLls2VKVAnD4gARxJ0q638WBZqKgSA40SBEkB1JIE0gXFyb1DwYKg828u4ZEwstuRjSnD85JAUANahoqMdhbOuNtYwVPQjvVrTJDiGnnk4jBJwqWz4eY0yrP979qOOOpYU44sMJSjxggqdCQFuQoBXiOk8IprbtVNuBeFbLDzI+Uf2y0KYdGBalT4iFq8GUSorjy494NlIO0bZ9TuNm6haThIICEgAEHXLAZ451W6tnSKtpC/abnqICnV4Ac4SMRA6nQfGqHfjd4s25WleJGJMyOZ5jKtfvHe7StpJB/TBEQrmOKuGse+kTtPbQmxUEKJkpMZGPHkDy51mjlk5GrSGr5/Sq7MWLtOzL92zS4XVrZbb7rNQhWJahyhJ+NNbL6u6Qb7C9f2bVw+EqwLUEgJDaXcPEKUV4TmAnrSTbbYTb7MskW76S83dKfdQkqCgcJDcmIIiZg8RV5vUysOJ2pYqUlq4GJamzmzcEQtC40B1k5GSOInsZRg2a68u2bcel26FpdrlaZcwOrQhgTEplRWU9MXCa/O91y9YsutoWtCXQw0yhIWENNNtnvBJGDGskiEzIkzVfc94j5JeWpuXA9gNw244uVupWEJkSSpLnjwiCIQYgSKvNqbNF3ZPtpu1F1gm4ebdcL+FQSqG+9hKUgQqQkHPjQlGb7J2Kt9WFEADVR0HLTM+QphG5CUiFrWFH2fCEjThMzVtuKw18lKwuHAoqgwQqIgeenqKu3L9K1S5MAZJBJgzJ6lWQ6ZVjyZZXxm7HCP2sZez/Z5ZsGmyZgrz81k0x1U7rKm1bgR7X2jVrW+DuKbMORVJpE0UUVcoFFFFAFFFFALfaEP7g5+s3/ABE1karTQgkHodD5itd7Qf8AIOT9Jv8AiJrIcKeY46E6SYoV9zyuGDBHeKIJxRJzVEyevXWv0S/dPoCnluKSAAtRJwpHL+ddaFMDKFH3Hhlzru3ZkXM4caQIUTGWcj1j765SlSbO2ONySGUWK+7E5wcIxGSVZZmI50q9pWz1os14vpNkAaHxQc/5inQX7OIha1IGoMBQyMZge6lHf+9Sqxc/tCqVNBPHLvP0swDkcs9Kxw8pm2cp00Z3bWZ4R9+ZA+8H3Vd7I2hc2xJYfU1i1CTkdYlJyOXPSqy3KwUgYYMDQ8IyPuIOXKu5vFBzGQJPh4+c1qbMKRYm/ucS1G5cxOABagtUqSJABiMh4hA0HQ1+E3ryGVMh9YaJzbBOE6ajlplXn3Ktcek8Brr+Nfp5gxElRVkNNcQHLOosukMm6uxFJT3hVBVwJMAZZxxVB14UzDZiJWFO4QkQCdCc+XQaVw2FwpLCUqQnFqfSIyGYr0c2uXAEhlKYEKUCrORpH4z7tKwSbk7Z6UYTSqJoe7KItWhpl95q0NVW7DxXatKOUj/cRVrXqQ+lfpHlT+p/thRRRVygUUUUAUUUUAt9og/w93zR9tNYysVs/aF/kHv2PtprHEMlaglIlSjAA4k1N0irVs5FCnrcqxR8nJV7WImMwSNIjj91elpuqG28aUBSk+0uJIPHDy8xXo4opGhBAGY11OsdKxZcqlxHoYcFdvp13Oym16SMh6wNekz8aWO0ndlSbFTuNMIW2YE5jGBlwq3e3lcQpKTC06ngeU4vL3Z1Vb/3iXNnOnvMObcIITChjSSOYV/91rlFNSRebmotMzRDpy6TH1V0pfUeNcjddDdbTzzoS6rmfWr7c9kKuAVnwpBmZ1MD1r97O3XyBdBJ+gNB+sR91MFo3hTGAASIyAHkPiJrLkyqqRuw+nldyGZpgaISCDkCOcjSc45TXs0w2knE2D09/wAfdSs4lXiASQT7teXXL41Wt7ScZBSCTHzVThB104VmUL8Ghwr3Np2WqWkQnDl7JERmcorrqm3QvFO2TDi/aUiT6n8Kua9WKpI8mXlhRRRViAooooAooooBd7QR/h737P201l2676E3SCsgAyASYAJGVanv/wDk+48k/bTWIKcqJK1RCeskzaXnUBI7siSCCCNBHw5TXO5ZpSkHEF4vaGUzEx1EzWebmBxb2S1htIMjEYKjkBH4U0X+yVcDChGUEGZ+qK83JFQepvx/Mruj12xsFCrda25C0yYngCMo4Cso33ZKWwQdVoB10nKfKK0di+WoqQsSU5EkGSmdDz459aQO0QjugQAPGmQOhjPrXXDLtMnNBqHRZZXTduZscOqLihISYTOmLLM84kQOflSS05V9sHeddsFBKQpKs8yQQehrrlUnGkZsTSl02BlgsCSJCo4gGQDkTB8Jr9MWYhS1LSggmEmI1nPiPdSBsvfV+4fbbwJgnUlRgASTr/M0zqs5jEqJMjXMcYnKelefJODpm2FTW1l3a36QQRCgnUJIJ0iRJ4Uv7zNJWtS0EJxACMpJHQaefrXm5shQKcCxOKI6E5fCvbevZSmkpKVZkHM5Z5ZeXLyNIPvDtrFPjNA3JP8AcLf9T/cqryqjdQD5Fb4dO7T9VW4r2I+Dx5cbCiiipIJiiKKKAiipqKAXu0D8nXP6o+2ms32Duxitg+tvFjVAxcBwgdefUVpW/wB+Trj9UfbTVJsO7DjSUNlJCvEJPKJHn4R5Z1nzyaXDthS2spE2irdtLjSMIKjMCATA/D4VYM7xB9QSsYVgGAPnA566zlp1ymrBxgqbKFgQlWkZyBMA6GlreXYZZUhbSjh9oHjGoPurH58m3aM+e/sMdkUoUorSfEAOE+UcjzNZh2hsBth8AHxYI5f8QGZ5cPdTps/ePvDDpAMATGsnIjrJAIqq7TmwrZ7pGZBQchAgKGkaipx3GSRVqk7MbaVVlZbPcczSgxzOQ+NG52xzdXKG48Oqp06Ax/ORrR7nYZQsjEFADwkDKOgJjgR7q75c2jpHD0+GM/qZT7BtDaoxqAUpcjjGEcAfU01ub7pKQlbZCcpKSCco4HQZcKh20aUwlKfbCjJz4TOekaVy7V3VKWgoLxYh4SI1OcVi22ds3JY61L+3dStsOBSSnLTjoM/w1r9PNBQhZxAxmTIzmOs8B0NZ4H1MlIBgnMAaEaSemRr0/rS42g4ycs+Zgnz8vSnwW/B0+E0tje9iIAt2gNMA+qu2qrdV7HZWyvpMtnPqgGrWvXiqSR4kvLZMURUUVYgmiiigIqaBRQC/v7+TrjqkD1WkUo7D3H+TrStV0SYlaG/CCeHimcjxj0pz312Mu7sLi3aKQtxEJKiQJxA5kAxpWP7SvNr2DcXFqXAkQH0lS06QCoonTqBXHKptVEtDW7kaLf3rbaFKCu7A9o4oBnIyTof541xC3DqFHwgJTJxH5vTMxpMjKsGuN5Lhxvu1vrUjkTIMc+ddmxd9Li2ySrEjMFCtIIggHUSOXpXB+nlR2jmjY39+FrUcRAJJR5AwPWD5VXb57dJtFtlRlWERrPig/VXI7dKUfCkxAyBEgRI89aqN7HgWkj50ieOUJB/eH11eKTas9HPzG6/0vNxnEoaQtsnGPHMAjFiIMj0Hl5072r7bqZU4oKjCEAEEgDQDVR8utZPuruXcXkqQe7Z0U4qYMcABms/DrWmbL2azsxglTuJXz3V5Eg6JEk4UzwGprLnilJ/N37GWE9kuf0tWFrZaGJBB6kRPXDrXhZYXClBXhTiOEzAGp8IOQJ0pI3s7REqaU3brUVK1WmQEiZyOpJpKG8tzp8oc9arD005K/AeaEeDbvHfnv3CfDC8CQr6KJ1PU51Xq2gA2pSvEBiA6pKYHx41WNba7wpxrJWRClrgjofSOHCue6vlLxNoGKYkgEkxyA4Vqjja4bJepgseyf8/J9Xblfk6z/wCXZ/hJq6qo3PbKbCzSoEEW7IIORB7pORB0NW9bDxAooooCaKipoAooooCKIqaigFfeDs1sLyS7bJSs/nGv7Nc8yU5H3g1mu3f6PrqZNpcpcHBDwwK8sSfCfeBW5UUB8u3m7N5YhXyu2dCAPCseJAIyHiSSAPOKW9sXneJScIThATlnxmfjX2ItAIIIkHWeVJ+2eyTZtyvGu2wHiGSWwrzCcvSKrqrs6PNNx0b4YvYdpyEW7bZaUChAT4cMHCIkZiPKqjaO1rvaUNMW7ikAzhbSpZKuaiBGXuFfQuy+yrZjEFFk2oji5Lh/fJFNNvbpQkJQkJSNAkAD0GVco4IRlsl0l5ZNanzHsrsP2m9BUyhgHi8sD4Jk/CnLZP8ARvGRub0nmllAH7yyfs1t0UV3OQi7L7F9ls/6bvTzeUpfwkJ+FN1hsllgQyy20OTaEo+yBXXRQBFFTUUAUUUUB//Z">
            <a:hlinkClick r:id="rId3"/>
          </p:cNvPr>
          <p:cNvSpPr>
            <a:spLocks noChangeAspect="1" noChangeArrowheads="1"/>
          </p:cNvSpPr>
          <p:nvPr/>
        </p:nvSpPr>
        <p:spPr bwMode="auto">
          <a:xfrm>
            <a:off x="53975" y="-914400"/>
            <a:ext cx="1905000" cy="19050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pic>
        <p:nvPicPr>
          <p:cNvPr id="7173" name="Picture 5" descr="C:\Users\Rosa\Desktop\untitl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04662" y="3933056"/>
            <a:ext cx="2202160" cy="244827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solidFill>
                  <a:schemeClr val="accent2"/>
                </a:solidFill>
              </a:rPr>
              <a:t>Galletas </a:t>
            </a:r>
            <a:endParaRPr lang="ca-ES" sz="3600" dirty="0">
              <a:solidFill>
                <a:schemeClr val="accent2"/>
              </a:solidFill>
            </a:endParaRPr>
          </a:p>
        </p:txBody>
      </p:sp>
      <p:sp>
        <p:nvSpPr>
          <p:cNvPr id="3" name="2 Marcador de contenido"/>
          <p:cNvSpPr>
            <a:spLocks noGrp="1"/>
          </p:cNvSpPr>
          <p:nvPr>
            <p:ph idx="1"/>
          </p:nvPr>
        </p:nvSpPr>
        <p:spPr/>
        <p:txBody>
          <a:bodyPr/>
          <a:lstStyle/>
          <a:p>
            <a:pPr marL="0" indent="0">
              <a:buNone/>
            </a:pPr>
            <a:r>
              <a:rPr lang="es-ES" sz="1600" dirty="0" smtClean="0">
                <a:solidFill>
                  <a:schemeClr val="accent2"/>
                </a:solidFill>
              </a:rPr>
              <a:t>Referencia:9</a:t>
            </a:r>
          </a:p>
          <a:p>
            <a:endParaRPr lang="es-ES" sz="1600" dirty="0" smtClean="0">
              <a:solidFill>
                <a:schemeClr val="accent2"/>
              </a:solidFill>
            </a:endParaRPr>
          </a:p>
          <a:p>
            <a:pPr marL="0" indent="0">
              <a:buNone/>
            </a:pPr>
            <a:r>
              <a:rPr lang="es-ES" sz="1600" dirty="0" smtClean="0">
                <a:solidFill>
                  <a:schemeClr val="accent2"/>
                </a:solidFill>
              </a:rPr>
              <a:t>Galletas de chocolate con leche Virginia Premium </a:t>
            </a:r>
          </a:p>
          <a:p>
            <a:pPr marL="0" indent="0">
              <a:buNone/>
            </a:pPr>
            <a:r>
              <a:rPr lang="es-ES" sz="1600" dirty="0" smtClean="0">
                <a:solidFill>
                  <a:schemeClr val="accent2"/>
                </a:solidFill>
              </a:rPr>
              <a:t>Precio:</a:t>
            </a:r>
            <a:r>
              <a:rPr lang="es-ES" sz="1600" dirty="0" smtClean="0"/>
              <a:t>1,11 €</a:t>
            </a:r>
          </a:p>
          <a:p>
            <a:pPr marL="0" indent="0">
              <a:buNone/>
            </a:pPr>
            <a:r>
              <a:rPr lang="es-ES" sz="1600" dirty="0" smtClean="0">
                <a:solidFill>
                  <a:schemeClr val="accent2"/>
                </a:solidFill>
              </a:rPr>
              <a:t>Peso:</a:t>
            </a:r>
            <a:r>
              <a:rPr lang="es-ES" sz="1600" dirty="0" smtClean="0"/>
              <a:t>100 gr</a:t>
            </a:r>
          </a:p>
          <a:p>
            <a:pPr marL="0" indent="0">
              <a:buNone/>
            </a:pPr>
            <a:r>
              <a:rPr lang="es-ES" sz="1600" dirty="0" smtClean="0">
                <a:solidFill>
                  <a:schemeClr val="accent2"/>
                </a:solidFill>
              </a:rPr>
              <a:t>Procedencia:</a:t>
            </a:r>
            <a:r>
              <a:rPr lang="es-ES" sz="1600" dirty="0" smtClean="0"/>
              <a:t> Lleida</a:t>
            </a:r>
          </a:p>
          <a:p>
            <a:pPr marL="0" indent="0" algn="just">
              <a:buNone/>
            </a:pPr>
            <a:r>
              <a:rPr lang="es-ES" sz="1600" dirty="0" smtClean="0">
                <a:solidFill>
                  <a:schemeClr val="accent2"/>
                </a:solidFill>
              </a:rPr>
              <a:t>Descripción: </a:t>
            </a:r>
            <a:r>
              <a:rPr lang="es-ES" sz="1600" dirty="0" smtClean="0"/>
              <a:t>Corazón de galleta envuelta de intenso chocolate negro CACAO 70% </a:t>
            </a:r>
            <a:br>
              <a:rPr lang="es-ES" sz="1600" dirty="0" smtClean="0"/>
            </a:br>
            <a:r>
              <a:rPr lang="es-ES" sz="1600" dirty="0" smtClean="0"/>
              <a:t>Los Maestros Chocolateros de VIRGINIAS se dedican con pasión desde hace 75 años a crear los productos de chocolate más exquisitos. </a:t>
            </a:r>
            <a:endParaRPr lang="es-ES" sz="1600" dirty="0" smtClean="0">
              <a:solidFill>
                <a:schemeClr val="accent2"/>
              </a:solidFill>
            </a:endParaRPr>
          </a:p>
          <a:p>
            <a:pPr marL="0" indent="0">
              <a:buNone/>
            </a:pPr>
            <a:endParaRPr lang="ca-ES" dirty="0"/>
          </a:p>
        </p:txBody>
      </p:sp>
      <p:pic>
        <p:nvPicPr>
          <p:cNvPr id="5" name="Picture 2" descr="NOOR"/>
          <p:cNvPicPr>
            <a:picLocks noChangeAspect="1" noChangeArrowheads="1"/>
          </p:cNvPicPr>
          <p:nvPr/>
        </p:nvPicPr>
        <p:blipFill>
          <a:blip r:embed="rId2" cstate="print"/>
          <a:srcRect/>
          <a:stretch>
            <a:fillRect/>
          </a:stretch>
        </p:blipFill>
        <p:spPr bwMode="auto">
          <a:xfrm>
            <a:off x="6876258" y="188640"/>
            <a:ext cx="1530564" cy="1359742"/>
          </a:xfrm>
          <a:prstGeom prst="rect">
            <a:avLst/>
          </a:prstGeom>
          <a:noFill/>
          <a:ln w="9525">
            <a:noFill/>
            <a:miter lim="800000"/>
            <a:headEnd/>
            <a:tailEnd/>
          </a:ln>
        </p:spPr>
      </p:pic>
      <p:sp>
        <p:nvSpPr>
          <p:cNvPr id="6" name="Contenidor de número de diapositiva 5"/>
          <p:cNvSpPr>
            <a:spLocks noGrp="1"/>
          </p:cNvSpPr>
          <p:nvPr>
            <p:ph type="sldNum" sz="quarter" idx="12"/>
          </p:nvPr>
        </p:nvSpPr>
        <p:spPr/>
        <p:txBody>
          <a:bodyPr/>
          <a:lstStyle/>
          <a:p>
            <a:fld id="{E23DBB06-70ED-4A08-A6C1-AD7ACFBC390F}" type="slidenum">
              <a:rPr lang="ca-ES" smtClean="0"/>
              <a:pPr/>
              <a:t>11</a:t>
            </a:fld>
            <a:endParaRPr lang="ca-ES"/>
          </a:p>
        </p:txBody>
      </p:sp>
      <p:pic>
        <p:nvPicPr>
          <p:cNvPr id="9218" name="Picture 2" descr="C:\Users\Rosa\Desktop\untitled.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04248" y="4005064"/>
            <a:ext cx="1266825" cy="22479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solidFill>
                  <a:schemeClr val="accent2"/>
                </a:solidFill>
              </a:rPr>
              <a:t>Galletas</a:t>
            </a:r>
            <a:endParaRPr lang="ca-ES" sz="3600" dirty="0">
              <a:solidFill>
                <a:schemeClr val="accent2"/>
              </a:solidFill>
            </a:endParaRPr>
          </a:p>
        </p:txBody>
      </p:sp>
      <p:sp>
        <p:nvSpPr>
          <p:cNvPr id="3" name="2 Marcador de contenido"/>
          <p:cNvSpPr>
            <a:spLocks noGrp="1"/>
          </p:cNvSpPr>
          <p:nvPr>
            <p:ph idx="1"/>
          </p:nvPr>
        </p:nvSpPr>
        <p:spPr/>
        <p:txBody>
          <a:bodyPr>
            <a:normAutofit/>
          </a:bodyPr>
          <a:lstStyle/>
          <a:p>
            <a:pPr marL="0" indent="0">
              <a:buNone/>
            </a:pPr>
            <a:r>
              <a:rPr lang="es-ES" sz="1600" dirty="0" smtClean="0">
                <a:solidFill>
                  <a:schemeClr val="accent2"/>
                </a:solidFill>
              </a:rPr>
              <a:t>Referencia:10</a:t>
            </a:r>
          </a:p>
          <a:p>
            <a:pPr marL="0" indent="0">
              <a:buNone/>
            </a:pPr>
            <a:r>
              <a:rPr lang="es-ES" sz="1600" dirty="0" smtClean="0">
                <a:solidFill>
                  <a:schemeClr val="accent2"/>
                </a:solidFill>
              </a:rPr>
              <a:t>Abanicos </a:t>
            </a:r>
            <a:r>
              <a:rPr lang="es-ES" sz="1600" dirty="0" err="1" smtClean="0">
                <a:solidFill>
                  <a:schemeClr val="accent2"/>
                </a:solidFill>
              </a:rPr>
              <a:t>Rifacli</a:t>
            </a:r>
            <a:r>
              <a:rPr lang="es-ES" sz="1600" dirty="0" smtClean="0">
                <a:solidFill>
                  <a:schemeClr val="accent2"/>
                </a:solidFill>
              </a:rPr>
              <a:t> </a:t>
            </a:r>
          </a:p>
          <a:p>
            <a:pPr marL="0" indent="0">
              <a:buNone/>
            </a:pPr>
            <a:r>
              <a:rPr lang="es-ES" sz="1600" dirty="0" smtClean="0">
                <a:solidFill>
                  <a:schemeClr val="accent2"/>
                </a:solidFill>
              </a:rPr>
              <a:t>Peso:</a:t>
            </a:r>
            <a:r>
              <a:rPr lang="es-ES" sz="1600" dirty="0" smtClean="0"/>
              <a:t>100 gr.</a:t>
            </a:r>
          </a:p>
          <a:p>
            <a:pPr marL="0" indent="0">
              <a:buNone/>
            </a:pPr>
            <a:r>
              <a:rPr lang="es-ES" sz="1600" dirty="0" smtClean="0">
                <a:solidFill>
                  <a:schemeClr val="accent2"/>
                </a:solidFill>
              </a:rPr>
              <a:t>Precio:</a:t>
            </a:r>
            <a:r>
              <a:rPr lang="es-ES" sz="1600" dirty="0" smtClean="0"/>
              <a:t>1,75 €</a:t>
            </a:r>
          </a:p>
          <a:p>
            <a:pPr marL="0" indent="0">
              <a:buNone/>
            </a:pPr>
            <a:r>
              <a:rPr lang="ca-ES" sz="1600" dirty="0" err="1" smtClean="0"/>
              <a:t>Bote</a:t>
            </a:r>
            <a:r>
              <a:rPr lang="ca-ES" sz="1600" dirty="0" smtClean="0"/>
              <a:t> </a:t>
            </a:r>
            <a:r>
              <a:rPr lang="ca-ES" sz="1600" dirty="0" err="1"/>
              <a:t>Abanico</a:t>
            </a:r>
            <a:r>
              <a:rPr lang="ca-ES" sz="1600" dirty="0"/>
              <a:t> </a:t>
            </a:r>
            <a:r>
              <a:rPr lang="ca-ES" sz="1600" dirty="0" err="1" smtClean="0"/>
              <a:t>artesano</a:t>
            </a:r>
            <a:r>
              <a:rPr lang="ca-ES" sz="1600" dirty="0" smtClean="0"/>
              <a:t> </a:t>
            </a:r>
            <a:r>
              <a:rPr lang="ca-ES" sz="1600" dirty="0" err="1"/>
              <a:t>Viejo</a:t>
            </a:r>
            <a:r>
              <a:rPr lang="ca-ES" sz="1600" dirty="0"/>
              <a:t> </a:t>
            </a:r>
            <a:r>
              <a:rPr lang="ca-ES" sz="1600" dirty="0" err="1"/>
              <a:t>Horno</a:t>
            </a:r>
            <a:r>
              <a:rPr lang="ca-ES" sz="1600" dirty="0"/>
              <a:t> </a:t>
            </a:r>
            <a:endParaRPr lang="ca-ES" sz="1600" dirty="0" smtClean="0"/>
          </a:p>
          <a:p>
            <a:pPr marL="0" indent="0">
              <a:buNone/>
            </a:pPr>
            <a:r>
              <a:rPr lang="ca-ES" sz="1600" dirty="0" err="1"/>
              <a:t>Harina</a:t>
            </a:r>
            <a:r>
              <a:rPr lang="ca-ES" sz="1600" dirty="0"/>
              <a:t> de trigo, </a:t>
            </a:r>
            <a:r>
              <a:rPr lang="ca-ES" sz="1600" dirty="0" err="1"/>
              <a:t>azúcar</a:t>
            </a:r>
            <a:r>
              <a:rPr lang="ca-ES" sz="1600" dirty="0"/>
              <a:t>, margarina vegetal, </a:t>
            </a:r>
            <a:r>
              <a:rPr lang="ca-ES" sz="1600" dirty="0" err="1" smtClean="0"/>
              <a:t>huevo</a:t>
            </a:r>
            <a:endParaRPr lang="ca-ES" sz="1600" dirty="0" smtClean="0"/>
          </a:p>
          <a:p>
            <a:pPr marL="0" indent="0">
              <a:buNone/>
            </a:pPr>
            <a:r>
              <a:rPr lang="ca-ES" sz="1600" dirty="0" err="1" smtClean="0">
                <a:solidFill>
                  <a:schemeClr val="accent2"/>
                </a:solidFill>
              </a:rPr>
              <a:t>Procedencia</a:t>
            </a:r>
            <a:r>
              <a:rPr lang="ca-ES" sz="1600" dirty="0" smtClean="0">
                <a:solidFill>
                  <a:schemeClr val="accent2"/>
                </a:solidFill>
              </a:rPr>
              <a:t>: </a:t>
            </a:r>
            <a:r>
              <a:rPr lang="ca-ES" sz="1600" dirty="0" smtClean="0"/>
              <a:t>Montblanc-Tarragona </a:t>
            </a:r>
            <a:endParaRPr lang="ca-ES" sz="1600" dirty="0">
              <a:solidFill>
                <a:schemeClr val="accent2"/>
              </a:solidFill>
            </a:endParaRPr>
          </a:p>
        </p:txBody>
      </p:sp>
      <p:pic>
        <p:nvPicPr>
          <p:cNvPr id="5" name="Picture 2" descr="NOOR"/>
          <p:cNvPicPr>
            <a:picLocks noChangeAspect="1" noChangeArrowheads="1"/>
          </p:cNvPicPr>
          <p:nvPr/>
        </p:nvPicPr>
        <p:blipFill>
          <a:blip r:embed="rId2" cstate="print"/>
          <a:srcRect/>
          <a:stretch>
            <a:fillRect/>
          </a:stretch>
        </p:blipFill>
        <p:spPr bwMode="auto">
          <a:xfrm>
            <a:off x="6876258" y="188640"/>
            <a:ext cx="1530564" cy="1359742"/>
          </a:xfrm>
          <a:prstGeom prst="rect">
            <a:avLst/>
          </a:prstGeom>
          <a:noFill/>
          <a:ln w="9525">
            <a:noFill/>
            <a:miter lim="800000"/>
            <a:headEnd/>
            <a:tailEnd/>
          </a:ln>
        </p:spPr>
      </p:pic>
      <p:sp>
        <p:nvSpPr>
          <p:cNvPr id="6" name="Contenidor de número de diapositiva 5"/>
          <p:cNvSpPr>
            <a:spLocks noGrp="1"/>
          </p:cNvSpPr>
          <p:nvPr>
            <p:ph type="sldNum" sz="quarter" idx="12"/>
          </p:nvPr>
        </p:nvSpPr>
        <p:spPr/>
        <p:txBody>
          <a:bodyPr/>
          <a:lstStyle/>
          <a:p>
            <a:fld id="{E23DBB06-70ED-4A08-A6C1-AD7ACFBC390F}" type="slidenum">
              <a:rPr lang="ca-ES" smtClean="0"/>
              <a:pPr/>
              <a:t>12</a:t>
            </a:fld>
            <a:endParaRPr lang="ca-ES"/>
          </a:p>
        </p:txBody>
      </p:sp>
      <p:pic>
        <p:nvPicPr>
          <p:cNvPr id="8194" name="Picture 2" descr="http://www.rifacli.com/Thumbnail.ashx?img=Portals/0/Products/27/506100000.jpg&amp;width=34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80112" y="2636912"/>
            <a:ext cx="3238500" cy="242887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solidFill>
                  <a:schemeClr val="accent2"/>
                </a:solidFill>
              </a:rPr>
              <a:t>Galletas</a:t>
            </a:r>
            <a:endParaRPr lang="ca-ES" sz="3600" dirty="0">
              <a:solidFill>
                <a:schemeClr val="accent2"/>
              </a:solidFill>
            </a:endParaRPr>
          </a:p>
        </p:txBody>
      </p:sp>
      <p:sp>
        <p:nvSpPr>
          <p:cNvPr id="3" name="2 Marcador de contenido"/>
          <p:cNvSpPr>
            <a:spLocks noGrp="1"/>
          </p:cNvSpPr>
          <p:nvPr>
            <p:ph idx="1"/>
          </p:nvPr>
        </p:nvSpPr>
        <p:spPr/>
        <p:txBody>
          <a:bodyPr/>
          <a:lstStyle/>
          <a:p>
            <a:pPr marL="0" indent="0">
              <a:buNone/>
            </a:pPr>
            <a:r>
              <a:rPr lang="es-ES" sz="1600" dirty="0" smtClean="0">
                <a:solidFill>
                  <a:schemeClr val="accent2"/>
                </a:solidFill>
              </a:rPr>
              <a:t>Referencia:11</a:t>
            </a:r>
          </a:p>
          <a:p>
            <a:pPr marL="0" indent="0">
              <a:buNone/>
            </a:pPr>
            <a:r>
              <a:rPr lang="es-ES" sz="1600" dirty="0" smtClean="0">
                <a:solidFill>
                  <a:schemeClr val="accent2"/>
                </a:solidFill>
              </a:rPr>
              <a:t>Galleta de chocolate cubierta a la naranja Premium </a:t>
            </a:r>
            <a:r>
              <a:rPr lang="es-ES" sz="1600" dirty="0" err="1" smtClean="0">
                <a:solidFill>
                  <a:schemeClr val="accent2"/>
                </a:solidFill>
              </a:rPr>
              <a:t>Virgina</a:t>
            </a:r>
            <a:endParaRPr lang="es-ES" sz="1600" dirty="0" smtClean="0">
              <a:solidFill>
                <a:schemeClr val="accent2"/>
              </a:solidFill>
            </a:endParaRPr>
          </a:p>
          <a:p>
            <a:pPr marL="0" indent="0">
              <a:buNone/>
            </a:pPr>
            <a:r>
              <a:rPr lang="es-ES" sz="1600" dirty="0" smtClean="0">
                <a:solidFill>
                  <a:schemeClr val="accent2"/>
                </a:solidFill>
              </a:rPr>
              <a:t>Peso: </a:t>
            </a:r>
            <a:r>
              <a:rPr lang="es-ES" sz="1600" dirty="0" smtClean="0"/>
              <a:t>120 gr.</a:t>
            </a:r>
          </a:p>
          <a:p>
            <a:pPr marL="0" indent="0">
              <a:buNone/>
            </a:pPr>
            <a:r>
              <a:rPr lang="es-ES" sz="1600" dirty="0" smtClean="0">
                <a:solidFill>
                  <a:schemeClr val="accent2"/>
                </a:solidFill>
              </a:rPr>
              <a:t>Precio:</a:t>
            </a:r>
            <a:r>
              <a:rPr lang="es-ES" sz="1600" dirty="0" smtClean="0"/>
              <a:t>1,11 €</a:t>
            </a:r>
          </a:p>
          <a:p>
            <a:pPr>
              <a:buNone/>
            </a:pPr>
            <a:r>
              <a:rPr lang="ca-ES" sz="1600" dirty="0" err="1" smtClean="0">
                <a:solidFill>
                  <a:schemeClr val="accent2"/>
                </a:solidFill>
              </a:rPr>
              <a:t>Descripción</a:t>
            </a:r>
            <a:r>
              <a:rPr lang="ca-ES" sz="1600" dirty="0" smtClean="0">
                <a:solidFill>
                  <a:schemeClr val="accent2"/>
                </a:solidFill>
              </a:rPr>
              <a:t>: </a:t>
            </a:r>
            <a:r>
              <a:rPr lang="es-ES" sz="1600" dirty="0" smtClean="0"/>
              <a:t>Corazón de galleta envuelta de intenso chocolate negro CACAO 70% </a:t>
            </a:r>
          </a:p>
          <a:p>
            <a:pPr>
              <a:buNone/>
            </a:pPr>
            <a:r>
              <a:rPr lang="es-ES" sz="1600" dirty="0" smtClean="0"/>
              <a:t>Los Maestros Chocolateros de VIRGINIAS se dedican con pasión desde hace 75 años a crear los</a:t>
            </a:r>
          </a:p>
          <a:p>
            <a:pPr>
              <a:buNone/>
            </a:pPr>
            <a:r>
              <a:rPr lang="es-ES" sz="1600" dirty="0" smtClean="0"/>
              <a:t>productos de chocolate más exquisitos</a:t>
            </a:r>
          </a:p>
          <a:p>
            <a:pPr>
              <a:buNone/>
            </a:pPr>
            <a:r>
              <a:rPr lang="es-ES" sz="1600" dirty="0" smtClean="0">
                <a:solidFill>
                  <a:schemeClr val="accent2"/>
                </a:solidFill>
              </a:rPr>
              <a:t>Procedencia: </a:t>
            </a:r>
            <a:r>
              <a:rPr lang="es-ES" sz="1600" dirty="0" smtClean="0"/>
              <a:t>Lleida</a:t>
            </a:r>
            <a:endParaRPr lang="ca-ES" sz="1600" dirty="0"/>
          </a:p>
        </p:txBody>
      </p:sp>
      <p:pic>
        <p:nvPicPr>
          <p:cNvPr id="5" name="Picture 2" descr="NOOR"/>
          <p:cNvPicPr>
            <a:picLocks noChangeAspect="1" noChangeArrowheads="1"/>
          </p:cNvPicPr>
          <p:nvPr/>
        </p:nvPicPr>
        <p:blipFill>
          <a:blip r:embed="rId2" cstate="print"/>
          <a:srcRect/>
          <a:stretch>
            <a:fillRect/>
          </a:stretch>
        </p:blipFill>
        <p:spPr bwMode="auto">
          <a:xfrm>
            <a:off x="6876258" y="188640"/>
            <a:ext cx="1530564" cy="1359742"/>
          </a:xfrm>
          <a:prstGeom prst="rect">
            <a:avLst/>
          </a:prstGeom>
          <a:noFill/>
          <a:ln w="9525">
            <a:noFill/>
            <a:miter lim="800000"/>
            <a:headEnd/>
            <a:tailEnd/>
          </a:ln>
        </p:spPr>
      </p:pic>
      <p:sp>
        <p:nvSpPr>
          <p:cNvPr id="6" name="Contenidor de número de diapositiva 5"/>
          <p:cNvSpPr>
            <a:spLocks noGrp="1"/>
          </p:cNvSpPr>
          <p:nvPr>
            <p:ph type="sldNum" sz="quarter" idx="12"/>
          </p:nvPr>
        </p:nvSpPr>
        <p:spPr/>
        <p:txBody>
          <a:bodyPr/>
          <a:lstStyle/>
          <a:p>
            <a:fld id="{E23DBB06-70ED-4A08-A6C1-AD7ACFBC390F}" type="slidenum">
              <a:rPr lang="ca-ES" smtClean="0"/>
              <a:pPr/>
              <a:t>13</a:t>
            </a:fld>
            <a:endParaRPr lang="ca-ES"/>
          </a:p>
        </p:txBody>
      </p:sp>
      <p:pic>
        <p:nvPicPr>
          <p:cNvPr id="10242" name="Picture 2" descr="C:\Users\Rosa\Desktop\untitled.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20272" y="3645024"/>
            <a:ext cx="1266825" cy="22479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solidFill>
                  <a:schemeClr val="accent2"/>
                </a:solidFill>
              </a:rPr>
              <a:t>Queso </a:t>
            </a:r>
            <a:endParaRPr lang="ca-ES" sz="3600" dirty="0">
              <a:solidFill>
                <a:schemeClr val="accent2"/>
              </a:solidFill>
            </a:endParaRPr>
          </a:p>
        </p:txBody>
      </p:sp>
      <p:sp>
        <p:nvSpPr>
          <p:cNvPr id="3" name="2 Marcador de contenido"/>
          <p:cNvSpPr>
            <a:spLocks noGrp="1"/>
          </p:cNvSpPr>
          <p:nvPr>
            <p:ph idx="1"/>
          </p:nvPr>
        </p:nvSpPr>
        <p:spPr>
          <a:xfrm>
            <a:off x="457200" y="1268760"/>
            <a:ext cx="8229600" cy="4857403"/>
          </a:xfrm>
        </p:spPr>
        <p:txBody>
          <a:bodyPr>
            <a:normAutofit/>
          </a:bodyPr>
          <a:lstStyle/>
          <a:p>
            <a:pPr marL="0" indent="0">
              <a:buNone/>
            </a:pPr>
            <a:r>
              <a:rPr lang="es-ES" sz="1600" dirty="0" smtClean="0">
                <a:solidFill>
                  <a:schemeClr val="accent2"/>
                </a:solidFill>
              </a:rPr>
              <a:t>Referencia:12</a:t>
            </a:r>
          </a:p>
          <a:p>
            <a:pPr marL="0" indent="0">
              <a:buNone/>
            </a:pPr>
            <a:r>
              <a:rPr lang="es-ES" sz="1600" dirty="0" smtClean="0">
                <a:solidFill>
                  <a:schemeClr val="accent2"/>
                </a:solidFill>
              </a:rPr>
              <a:t>Queso </a:t>
            </a:r>
            <a:r>
              <a:rPr lang="es-ES" sz="1600" dirty="0" err="1" smtClean="0">
                <a:solidFill>
                  <a:schemeClr val="accent2"/>
                </a:solidFill>
              </a:rPr>
              <a:t>CadíCoop</a:t>
            </a:r>
            <a:endParaRPr lang="es-ES" sz="1600" dirty="0" smtClean="0">
              <a:solidFill>
                <a:schemeClr val="accent2"/>
              </a:solidFill>
            </a:endParaRPr>
          </a:p>
          <a:p>
            <a:pPr marL="0" indent="0">
              <a:buNone/>
            </a:pPr>
            <a:r>
              <a:rPr lang="es-ES" sz="1600" dirty="0" smtClean="0">
                <a:solidFill>
                  <a:schemeClr val="accent2"/>
                </a:solidFill>
              </a:rPr>
              <a:t>Peso:</a:t>
            </a:r>
            <a:r>
              <a:rPr lang="es-ES" sz="1600" dirty="0" smtClean="0"/>
              <a:t>100gr.</a:t>
            </a:r>
            <a:r>
              <a:rPr lang="es-ES" sz="1600" dirty="0" smtClean="0">
                <a:solidFill>
                  <a:schemeClr val="accent2"/>
                </a:solidFill>
              </a:rPr>
              <a:t> </a:t>
            </a:r>
          </a:p>
          <a:p>
            <a:pPr marL="0" indent="0">
              <a:buNone/>
            </a:pPr>
            <a:r>
              <a:rPr lang="es-ES" sz="1600" dirty="0" smtClean="0">
                <a:solidFill>
                  <a:schemeClr val="accent2"/>
                </a:solidFill>
              </a:rPr>
              <a:t>Precio:</a:t>
            </a:r>
            <a:r>
              <a:rPr lang="es-ES" sz="1600" dirty="0" smtClean="0"/>
              <a:t>0,80 €</a:t>
            </a:r>
          </a:p>
          <a:p>
            <a:pPr marL="0" indent="0">
              <a:buNone/>
            </a:pPr>
            <a:r>
              <a:rPr lang="es-ES" sz="1600" dirty="0" smtClean="0"/>
              <a:t>Precio por quilo 8 €</a:t>
            </a:r>
          </a:p>
          <a:p>
            <a:pPr marL="0" indent="0">
              <a:buNone/>
            </a:pPr>
            <a:r>
              <a:rPr lang="es-ES" sz="1600" dirty="0" smtClean="0">
                <a:solidFill>
                  <a:schemeClr val="accent2"/>
                </a:solidFill>
              </a:rPr>
              <a:t>Procedencia:  </a:t>
            </a:r>
            <a:r>
              <a:rPr lang="es-ES" sz="1600" dirty="0" smtClean="0"/>
              <a:t>Catalunya</a:t>
            </a:r>
          </a:p>
          <a:p>
            <a:pPr marL="0" indent="0">
              <a:buNone/>
            </a:pPr>
            <a:r>
              <a:rPr lang="es-ES" sz="1600" dirty="0" smtClean="0"/>
              <a:t>Queso madurado "light" de pasta prensada de color natural homogéneo. Textura flexible. Gusto y olor muy suaves. Contenido reducido en grasas y sal. Alto contenido en calcio.</a:t>
            </a:r>
            <a:br>
              <a:rPr lang="es-ES" sz="1600" dirty="0" smtClean="0"/>
            </a:br>
            <a:r>
              <a:rPr lang="es-ES" sz="1600" dirty="0" smtClean="0"/>
              <a:t>Elaborado con leche de vaca pasteurizada procedente exclusivamente de nuestras ganaderías del Pirineo (</a:t>
            </a:r>
            <a:r>
              <a:rPr lang="es-ES" sz="1600" dirty="0" err="1" smtClean="0"/>
              <a:t>Alt</a:t>
            </a:r>
            <a:r>
              <a:rPr lang="es-ES" sz="1600" dirty="0" smtClean="0"/>
              <a:t> </a:t>
            </a:r>
            <a:r>
              <a:rPr lang="es-ES" sz="1600" dirty="0" err="1" smtClean="0"/>
              <a:t>Urgell-Cerdanya</a:t>
            </a:r>
            <a:r>
              <a:rPr lang="es-ES" sz="1600" dirty="0" smtClean="0"/>
              <a:t>).</a:t>
            </a:r>
            <a:br>
              <a:rPr lang="es-ES" sz="1600" dirty="0" smtClean="0"/>
            </a:br>
            <a:r>
              <a:rPr lang="es-ES" sz="1600" dirty="0" smtClean="0"/>
              <a:t>Extracto seco: mínimo 45%</a:t>
            </a:r>
            <a:br>
              <a:rPr lang="es-ES" sz="1600" dirty="0" smtClean="0"/>
            </a:br>
            <a:r>
              <a:rPr lang="es-ES" sz="1600" dirty="0" smtClean="0"/>
              <a:t>Materia grasa sobre extracto seco: mínimo 25%</a:t>
            </a:r>
            <a:br>
              <a:rPr lang="es-ES" sz="1600" dirty="0" smtClean="0"/>
            </a:br>
            <a:endParaRPr lang="ca-ES" sz="1600" dirty="0">
              <a:solidFill>
                <a:schemeClr val="accent2"/>
              </a:solidFill>
            </a:endParaRPr>
          </a:p>
        </p:txBody>
      </p:sp>
      <p:pic>
        <p:nvPicPr>
          <p:cNvPr id="5" name="Picture 2" descr="NOOR"/>
          <p:cNvPicPr>
            <a:picLocks noChangeAspect="1" noChangeArrowheads="1"/>
          </p:cNvPicPr>
          <p:nvPr/>
        </p:nvPicPr>
        <p:blipFill>
          <a:blip r:embed="rId2" cstate="print"/>
          <a:srcRect/>
          <a:stretch>
            <a:fillRect/>
          </a:stretch>
        </p:blipFill>
        <p:spPr bwMode="auto">
          <a:xfrm>
            <a:off x="6876258" y="188640"/>
            <a:ext cx="1530564" cy="1359742"/>
          </a:xfrm>
          <a:prstGeom prst="rect">
            <a:avLst/>
          </a:prstGeom>
          <a:noFill/>
          <a:ln w="9525">
            <a:noFill/>
            <a:miter lim="800000"/>
            <a:headEnd/>
            <a:tailEnd/>
          </a:ln>
        </p:spPr>
      </p:pic>
      <p:sp>
        <p:nvSpPr>
          <p:cNvPr id="6" name="Contenidor de número de diapositiva 5"/>
          <p:cNvSpPr>
            <a:spLocks noGrp="1"/>
          </p:cNvSpPr>
          <p:nvPr>
            <p:ph type="sldNum" sz="quarter" idx="12"/>
          </p:nvPr>
        </p:nvSpPr>
        <p:spPr/>
        <p:txBody>
          <a:bodyPr/>
          <a:lstStyle/>
          <a:p>
            <a:fld id="{E23DBB06-70ED-4A08-A6C1-AD7ACFBC390F}" type="slidenum">
              <a:rPr lang="ca-ES" smtClean="0"/>
              <a:pPr/>
              <a:t>14</a:t>
            </a:fld>
            <a:endParaRPr lang="ca-ES"/>
          </a:p>
        </p:txBody>
      </p:sp>
      <p:pic>
        <p:nvPicPr>
          <p:cNvPr id="1026" name="Picture 2"/>
          <p:cNvPicPr>
            <a:picLocks noChangeAspect="1" noChangeArrowheads="1"/>
          </p:cNvPicPr>
          <p:nvPr/>
        </p:nvPicPr>
        <p:blipFill>
          <a:blip r:embed="rId3" cstate="print"/>
          <a:srcRect/>
          <a:stretch>
            <a:fillRect/>
          </a:stretch>
        </p:blipFill>
        <p:spPr bwMode="auto">
          <a:xfrm>
            <a:off x="6300192" y="3933056"/>
            <a:ext cx="1924050" cy="22235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6851104" cy="1143000"/>
          </a:xfrm>
        </p:spPr>
        <p:txBody>
          <a:bodyPr>
            <a:normAutofit/>
          </a:bodyPr>
          <a:lstStyle/>
          <a:p>
            <a:r>
              <a:rPr lang="es-ES" sz="3600" dirty="0" smtClean="0">
                <a:solidFill>
                  <a:schemeClr val="accent2"/>
                </a:solidFill>
                <a:latin typeface="Calibri" pitchFamily="34" charset="0"/>
                <a:cs typeface="Calibri" pitchFamily="34" charset="0"/>
              </a:rPr>
              <a:t>Almendras Garrapiñadas</a:t>
            </a:r>
            <a:endParaRPr lang="ca-ES" sz="3600" dirty="0">
              <a:solidFill>
                <a:schemeClr val="accent2"/>
              </a:solidFill>
              <a:latin typeface="Calibri" pitchFamily="34" charset="0"/>
              <a:cs typeface="Calibri" pitchFamily="34" charset="0"/>
            </a:endParaRPr>
          </a:p>
        </p:txBody>
      </p:sp>
      <p:sp>
        <p:nvSpPr>
          <p:cNvPr id="3" name="2 Marcador de contenido"/>
          <p:cNvSpPr>
            <a:spLocks noGrp="1"/>
          </p:cNvSpPr>
          <p:nvPr>
            <p:ph idx="1"/>
          </p:nvPr>
        </p:nvSpPr>
        <p:spPr/>
        <p:txBody>
          <a:bodyPr/>
          <a:lstStyle/>
          <a:p>
            <a:pPr marL="0" indent="0">
              <a:buNone/>
            </a:pPr>
            <a:r>
              <a:rPr lang="es-ES" sz="1600" dirty="0" smtClean="0">
                <a:solidFill>
                  <a:schemeClr val="accent2"/>
                </a:solidFill>
                <a:latin typeface="Calibri" pitchFamily="34" charset="0"/>
                <a:cs typeface="Calibri" pitchFamily="34" charset="0"/>
              </a:rPr>
              <a:t>Referencia:13</a:t>
            </a:r>
          </a:p>
          <a:p>
            <a:pPr marL="0" indent="0">
              <a:buNone/>
            </a:pPr>
            <a:r>
              <a:rPr lang="es-ES" sz="1600" dirty="0" smtClean="0">
                <a:solidFill>
                  <a:schemeClr val="accent2"/>
                </a:solidFill>
                <a:latin typeface="Calibri" pitchFamily="34" charset="0"/>
                <a:cs typeface="Calibri" pitchFamily="34" charset="0"/>
              </a:rPr>
              <a:t>Mas </a:t>
            </a:r>
            <a:r>
              <a:rPr lang="es-ES" sz="1600" dirty="0" err="1" smtClean="0">
                <a:solidFill>
                  <a:schemeClr val="accent2"/>
                </a:solidFill>
                <a:latin typeface="Calibri" pitchFamily="34" charset="0"/>
                <a:cs typeface="Calibri" pitchFamily="34" charset="0"/>
              </a:rPr>
              <a:t>d’en</a:t>
            </a:r>
            <a:r>
              <a:rPr lang="es-ES" sz="1600" dirty="0" smtClean="0">
                <a:solidFill>
                  <a:schemeClr val="accent2"/>
                </a:solidFill>
                <a:latin typeface="Calibri" pitchFamily="34" charset="0"/>
                <a:cs typeface="Calibri" pitchFamily="34" charset="0"/>
              </a:rPr>
              <a:t> </a:t>
            </a:r>
            <a:r>
              <a:rPr lang="es-ES" sz="1600" dirty="0" err="1" smtClean="0">
                <a:solidFill>
                  <a:schemeClr val="accent2"/>
                </a:solidFill>
                <a:latin typeface="Calibri" pitchFamily="34" charset="0"/>
                <a:cs typeface="Calibri" pitchFamily="34" charset="0"/>
              </a:rPr>
              <a:t>Nogués</a:t>
            </a:r>
            <a:r>
              <a:rPr lang="es-ES" sz="1600" dirty="0" smtClean="0">
                <a:solidFill>
                  <a:schemeClr val="accent2"/>
                </a:solidFill>
                <a:latin typeface="Calibri" pitchFamily="34" charset="0"/>
                <a:cs typeface="Calibri" pitchFamily="34" charset="0"/>
              </a:rPr>
              <a:t> - </a:t>
            </a:r>
          </a:p>
          <a:p>
            <a:pPr marL="0" indent="0">
              <a:buNone/>
            </a:pPr>
            <a:endParaRPr lang="es-ES" sz="1600" dirty="0">
              <a:solidFill>
                <a:schemeClr val="accent2"/>
              </a:solidFill>
              <a:latin typeface="Calibri" pitchFamily="34" charset="0"/>
              <a:cs typeface="Calibri" pitchFamily="34" charset="0"/>
            </a:endParaRPr>
          </a:p>
          <a:p>
            <a:pPr marL="0" indent="0">
              <a:buNone/>
            </a:pPr>
            <a:r>
              <a:rPr lang="es-ES" sz="1600" dirty="0" smtClean="0">
                <a:solidFill>
                  <a:schemeClr val="accent2"/>
                </a:solidFill>
                <a:latin typeface="Calibri" pitchFamily="34" charset="0"/>
                <a:cs typeface="Calibri" pitchFamily="34" charset="0"/>
              </a:rPr>
              <a:t>Precio:</a:t>
            </a:r>
            <a:r>
              <a:rPr lang="ca-ES" sz="1600" dirty="0"/>
              <a:t>3.85 €</a:t>
            </a:r>
            <a:r>
              <a:rPr lang="es-ES" sz="1600" dirty="0"/>
              <a:t/>
            </a:r>
            <a:br>
              <a:rPr lang="es-ES" sz="1600" dirty="0"/>
            </a:br>
            <a:r>
              <a:rPr lang="es-ES" sz="1600" dirty="0"/>
              <a:t>La avellana garrapiñada de Mas </a:t>
            </a:r>
            <a:r>
              <a:rPr lang="es-ES" sz="1600" dirty="0" err="1"/>
              <a:t>d"en</a:t>
            </a:r>
            <a:r>
              <a:rPr lang="es-ES" sz="1600" dirty="0"/>
              <a:t> </a:t>
            </a:r>
            <a:r>
              <a:rPr lang="es-ES" sz="1600" dirty="0" err="1"/>
              <a:t>Nogués</a:t>
            </a:r>
            <a:r>
              <a:rPr lang="es-ES" sz="1600" dirty="0"/>
              <a:t> está elaborada con avellana con piel y azúcar, conservando de esta forma todas las vitaminas y </a:t>
            </a:r>
            <a:r>
              <a:rPr lang="es-ES" sz="1600" dirty="0" smtClean="0"/>
              <a:t>fibra</a:t>
            </a:r>
          </a:p>
          <a:p>
            <a:pPr marL="0" indent="0">
              <a:buNone/>
            </a:pPr>
            <a:r>
              <a:rPr lang="es-ES" sz="1600" dirty="0" err="1" smtClean="0">
                <a:solidFill>
                  <a:schemeClr val="accent2"/>
                </a:solidFill>
                <a:latin typeface="Calibri" pitchFamily="34" charset="0"/>
                <a:cs typeface="Calibri" pitchFamily="34" charset="0"/>
              </a:rPr>
              <a:t>Maials</a:t>
            </a:r>
            <a:r>
              <a:rPr lang="es-ES" sz="1600" dirty="0" smtClean="0">
                <a:solidFill>
                  <a:schemeClr val="accent2"/>
                </a:solidFill>
                <a:latin typeface="Calibri" pitchFamily="34" charset="0"/>
                <a:cs typeface="Calibri" pitchFamily="34" charset="0"/>
              </a:rPr>
              <a:t> – Lleida</a:t>
            </a:r>
          </a:p>
          <a:p>
            <a:pPr marL="0" indent="0">
              <a:buNone/>
            </a:pPr>
            <a:r>
              <a:rPr lang="it-IT" sz="1600" dirty="0" smtClean="0"/>
              <a:t>Pot </a:t>
            </a:r>
            <a:r>
              <a:rPr lang="it-IT" sz="1600" dirty="0"/>
              <a:t>d'ametlla garapinyada de 200 gr</a:t>
            </a:r>
            <a:endParaRPr lang="ca-ES" sz="1600" dirty="0">
              <a:solidFill>
                <a:schemeClr val="accent2"/>
              </a:solidFill>
              <a:latin typeface="Calibri" pitchFamily="34" charset="0"/>
              <a:cs typeface="Calibri" pitchFamily="34" charset="0"/>
            </a:endParaRPr>
          </a:p>
        </p:txBody>
      </p:sp>
      <p:pic>
        <p:nvPicPr>
          <p:cNvPr id="5" name="Picture 2" descr="NOOR"/>
          <p:cNvPicPr>
            <a:picLocks noChangeAspect="1" noChangeArrowheads="1"/>
          </p:cNvPicPr>
          <p:nvPr/>
        </p:nvPicPr>
        <p:blipFill>
          <a:blip r:embed="rId2" cstate="print"/>
          <a:srcRect/>
          <a:stretch>
            <a:fillRect/>
          </a:stretch>
        </p:blipFill>
        <p:spPr bwMode="auto">
          <a:xfrm>
            <a:off x="6876258" y="188640"/>
            <a:ext cx="1530564" cy="1359742"/>
          </a:xfrm>
          <a:prstGeom prst="rect">
            <a:avLst/>
          </a:prstGeom>
          <a:noFill/>
          <a:ln w="9525">
            <a:noFill/>
            <a:miter lim="800000"/>
            <a:headEnd/>
            <a:tailEnd/>
          </a:ln>
        </p:spPr>
      </p:pic>
      <p:sp>
        <p:nvSpPr>
          <p:cNvPr id="6" name="Contenidor de número de diapositiva 5"/>
          <p:cNvSpPr>
            <a:spLocks noGrp="1"/>
          </p:cNvSpPr>
          <p:nvPr>
            <p:ph type="sldNum" sz="quarter" idx="12"/>
          </p:nvPr>
        </p:nvSpPr>
        <p:spPr/>
        <p:txBody>
          <a:bodyPr/>
          <a:lstStyle/>
          <a:p>
            <a:fld id="{E23DBB06-70ED-4A08-A6C1-AD7ACFBC390F}" type="slidenum">
              <a:rPr lang="ca-ES" smtClean="0"/>
              <a:pPr/>
              <a:t>15</a:t>
            </a:fld>
            <a:endParaRPr lang="ca-ES"/>
          </a:p>
        </p:txBody>
      </p:sp>
      <p:pic>
        <p:nvPicPr>
          <p:cNvPr id="15363" name="Picture 3" descr="C:\Users\Rosa\Desktop\dulces-mas-nogues-64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86848" y="3140968"/>
            <a:ext cx="2119974" cy="280831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solidFill>
                  <a:schemeClr val="accent2"/>
                </a:solidFill>
                <a:latin typeface="Calibri" pitchFamily="34" charset="0"/>
                <a:cs typeface="Calibri" pitchFamily="34" charset="0"/>
              </a:rPr>
              <a:t>Frutos Secos</a:t>
            </a:r>
            <a:endParaRPr lang="ca-ES" sz="3600" dirty="0">
              <a:solidFill>
                <a:schemeClr val="accent2"/>
              </a:solidFill>
              <a:latin typeface="Calibri" pitchFamily="34" charset="0"/>
              <a:cs typeface="Calibri" pitchFamily="34" charset="0"/>
            </a:endParaRPr>
          </a:p>
        </p:txBody>
      </p:sp>
      <p:sp>
        <p:nvSpPr>
          <p:cNvPr id="3" name="2 Marcador de contenido"/>
          <p:cNvSpPr>
            <a:spLocks noGrp="1"/>
          </p:cNvSpPr>
          <p:nvPr>
            <p:ph idx="1"/>
          </p:nvPr>
        </p:nvSpPr>
        <p:spPr/>
        <p:txBody>
          <a:bodyPr>
            <a:normAutofit/>
          </a:bodyPr>
          <a:lstStyle/>
          <a:p>
            <a:pPr marL="0" indent="0" algn="just">
              <a:buNone/>
            </a:pPr>
            <a:r>
              <a:rPr lang="es-ES" sz="1600" dirty="0" smtClean="0">
                <a:solidFill>
                  <a:schemeClr val="accent2"/>
                </a:solidFill>
              </a:rPr>
              <a:t>Referencia: 14</a:t>
            </a:r>
          </a:p>
          <a:p>
            <a:pPr marL="0" indent="0" algn="just">
              <a:buNone/>
            </a:pPr>
            <a:r>
              <a:rPr lang="es-ES" sz="1600" dirty="0" smtClean="0">
                <a:solidFill>
                  <a:schemeClr val="accent2"/>
                </a:solidFill>
              </a:rPr>
              <a:t>Descripción: </a:t>
            </a:r>
            <a:r>
              <a:rPr lang="ca-ES" sz="1600" dirty="0" err="1" smtClean="0"/>
              <a:t>Combinado</a:t>
            </a:r>
            <a:r>
              <a:rPr lang="ca-ES" sz="1600" dirty="0" smtClean="0"/>
              <a:t> de </a:t>
            </a:r>
            <a:r>
              <a:rPr lang="ca-ES" sz="1600" dirty="0" err="1" smtClean="0"/>
              <a:t>almendras</a:t>
            </a:r>
            <a:r>
              <a:rPr lang="ca-ES" sz="1600" dirty="0" smtClean="0"/>
              <a:t> </a:t>
            </a:r>
            <a:r>
              <a:rPr lang="ca-ES" sz="1600" dirty="0" err="1" smtClean="0"/>
              <a:t>garrapiñadas</a:t>
            </a:r>
            <a:r>
              <a:rPr lang="ca-ES" sz="1600" dirty="0" smtClean="0"/>
              <a:t>, </a:t>
            </a:r>
            <a:r>
              <a:rPr lang="ca-ES" sz="1600" dirty="0" err="1" smtClean="0"/>
              <a:t>chocolateadas</a:t>
            </a:r>
            <a:r>
              <a:rPr lang="ca-ES" sz="1600" dirty="0" smtClean="0"/>
              <a:t> y </a:t>
            </a:r>
            <a:r>
              <a:rPr lang="ca-ES" sz="1600" dirty="0" err="1" smtClean="0"/>
              <a:t>tostadas</a:t>
            </a:r>
            <a:r>
              <a:rPr lang="ca-ES" sz="1600" dirty="0" smtClean="0"/>
              <a:t>.</a:t>
            </a:r>
          </a:p>
          <a:p>
            <a:pPr marL="0" indent="0" algn="just">
              <a:buNone/>
            </a:pPr>
            <a:r>
              <a:rPr lang="es-ES" sz="1600" dirty="0" smtClean="0"/>
              <a:t>Almendra presentada en un bote de cristal de 250 gr, elaborada con almendra de la zona</a:t>
            </a:r>
          </a:p>
          <a:p>
            <a:pPr marL="0" indent="0" algn="just">
              <a:buNone/>
            </a:pPr>
            <a:r>
              <a:rPr lang="es-ES" sz="1600" dirty="0" smtClean="0"/>
              <a:t> de Lleida, variedad Desmayo </a:t>
            </a:r>
            <a:r>
              <a:rPr lang="es-ES" sz="1600" dirty="0" err="1" smtClean="0"/>
              <a:t>Largueta</a:t>
            </a:r>
            <a:r>
              <a:rPr lang="es-ES" sz="1600" dirty="0" smtClean="0"/>
              <a:t>, calibre 13-14. Almendra </a:t>
            </a:r>
            <a:r>
              <a:rPr lang="es-ES" sz="1600" dirty="0" err="1" smtClean="0"/>
              <a:t>chocolateada</a:t>
            </a:r>
            <a:r>
              <a:rPr lang="es-ES" sz="1600" dirty="0" smtClean="0"/>
              <a:t>: Chocolatines presentados en un bote de cristal de 300 gr, elaboradas con almendra </a:t>
            </a:r>
            <a:r>
              <a:rPr lang="es-ES" sz="1600" dirty="0" err="1" smtClean="0"/>
              <a:t>Marcona</a:t>
            </a:r>
            <a:r>
              <a:rPr lang="es-ES" sz="1600" dirty="0" smtClean="0"/>
              <a:t> repelada, caramelizada, recubierta con chocolate negro y espolvoreada con cacao. Almendra tostada: Almendra presentada en un bote de cristal de 250 gr, almendra Desmayo </a:t>
            </a:r>
            <a:r>
              <a:rPr lang="es-ES" sz="1600" dirty="0" err="1" smtClean="0"/>
              <a:t>Largueta</a:t>
            </a:r>
            <a:r>
              <a:rPr lang="es-ES" sz="1600" dirty="0" smtClean="0"/>
              <a:t> (calibre 13-14) tostada al horno.</a:t>
            </a:r>
            <a:endParaRPr lang="ca-ES" sz="1600" dirty="0" smtClean="0"/>
          </a:p>
          <a:p>
            <a:pPr marL="0" indent="0">
              <a:buNone/>
            </a:pPr>
            <a:r>
              <a:rPr lang="es-ES" sz="1600" dirty="0" smtClean="0">
                <a:solidFill>
                  <a:schemeClr val="accent2"/>
                </a:solidFill>
              </a:rPr>
              <a:t>Precio: </a:t>
            </a:r>
            <a:r>
              <a:rPr lang="ca-ES" sz="1600" dirty="0" smtClean="0"/>
              <a:t>15,60 € (</a:t>
            </a:r>
            <a:r>
              <a:rPr lang="ca-ES" sz="1600" dirty="0" err="1" smtClean="0"/>
              <a:t>lote</a:t>
            </a:r>
            <a:r>
              <a:rPr lang="ca-ES" sz="1600" dirty="0" smtClean="0"/>
              <a:t> de 3 </a:t>
            </a:r>
            <a:r>
              <a:rPr lang="ca-ES" sz="1600" dirty="0" err="1" smtClean="0"/>
              <a:t>unidades</a:t>
            </a:r>
            <a:r>
              <a:rPr lang="ca-ES" sz="1600" dirty="0" smtClean="0"/>
              <a:t>).</a:t>
            </a:r>
            <a:endParaRPr lang="ca-ES" sz="1600" dirty="0" smtClean="0">
              <a:solidFill>
                <a:schemeClr val="accent2"/>
              </a:solidFill>
            </a:endParaRPr>
          </a:p>
          <a:p>
            <a:pPr>
              <a:buNone/>
            </a:pPr>
            <a:endParaRPr lang="es-ES" sz="1600" dirty="0">
              <a:solidFill>
                <a:schemeClr val="accent2"/>
              </a:solidFill>
            </a:endParaRPr>
          </a:p>
          <a:p>
            <a:endParaRPr lang="es-ES" sz="1600" dirty="0" smtClean="0">
              <a:solidFill>
                <a:schemeClr val="accent2"/>
              </a:solidFill>
              <a:latin typeface="Comic Sans MS" pitchFamily="66" charset="0"/>
            </a:endParaRPr>
          </a:p>
          <a:p>
            <a:endParaRPr lang="es-ES" sz="1600" dirty="0">
              <a:solidFill>
                <a:schemeClr val="accent2"/>
              </a:solidFill>
              <a:latin typeface="Comic Sans MS" pitchFamily="66" charset="0"/>
            </a:endParaRPr>
          </a:p>
          <a:p>
            <a:endParaRPr lang="es-ES" sz="1600" dirty="0" smtClean="0">
              <a:solidFill>
                <a:schemeClr val="accent2"/>
              </a:solidFill>
              <a:latin typeface="Comic Sans MS" pitchFamily="66" charset="0"/>
            </a:endParaRPr>
          </a:p>
          <a:p>
            <a:endParaRPr lang="es-ES" sz="1600" dirty="0">
              <a:solidFill>
                <a:schemeClr val="accent2"/>
              </a:solidFill>
              <a:latin typeface="Comic Sans MS" pitchFamily="66" charset="0"/>
            </a:endParaRPr>
          </a:p>
          <a:p>
            <a:endParaRPr lang="es-ES" sz="1600" dirty="0" smtClean="0">
              <a:solidFill>
                <a:schemeClr val="accent2"/>
              </a:solidFill>
              <a:latin typeface="Comic Sans MS" pitchFamily="66" charset="0"/>
            </a:endParaRPr>
          </a:p>
          <a:p>
            <a:endParaRPr lang="es-ES" sz="1600" dirty="0">
              <a:solidFill>
                <a:schemeClr val="accent2"/>
              </a:solidFill>
              <a:latin typeface="Comic Sans MS" pitchFamily="66" charset="0"/>
            </a:endParaRPr>
          </a:p>
          <a:p>
            <a:endParaRPr lang="es-ES" sz="1600" dirty="0" smtClean="0">
              <a:solidFill>
                <a:schemeClr val="accent2"/>
              </a:solidFill>
              <a:latin typeface="Comic Sans MS" pitchFamily="66" charset="0"/>
            </a:endParaRPr>
          </a:p>
          <a:p>
            <a:endParaRPr lang="es-ES" sz="1600" dirty="0">
              <a:solidFill>
                <a:schemeClr val="accent2"/>
              </a:solidFill>
              <a:latin typeface="Comic Sans MS" pitchFamily="66" charset="0"/>
            </a:endParaRPr>
          </a:p>
          <a:p>
            <a:endParaRPr lang="es-ES" sz="1600" dirty="0" smtClean="0">
              <a:solidFill>
                <a:schemeClr val="accent2"/>
              </a:solidFill>
              <a:latin typeface="Comic Sans MS" pitchFamily="66" charset="0"/>
            </a:endParaRPr>
          </a:p>
          <a:p>
            <a:endParaRPr lang="es-ES" sz="1600" dirty="0" smtClean="0">
              <a:solidFill>
                <a:schemeClr val="accent2"/>
              </a:solidFill>
              <a:latin typeface="Comic Sans MS" pitchFamily="66" charset="0"/>
            </a:endParaRPr>
          </a:p>
        </p:txBody>
      </p:sp>
      <p:pic>
        <p:nvPicPr>
          <p:cNvPr id="5" name="Picture 2" descr="NOOR"/>
          <p:cNvPicPr>
            <a:picLocks noChangeAspect="1" noChangeArrowheads="1"/>
          </p:cNvPicPr>
          <p:nvPr/>
        </p:nvPicPr>
        <p:blipFill>
          <a:blip r:embed="rId2" cstate="print"/>
          <a:srcRect/>
          <a:stretch>
            <a:fillRect/>
          </a:stretch>
        </p:blipFill>
        <p:spPr bwMode="auto">
          <a:xfrm>
            <a:off x="6876258" y="188640"/>
            <a:ext cx="1530564" cy="1359742"/>
          </a:xfrm>
          <a:prstGeom prst="rect">
            <a:avLst/>
          </a:prstGeom>
          <a:noFill/>
          <a:ln w="9525">
            <a:noFill/>
            <a:miter lim="800000"/>
            <a:headEnd/>
            <a:tailEnd/>
          </a:ln>
        </p:spPr>
      </p:pic>
      <p:pic>
        <p:nvPicPr>
          <p:cNvPr id="6" name="5 Imagen" descr="almendras.jpg"/>
          <p:cNvPicPr>
            <a:picLocks noChangeAspect="1"/>
          </p:cNvPicPr>
          <p:nvPr/>
        </p:nvPicPr>
        <p:blipFill>
          <a:blip r:embed="rId3" cstate="print"/>
          <a:stretch>
            <a:fillRect/>
          </a:stretch>
        </p:blipFill>
        <p:spPr>
          <a:xfrm>
            <a:off x="5220072" y="4005064"/>
            <a:ext cx="2592288" cy="1925191"/>
          </a:xfrm>
          <a:prstGeom prst="rect">
            <a:avLst/>
          </a:prstGeom>
        </p:spPr>
      </p:pic>
      <p:sp>
        <p:nvSpPr>
          <p:cNvPr id="7" name="Contenidor de número de diapositiva 6"/>
          <p:cNvSpPr>
            <a:spLocks noGrp="1"/>
          </p:cNvSpPr>
          <p:nvPr>
            <p:ph type="sldNum" sz="quarter" idx="12"/>
          </p:nvPr>
        </p:nvSpPr>
        <p:spPr/>
        <p:txBody>
          <a:bodyPr/>
          <a:lstStyle/>
          <a:p>
            <a:fld id="{E23DBB06-70ED-4A08-A6C1-AD7ACFBC390F}" type="slidenum">
              <a:rPr lang="ca-ES" smtClean="0"/>
              <a:pPr/>
              <a:t>16</a:t>
            </a:fld>
            <a:endParaRPr lang="ca-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solidFill>
                  <a:schemeClr val="accent2"/>
                </a:solidFill>
                <a:latin typeface="Calibri" pitchFamily="34" charset="0"/>
                <a:cs typeface="Calibri" pitchFamily="34" charset="0"/>
              </a:rPr>
              <a:t>Nueces peladas</a:t>
            </a:r>
            <a:endParaRPr lang="ca-ES" sz="3600" dirty="0">
              <a:latin typeface="Calibri" pitchFamily="34" charset="0"/>
              <a:cs typeface="Calibri" pitchFamily="34" charset="0"/>
            </a:endParaRPr>
          </a:p>
        </p:txBody>
      </p:sp>
      <p:sp>
        <p:nvSpPr>
          <p:cNvPr id="3" name="2 Marcador de contenido"/>
          <p:cNvSpPr>
            <a:spLocks noGrp="1"/>
          </p:cNvSpPr>
          <p:nvPr>
            <p:ph idx="1"/>
          </p:nvPr>
        </p:nvSpPr>
        <p:spPr/>
        <p:txBody>
          <a:bodyPr>
            <a:normAutofit/>
          </a:bodyPr>
          <a:lstStyle/>
          <a:p>
            <a:pPr marL="0" indent="0">
              <a:buNone/>
            </a:pPr>
            <a:r>
              <a:rPr lang="es-ES" sz="1600" dirty="0" smtClean="0">
                <a:solidFill>
                  <a:schemeClr val="accent2"/>
                </a:solidFill>
                <a:latin typeface="Calibri" pitchFamily="34" charset="0"/>
                <a:cs typeface="Calibri" pitchFamily="34" charset="0"/>
              </a:rPr>
              <a:t>Referencia: 15</a:t>
            </a:r>
          </a:p>
          <a:p>
            <a:pPr marL="0" indent="0">
              <a:buNone/>
            </a:pPr>
            <a:r>
              <a:rPr lang="es-ES" sz="1600" dirty="0" smtClean="0">
                <a:solidFill>
                  <a:schemeClr val="accent2"/>
                </a:solidFill>
                <a:latin typeface="Calibri" pitchFamily="34" charset="0"/>
                <a:cs typeface="Calibri" pitchFamily="34" charset="0"/>
              </a:rPr>
              <a:t>Nueces peladas Les </a:t>
            </a:r>
            <a:r>
              <a:rPr lang="es-ES" sz="1600" dirty="0" err="1" smtClean="0">
                <a:solidFill>
                  <a:schemeClr val="accent2"/>
                </a:solidFill>
                <a:latin typeface="Calibri" pitchFamily="34" charset="0"/>
                <a:cs typeface="Calibri" pitchFamily="34" charset="0"/>
              </a:rPr>
              <a:t>Garrigues</a:t>
            </a:r>
            <a:endParaRPr lang="es-ES" sz="1600" dirty="0" smtClean="0">
              <a:solidFill>
                <a:schemeClr val="accent2"/>
              </a:solidFill>
              <a:latin typeface="Calibri" pitchFamily="34" charset="0"/>
              <a:cs typeface="Calibri" pitchFamily="34" charset="0"/>
            </a:endParaRPr>
          </a:p>
          <a:p>
            <a:pPr marL="0" indent="0">
              <a:buNone/>
            </a:pPr>
            <a:r>
              <a:rPr lang="es-ES" sz="1600" dirty="0" smtClean="0">
                <a:solidFill>
                  <a:schemeClr val="accent2"/>
                </a:solidFill>
                <a:latin typeface="Calibri" pitchFamily="34" charset="0"/>
                <a:cs typeface="Calibri" pitchFamily="34" charset="0"/>
              </a:rPr>
              <a:t>Precio:</a:t>
            </a:r>
            <a:r>
              <a:rPr lang="es-ES" sz="1600" dirty="0" smtClean="0">
                <a:latin typeface="Calibri" pitchFamily="34" charset="0"/>
                <a:cs typeface="Calibri" pitchFamily="34" charset="0"/>
              </a:rPr>
              <a:t>3,85 €</a:t>
            </a:r>
          </a:p>
          <a:p>
            <a:pPr marL="0" indent="0">
              <a:buNone/>
            </a:pPr>
            <a:r>
              <a:rPr lang="es-ES" sz="1600" dirty="0" smtClean="0">
                <a:solidFill>
                  <a:schemeClr val="accent2"/>
                </a:solidFill>
                <a:latin typeface="Calibri" pitchFamily="34" charset="0"/>
                <a:cs typeface="Calibri" pitchFamily="34" charset="0"/>
              </a:rPr>
              <a:t>Cantidad: </a:t>
            </a:r>
            <a:r>
              <a:rPr lang="es-ES" sz="1600" dirty="0" smtClean="0">
                <a:latin typeface="Calibri" pitchFamily="34" charset="0"/>
                <a:cs typeface="Calibri" pitchFamily="34" charset="0"/>
              </a:rPr>
              <a:t>95 gr</a:t>
            </a:r>
          </a:p>
          <a:p>
            <a:pPr marL="0" indent="0" algn="just">
              <a:buNone/>
            </a:pPr>
            <a:r>
              <a:rPr lang="es-ES" sz="1600" dirty="0" smtClean="0">
                <a:solidFill>
                  <a:schemeClr val="accent2"/>
                </a:solidFill>
              </a:rPr>
              <a:t>Propiedades: </a:t>
            </a:r>
            <a:r>
              <a:rPr lang="es-ES" sz="1600" dirty="0" smtClean="0"/>
              <a:t>La nuez, rica en proteínas, vitaminas, minerales, fibra y antioxidantes, es fuente de energía gracias a su alto valor nutricional, por lo que resulta muy indicada para la realización de esfuerzos físicos y mentales. Además, disminuye el riesgo de enfermedades cardíacas y ayuda a reducir el colesterol gracias a su contenido en ácidos grasos </a:t>
            </a:r>
            <a:r>
              <a:rPr lang="es-ES" sz="1600" dirty="0" err="1" smtClean="0"/>
              <a:t>poliinsaturados</a:t>
            </a:r>
            <a:r>
              <a:rPr lang="es-ES" sz="1600" dirty="0" smtClean="0"/>
              <a:t>.</a:t>
            </a:r>
            <a:endParaRPr lang="ca-ES" sz="1600" dirty="0">
              <a:latin typeface="Calibri" pitchFamily="34" charset="0"/>
              <a:cs typeface="Calibri" pitchFamily="34" charset="0"/>
            </a:endParaRPr>
          </a:p>
        </p:txBody>
      </p:sp>
      <p:sp>
        <p:nvSpPr>
          <p:cNvPr id="5" name="Contenidor de número de diapositiva 4"/>
          <p:cNvSpPr>
            <a:spLocks noGrp="1"/>
          </p:cNvSpPr>
          <p:nvPr>
            <p:ph type="sldNum" sz="quarter" idx="12"/>
          </p:nvPr>
        </p:nvSpPr>
        <p:spPr/>
        <p:txBody>
          <a:bodyPr/>
          <a:lstStyle/>
          <a:p>
            <a:fld id="{E23DBB06-70ED-4A08-A6C1-AD7ACFBC390F}" type="slidenum">
              <a:rPr lang="ca-ES" smtClean="0"/>
              <a:pPr/>
              <a:t>17</a:t>
            </a:fld>
            <a:endParaRPr lang="ca-ES"/>
          </a:p>
        </p:txBody>
      </p:sp>
      <p:pic>
        <p:nvPicPr>
          <p:cNvPr id="16386" name="Picture 2" descr="https://encrypted-tbn0.gstatic.com/images?q=tbn:ANd9GcS4XRmj7kBKN_FjOlsl8S43fE47c4DOyrtvOlHPC7NnzdFLi7pn">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46268" y="4005064"/>
            <a:ext cx="2126131" cy="237626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solidFill>
                  <a:schemeClr val="accent2"/>
                </a:solidFill>
                <a:latin typeface="Calibri" pitchFamily="34" charset="0"/>
                <a:cs typeface="Calibri" pitchFamily="34" charset="0"/>
              </a:rPr>
              <a:t>Aceite</a:t>
            </a:r>
            <a:endParaRPr lang="ca-ES" sz="3600" dirty="0">
              <a:solidFill>
                <a:schemeClr val="accent2"/>
              </a:solidFill>
              <a:latin typeface="Calibri" pitchFamily="34" charset="0"/>
              <a:cs typeface="Calibri" pitchFamily="34" charset="0"/>
            </a:endParaRPr>
          </a:p>
        </p:txBody>
      </p:sp>
      <p:sp>
        <p:nvSpPr>
          <p:cNvPr id="3" name="2 Marcador de contenido"/>
          <p:cNvSpPr>
            <a:spLocks noGrp="1"/>
          </p:cNvSpPr>
          <p:nvPr>
            <p:ph idx="1"/>
          </p:nvPr>
        </p:nvSpPr>
        <p:spPr/>
        <p:txBody>
          <a:bodyPr>
            <a:normAutofit/>
          </a:bodyPr>
          <a:lstStyle/>
          <a:p>
            <a:pPr marL="0" indent="0" algn="just" fontAlgn="base">
              <a:buNone/>
            </a:pPr>
            <a:r>
              <a:rPr lang="es-ES" sz="1600" dirty="0" smtClean="0">
                <a:solidFill>
                  <a:schemeClr val="accent2"/>
                </a:solidFill>
                <a:latin typeface="Calibri" pitchFamily="34" charset="0"/>
                <a:cs typeface="Calibri" pitchFamily="34" charset="0"/>
              </a:rPr>
              <a:t>Referencia: 16</a:t>
            </a:r>
          </a:p>
          <a:p>
            <a:pPr marL="0" indent="0" algn="just" fontAlgn="base">
              <a:buNone/>
            </a:pPr>
            <a:r>
              <a:rPr lang="es-ES" sz="1600" dirty="0" smtClean="0">
                <a:solidFill>
                  <a:schemeClr val="accent2"/>
                </a:solidFill>
                <a:latin typeface="Calibri" pitchFamily="34" charset="0"/>
                <a:cs typeface="Calibri" pitchFamily="34" charset="0"/>
              </a:rPr>
              <a:t>Descripción: </a:t>
            </a:r>
            <a:r>
              <a:rPr lang="es-ES" sz="1600" dirty="0" smtClean="0">
                <a:latin typeface="Calibri" pitchFamily="34" charset="0"/>
                <a:cs typeface="Calibri" pitchFamily="34" charset="0"/>
              </a:rPr>
              <a:t>Este aceite de oliva Virgen Extra ha sido obtenido mediante un cultivo ecológico, cuyo objetivo es la obtención de alimentos de la máxima calidad, respetando el medio ambiente y conservando la fertilidad de la tierra, sin uso de productos químicos de síntesis, de lo que resulta un aceite con muchas más cualidades. Todas las variedades de olivas producen excelentes aceites de oliva ecológicos, siempre y cuando las aceitunas estén sanas, se hayan cultivado según las condiciones de la agricultura ecológica, se molturen el mismo día de la recolección y el aceite se almacene de forma apropiada.</a:t>
            </a:r>
          </a:p>
          <a:p>
            <a:pPr>
              <a:buNone/>
            </a:pPr>
            <a:r>
              <a:rPr lang="es-ES" sz="1600" dirty="0" smtClean="0">
                <a:solidFill>
                  <a:schemeClr val="accent2"/>
                </a:solidFill>
                <a:latin typeface="Calibri" pitchFamily="34" charset="0"/>
                <a:cs typeface="Calibri" pitchFamily="34" charset="0"/>
              </a:rPr>
              <a:t> Cantidad:</a:t>
            </a:r>
            <a:r>
              <a:rPr lang="ca-ES" sz="1600" dirty="0" smtClean="0">
                <a:latin typeface="Calibri" pitchFamily="34" charset="0"/>
                <a:cs typeface="Calibri" pitchFamily="34" charset="0"/>
              </a:rPr>
              <a:t>500 cl</a:t>
            </a:r>
            <a:endParaRPr lang="es-ES" sz="1600" dirty="0" smtClean="0">
              <a:latin typeface="Calibri" pitchFamily="34" charset="0"/>
              <a:cs typeface="Calibri" pitchFamily="34" charset="0"/>
            </a:endParaRPr>
          </a:p>
          <a:p>
            <a:pPr marL="0" indent="0">
              <a:buNone/>
            </a:pPr>
            <a:r>
              <a:rPr lang="es-ES" sz="1600" dirty="0" smtClean="0">
                <a:solidFill>
                  <a:schemeClr val="accent2"/>
                </a:solidFill>
                <a:latin typeface="Calibri" pitchFamily="34" charset="0"/>
                <a:cs typeface="Calibri" pitchFamily="34" charset="0"/>
              </a:rPr>
              <a:t>Precio: </a:t>
            </a:r>
            <a:r>
              <a:rPr lang="ca-ES" sz="1600" dirty="0" smtClean="0">
                <a:latin typeface="Calibri" pitchFamily="34" charset="0"/>
                <a:cs typeface="Calibri" pitchFamily="34" charset="0"/>
              </a:rPr>
              <a:t>3,50 €</a:t>
            </a:r>
            <a:endParaRPr lang="es-ES" sz="1600" dirty="0" smtClean="0">
              <a:solidFill>
                <a:schemeClr val="accent2"/>
              </a:solidFill>
              <a:latin typeface="Calibri" pitchFamily="34" charset="0"/>
              <a:cs typeface="Calibri" pitchFamily="34" charset="0"/>
            </a:endParaRPr>
          </a:p>
          <a:p>
            <a:endParaRPr lang="es-ES" sz="1600" dirty="0" smtClean="0">
              <a:solidFill>
                <a:schemeClr val="accent2"/>
              </a:solidFill>
              <a:latin typeface="Calibri" pitchFamily="34" charset="0"/>
              <a:cs typeface="Calibri" pitchFamily="34" charset="0"/>
            </a:endParaRPr>
          </a:p>
          <a:p>
            <a:endParaRPr lang="es-ES" sz="1600" dirty="0">
              <a:solidFill>
                <a:schemeClr val="accent2"/>
              </a:solidFill>
              <a:latin typeface="Comic Sans MS" pitchFamily="66" charset="0"/>
            </a:endParaRPr>
          </a:p>
          <a:p>
            <a:endParaRPr lang="es-ES" sz="1600" dirty="0" smtClean="0">
              <a:solidFill>
                <a:schemeClr val="accent2"/>
              </a:solidFill>
              <a:latin typeface="Comic Sans MS" pitchFamily="66" charset="0"/>
            </a:endParaRPr>
          </a:p>
          <a:p>
            <a:endParaRPr lang="es-ES" sz="1600" dirty="0">
              <a:solidFill>
                <a:schemeClr val="accent2"/>
              </a:solidFill>
              <a:latin typeface="Comic Sans MS" pitchFamily="66" charset="0"/>
            </a:endParaRPr>
          </a:p>
          <a:p>
            <a:endParaRPr lang="es-ES" sz="1600" dirty="0" smtClean="0">
              <a:solidFill>
                <a:schemeClr val="accent2"/>
              </a:solidFill>
              <a:latin typeface="Comic Sans MS" pitchFamily="66" charset="0"/>
            </a:endParaRPr>
          </a:p>
          <a:p>
            <a:endParaRPr lang="es-ES" sz="1600" dirty="0">
              <a:solidFill>
                <a:schemeClr val="accent2"/>
              </a:solidFill>
              <a:latin typeface="Comic Sans MS" pitchFamily="66" charset="0"/>
            </a:endParaRPr>
          </a:p>
          <a:p>
            <a:endParaRPr lang="es-ES" sz="1600" dirty="0" smtClean="0">
              <a:solidFill>
                <a:schemeClr val="accent2"/>
              </a:solidFill>
              <a:latin typeface="Comic Sans MS" pitchFamily="66" charset="0"/>
            </a:endParaRPr>
          </a:p>
          <a:p>
            <a:endParaRPr lang="es-ES" sz="1600" dirty="0">
              <a:solidFill>
                <a:schemeClr val="accent2"/>
              </a:solidFill>
              <a:latin typeface="Comic Sans MS" pitchFamily="66" charset="0"/>
            </a:endParaRPr>
          </a:p>
          <a:p>
            <a:endParaRPr lang="es-ES" sz="1600" dirty="0" smtClean="0">
              <a:solidFill>
                <a:schemeClr val="accent2"/>
              </a:solidFill>
              <a:latin typeface="Comic Sans MS" pitchFamily="66" charset="0"/>
            </a:endParaRPr>
          </a:p>
          <a:p>
            <a:endParaRPr lang="es-ES" sz="1600" dirty="0" smtClean="0">
              <a:solidFill>
                <a:schemeClr val="accent2"/>
              </a:solidFill>
              <a:latin typeface="Comic Sans MS" pitchFamily="66" charset="0"/>
            </a:endParaRPr>
          </a:p>
          <a:p>
            <a:pPr marL="0" indent="0">
              <a:buNone/>
            </a:pPr>
            <a:endParaRPr lang="ca-ES" sz="1600" dirty="0">
              <a:solidFill>
                <a:schemeClr val="accent2"/>
              </a:solidFill>
              <a:latin typeface="Comic Sans MS" pitchFamily="66" charset="0"/>
            </a:endParaRPr>
          </a:p>
        </p:txBody>
      </p:sp>
      <p:pic>
        <p:nvPicPr>
          <p:cNvPr id="5" name="Picture 2" descr="NOOR"/>
          <p:cNvPicPr>
            <a:picLocks noChangeAspect="1" noChangeArrowheads="1"/>
          </p:cNvPicPr>
          <p:nvPr/>
        </p:nvPicPr>
        <p:blipFill>
          <a:blip r:embed="rId2" cstate="print"/>
          <a:srcRect/>
          <a:stretch>
            <a:fillRect/>
          </a:stretch>
        </p:blipFill>
        <p:spPr bwMode="auto">
          <a:xfrm>
            <a:off x="6876258" y="188640"/>
            <a:ext cx="1530564" cy="1359742"/>
          </a:xfrm>
          <a:prstGeom prst="rect">
            <a:avLst/>
          </a:prstGeom>
          <a:noFill/>
          <a:ln w="9525">
            <a:noFill/>
            <a:miter lim="800000"/>
            <a:headEnd/>
            <a:tailEnd/>
          </a:ln>
        </p:spPr>
      </p:pic>
      <p:pic>
        <p:nvPicPr>
          <p:cNvPr id="6" name="5 Imagen" descr="aceite.png"/>
          <p:cNvPicPr>
            <a:picLocks noChangeAspect="1"/>
          </p:cNvPicPr>
          <p:nvPr/>
        </p:nvPicPr>
        <p:blipFill>
          <a:blip r:embed="rId3" cstate="print"/>
          <a:stretch>
            <a:fillRect/>
          </a:stretch>
        </p:blipFill>
        <p:spPr>
          <a:xfrm>
            <a:off x="7308304" y="3491136"/>
            <a:ext cx="1098518" cy="3384376"/>
          </a:xfrm>
          <a:prstGeom prst="rect">
            <a:avLst/>
          </a:prstGeom>
        </p:spPr>
      </p:pic>
      <p:sp>
        <p:nvSpPr>
          <p:cNvPr id="7" name="Contenidor de número de diapositiva 6"/>
          <p:cNvSpPr>
            <a:spLocks noGrp="1"/>
          </p:cNvSpPr>
          <p:nvPr>
            <p:ph type="sldNum" sz="quarter" idx="12"/>
          </p:nvPr>
        </p:nvSpPr>
        <p:spPr/>
        <p:txBody>
          <a:bodyPr/>
          <a:lstStyle/>
          <a:p>
            <a:fld id="{E23DBB06-70ED-4A08-A6C1-AD7ACFBC390F}" type="slidenum">
              <a:rPr lang="ca-ES" smtClean="0"/>
              <a:pPr/>
              <a:t>18</a:t>
            </a:fld>
            <a:endParaRPr lang="ca-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solidFill>
                  <a:schemeClr val="accent2"/>
                </a:solidFill>
                <a:latin typeface="Calibri" pitchFamily="34" charset="0"/>
                <a:cs typeface="Calibri" pitchFamily="34" charset="0"/>
              </a:rPr>
              <a:t>Olivas Arbequinas</a:t>
            </a:r>
            <a:endParaRPr lang="ca-ES" sz="3600" dirty="0">
              <a:solidFill>
                <a:schemeClr val="accent2"/>
              </a:solidFill>
              <a:latin typeface="Calibri" pitchFamily="34" charset="0"/>
              <a:cs typeface="Calibri" pitchFamily="34" charset="0"/>
            </a:endParaRPr>
          </a:p>
        </p:txBody>
      </p:sp>
      <p:sp>
        <p:nvSpPr>
          <p:cNvPr id="3" name="2 Marcador de contenido"/>
          <p:cNvSpPr>
            <a:spLocks noGrp="1"/>
          </p:cNvSpPr>
          <p:nvPr>
            <p:ph idx="1"/>
          </p:nvPr>
        </p:nvSpPr>
        <p:spPr>
          <a:xfrm>
            <a:off x="457200" y="1600200"/>
            <a:ext cx="8507288" cy="4525963"/>
          </a:xfrm>
        </p:spPr>
        <p:txBody>
          <a:bodyPr/>
          <a:lstStyle/>
          <a:p>
            <a:pPr marL="0" indent="0" algn="just">
              <a:buNone/>
            </a:pPr>
            <a:r>
              <a:rPr lang="es-ES" sz="1600" dirty="0" smtClean="0">
                <a:solidFill>
                  <a:schemeClr val="accent2"/>
                </a:solidFill>
                <a:latin typeface="Calibri" pitchFamily="34" charset="0"/>
                <a:cs typeface="Calibri" pitchFamily="34" charset="0"/>
              </a:rPr>
              <a:t>Referencia:17</a:t>
            </a:r>
          </a:p>
          <a:p>
            <a:pPr marL="0" indent="0" algn="just">
              <a:buNone/>
            </a:pPr>
            <a:r>
              <a:rPr lang="es-ES" sz="1600" dirty="0" smtClean="0">
                <a:solidFill>
                  <a:schemeClr val="accent2"/>
                </a:solidFill>
                <a:latin typeface="Calibri" pitchFamily="34" charset="0"/>
                <a:cs typeface="Calibri" pitchFamily="34" charset="0"/>
              </a:rPr>
              <a:t>Descripción:</a:t>
            </a:r>
          </a:p>
          <a:p>
            <a:pPr algn="just">
              <a:buNone/>
            </a:pPr>
            <a:r>
              <a:rPr lang="es-ES" sz="1600" dirty="0" smtClean="0">
                <a:solidFill>
                  <a:schemeClr val="accent2"/>
                </a:solidFill>
                <a:latin typeface="Calibri" pitchFamily="34" charset="0"/>
                <a:cs typeface="Calibri" pitchFamily="34" charset="0"/>
              </a:rPr>
              <a:t>Olivas arbequinas </a:t>
            </a:r>
            <a:r>
              <a:rPr lang="es-ES" sz="1600" dirty="0" err="1" smtClean="0">
                <a:solidFill>
                  <a:schemeClr val="accent2"/>
                </a:solidFill>
                <a:latin typeface="Calibri" pitchFamily="34" charset="0"/>
                <a:cs typeface="Calibri" pitchFamily="34" charset="0"/>
              </a:rPr>
              <a:t>Germanor</a:t>
            </a:r>
            <a:endParaRPr lang="es-ES" sz="1600" dirty="0">
              <a:solidFill>
                <a:schemeClr val="accent2"/>
              </a:solidFill>
              <a:latin typeface="Calibri" pitchFamily="34" charset="0"/>
              <a:cs typeface="Calibri" pitchFamily="34" charset="0"/>
            </a:endParaRPr>
          </a:p>
          <a:p>
            <a:pPr marL="0" indent="0" algn="just">
              <a:buNone/>
            </a:pPr>
            <a:r>
              <a:rPr lang="es-ES" sz="1600" dirty="0" smtClean="0">
                <a:solidFill>
                  <a:schemeClr val="accent2"/>
                </a:solidFill>
                <a:latin typeface="Calibri" pitchFamily="34" charset="0"/>
                <a:cs typeface="Calibri" pitchFamily="34" charset="0"/>
              </a:rPr>
              <a:t>Cantidad</a:t>
            </a:r>
            <a:r>
              <a:rPr lang="es-ES" sz="1600" dirty="0" smtClean="0">
                <a:latin typeface="Calibri" pitchFamily="34" charset="0"/>
                <a:cs typeface="Calibri" pitchFamily="34" charset="0"/>
              </a:rPr>
              <a:t>: 700 gr</a:t>
            </a:r>
          </a:p>
          <a:p>
            <a:pPr marL="0" indent="0" algn="just" fontAlgn="base">
              <a:buNone/>
            </a:pPr>
            <a:r>
              <a:rPr lang="es-ES" sz="1600" dirty="0" smtClean="0">
                <a:solidFill>
                  <a:schemeClr val="accent2"/>
                </a:solidFill>
                <a:latin typeface="Calibri" pitchFamily="34" charset="0"/>
                <a:cs typeface="Calibri" pitchFamily="34" charset="0"/>
              </a:rPr>
              <a:t>Precio:</a:t>
            </a:r>
            <a:r>
              <a:rPr lang="es-ES" sz="1600" dirty="0" smtClean="0">
                <a:latin typeface="Calibri" pitchFamily="34" charset="0"/>
                <a:cs typeface="Calibri" pitchFamily="34" charset="0"/>
              </a:rPr>
              <a:t>1,99 €</a:t>
            </a:r>
          </a:p>
          <a:p>
            <a:pPr marL="0" indent="0" algn="just" fontAlgn="base">
              <a:buNone/>
            </a:pPr>
            <a:r>
              <a:rPr lang="ca-ES" sz="1600" dirty="0" err="1" smtClean="0"/>
              <a:t>Excelentes</a:t>
            </a:r>
            <a:r>
              <a:rPr lang="ca-ES" sz="1600" dirty="0" smtClean="0"/>
              <a:t> </a:t>
            </a:r>
            <a:r>
              <a:rPr lang="ca-ES" sz="1600" dirty="0" err="1"/>
              <a:t>aceitunas</a:t>
            </a:r>
            <a:r>
              <a:rPr lang="ca-ES" sz="1600" dirty="0"/>
              <a:t> </a:t>
            </a:r>
            <a:r>
              <a:rPr lang="ca-ES" sz="1600" dirty="0" err="1"/>
              <a:t>Arbequinas</a:t>
            </a:r>
            <a:r>
              <a:rPr lang="ca-ES" sz="1600" dirty="0"/>
              <a:t> de </a:t>
            </a:r>
            <a:r>
              <a:rPr lang="ca-ES" sz="1600" dirty="0" err="1"/>
              <a:t>categoría</a:t>
            </a:r>
            <a:r>
              <a:rPr lang="ca-ES" sz="1600" dirty="0"/>
              <a:t> primera </a:t>
            </a:r>
            <a:r>
              <a:rPr lang="ca-ES" sz="1600" dirty="0" err="1"/>
              <a:t>preparadas</a:t>
            </a:r>
            <a:r>
              <a:rPr lang="ca-ES" sz="1600" dirty="0"/>
              <a:t> al estilo tradicional.</a:t>
            </a:r>
            <a:br>
              <a:rPr lang="ca-ES" sz="1600" dirty="0"/>
            </a:br>
            <a:r>
              <a:rPr lang="ca-ES" sz="1600" dirty="0" err="1" smtClean="0"/>
              <a:t>Ideales</a:t>
            </a:r>
            <a:r>
              <a:rPr lang="ca-ES" sz="1600" dirty="0" smtClean="0"/>
              <a:t> </a:t>
            </a:r>
            <a:r>
              <a:rPr lang="ca-ES" sz="1600" dirty="0"/>
              <a:t>para degustar </a:t>
            </a:r>
            <a:r>
              <a:rPr lang="ca-ES" sz="1600" dirty="0" err="1"/>
              <a:t>solas</a:t>
            </a:r>
            <a:r>
              <a:rPr lang="ca-ES" sz="1600" dirty="0"/>
              <a:t> como </a:t>
            </a:r>
            <a:r>
              <a:rPr lang="ca-ES" sz="1600" dirty="0" err="1"/>
              <a:t>snack</a:t>
            </a:r>
            <a:r>
              <a:rPr lang="ca-ES" sz="1600" dirty="0"/>
              <a:t> o como </a:t>
            </a:r>
            <a:r>
              <a:rPr lang="ca-ES" sz="1600" dirty="0" err="1"/>
              <a:t>acomapañante</a:t>
            </a:r>
            <a:r>
              <a:rPr lang="ca-ES" sz="1600" dirty="0"/>
              <a:t> para </a:t>
            </a:r>
            <a:r>
              <a:rPr lang="ca-ES" sz="1600" dirty="0" err="1"/>
              <a:t>ensaladas</a:t>
            </a:r>
            <a:r>
              <a:rPr lang="ca-ES" sz="1600" dirty="0"/>
              <a:t>, o </a:t>
            </a:r>
            <a:r>
              <a:rPr lang="ca-ES" sz="1600" dirty="0" err="1"/>
              <a:t>sus</a:t>
            </a:r>
            <a:r>
              <a:rPr lang="ca-ES" sz="1600" dirty="0"/>
              <a:t> </a:t>
            </a:r>
            <a:r>
              <a:rPr lang="ca-ES" sz="1600" dirty="0" err="1" smtClean="0"/>
              <a:t>platos</a:t>
            </a:r>
            <a:r>
              <a:rPr lang="ca-ES" sz="1600" dirty="0" smtClean="0"/>
              <a:t>.</a:t>
            </a:r>
          </a:p>
          <a:p>
            <a:pPr marL="0" indent="0" algn="just" fontAlgn="base">
              <a:buNone/>
            </a:pPr>
            <a:r>
              <a:rPr lang="ca-ES" sz="1600" dirty="0"/>
              <a:t/>
            </a:r>
            <a:br>
              <a:rPr lang="ca-ES" sz="1600" dirty="0"/>
            </a:br>
            <a:endParaRPr lang="ca-ES" sz="1600" dirty="0"/>
          </a:p>
          <a:p>
            <a:pPr marL="0" indent="0">
              <a:buNone/>
            </a:pPr>
            <a:endParaRPr lang="ca-ES" sz="1600" dirty="0">
              <a:solidFill>
                <a:schemeClr val="accent2"/>
              </a:solidFill>
              <a:latin typeface="Calibri" pitchFamily="34" charset="0"/>
              <a:cs typeface="Calibri" pitchFamily="34" charset="0"/>
            </a:endParaRPr>
          </a:p>
        </p:txBody>
      </p:sp>
      <p:pic>
        <p:nvPicPr>
          <p:cNvPr id="5" name="Picture 2" descr="NOOR"/>
          <p:cNvPicPr>
            <a:picLocks noChangeAspect="1" noChangeArrowheads="1"/>
          </p:cNvPicPr>
          <p:nvPr/>
        </p:nvPicPr>
        <p:blipFill>
          <a:blip r:embed="rId2" cstate="print"/>
          <a:srcRect/>
          <a:stretch>
            <a:fillRect/>
          </a:stretch>
        </p:blipFill>
        <p:spPr bwMode="auto">
          <a:xfrm>
            <a:off x="6876258" y="188640"/>
            <a:ext cx="1530564" cy="1359742"/>
          </a:xfrm>
          <a:prstGeom prst="rect">
            <a:avLst/>
          </a:prstGeom>
          <a:noFill/>
          <a:ln w="9525">
            <a:noFill/>
            <a:miter lim="800000"/>
            <a:headEnd/>
            <a:tailEnd/>
          </a:ln>
        </p:spPr>
      </p:pic>
      <p:sp>
        <p:nvSpPr>
          <p:cNvPr id="6" name="Contenidor de número de diapositiva 5"/>
          <p:cNvSpPr>
            <a:spLocks noGrp="1"/>
          </p:cNvSpPr>
          <p:nvPr>
            <p:ph type="sldNum" sz="quarter" idx="12"/>
          </p:nvPr>
        </p:nvSpPr>
        <p:spPr/>
        <p:txBody>
          <a:bodyPr/>
          <a:lstStyle/>
          <a:p>
            <a:fld id="{E23DBB06-70ED-4A08-A6C1-AD7ACFBC390F}" type="slidenum">
              <a:rPr lang="ca-ES" smtClean="0"/>
              <a:pPr/>
              <a:t>19</a:t>
            </a:fld>
            <a:endParaRPr lang="ca-ES"/>
          </a:p>
        </p:txBody>
      </p:sp>
      <p:pic>
        <p:nvPicPr>
          <p:cNvPr id="13314" name="Picture 2" descr="C:\Users\Rosa\Desktop\Aceituna_Arbequina_Germanor_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83310" y="3717032"/>
            <a:ext cx="2116460" cy="292149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6840760" cy="1143000"/>
          </a:xfrm>
        </p:spPr>
        <p:txBody>
          <a:bodyPr>
            <a:normAutofit/>
          </a:bodyPr>
          <a:lstStyle/>
          <a:p>
            <a:r>
              <a:rPr lang="es-ES" sz="3200" dirty="0" smtClean="0">
                <a:solidFill>
                  <a:schemeClr val="accent2"/>
                </a:solidFill>
                <a:latin typeface="Calibri" pitchFamily="34" charset="0"/>
                <a:cs typeface="Calibri" pitchFamily="34" charset="0"/>
              </a:rPr>
              <a:t>Mermeladas</a:t>
            </a:r>
            <a:endParaRPr lang="ca-ES" sz="3200" dirty="0">
              <a:solidFill>
                <a:schemeClr val="accent2"/>
              </a:solidFill>
              <a:latin typeface="Calibri" pitchFamily="34" charset="0"/>
              <a:cs typeface="Calibri" pitchFamily="34" charset="0"/>
            </a:endParaRPr>
          </a:p>
        </p:txBody>
      </p:sp>
      <p:sp>
        <p:nvSpPr>
          <p:cNvPr id="3" name="2 Marcador de contenido"/>
          <p:cNvSpPr>
            <a:spLocks noGrp="1"/>
          </p:cNvSpPr>
          <p:nvPr>
            <p:ph idx="1"/>
          </p:nvPr>
        </p:nvSpPr>
        <p:spPr/>
        <p:txBody>
          <a:bodyPr>
            <a:normAutofit/>
          </a:bodyPr>
          <a:lstStyle/>
          <a:p>
            <a:pPr marL="0" indent="0" algn="just" fontAlgn="base">
              <a:buNone/>
            </a:pPr>
            <a:endParaRPr lang="es-ES" sz="1600" dirty="0" smtClean="0">
              <a:solidFill>
                <a:schemeClr val="accent2"/>
              </a:solidFill>
              <a:latin typeface="Calibri" pitchFamily="34" charset="0"/>
              <a:cs typeface="Calibri" pitchFamily="34" charset="0"/>
            </a:endParaRPr>
          </a:p>
          <a:p>
            <a:pPr marL="0" indent="0" algn="just" fontAlgn="base">
              <a:buNone/>
            </a:pPr>
            <a:r>
              <a:rPr lang="es-ES" sz="1600" dirty="0" smtClean="0">
                <a:solidFill>
                  <a:schemeClr val="accent2"/>
                </a:solidFill>
                <a:latin typeface="Calibri" pitchFamily="34" charset="0"/>
                <a:cs typeface="Calibri" pitchFamily="34" charset="0"/>
              </a:rPr>
              <a:t>Elaboradas </a:t>
            </a:r>
            <a:r>
              <a:rPr lang="es-ES" sz="1600" dirty="0" smtClean="0">
                <a:latin typeface="Calibri" pitchFamily="34" charset="0"/>
                <a:cs typeface="Calibri" pitchFamily="34" charset="0"/>
              </a:rPr>
              <a:t>artesanalmente con frutas de 1ª calidad, procedentes íntegramente de la explotación familiar. Sin añadir conservantes ni colorantes, lo que garantiza un sabor auténtico y natural.</a:t>
            </a:r>
          </a:p>
          <a:p>
            <a:pPr marL="0" indent="0" algn="just" fontAlgn="base">
              <a:buNone/>
            </a:pPr>
            <a:r>
              <a:rPr lang="es-ES" sz="1600" dirty="0" smtClean="0">
                <a:solidFill>
                  <a:schemeClr val="accent2"/>
                </a:solidFill>
                <a:latin typeface="Calibri" pitchFamily="34" charset="0"/>
                <a:cs typeface="Calibri" pitchFamily="34" charset="0"/>
              </a:rPr>
              <a:t>La variedad de sabores son</a:t>
            </a:r>
            <a:r>
              <a:rPr lang="es-ES" sz="1600" dirty="0">
                <a:latin typeface="Calibri" pitchFamily="34" charset="0"/>
                <a:cs typeface="Calibri" pitchFamily="34" charset="0"/>
              </a:rPr>
              <a:t> </a:t>
            </a:r>
            <a:r>
              <a:rPr lang="es-ES" sz="1600" dirty="0" smtClean="0">
                <a:latin typeface="Calibri" pitchFamily="34" charset="0"/>
                <a:cs typeface="Calibri" pitchFamily="34" charset="0"/>
              </a:rPr>
              <a:t>frutas características de la huerta de Lleida. Cereza, Albaricoque, Melocotón, Ciruela Roja, Manzana Gala y Membrillo.</a:t>
            </a:r>
          </a:p>
          <a:p>
            <a:pPr marL="0" indent="0" algn="just" fontAlgn="base">
              <a:buNone/>
            </a:pPr>
            <a:r>
              <a:rPr lang="es-ES" sz="1600" dirty="0" smtClean="0">
                <a:solidFill>
                  <a:schemeClr val="accent2"/>
                </a:solidFill>
                <a:latin typeface="Calibri" pitchFamily="34" charset="0"/>
                <a:cs typeface="Calibri" pitchFamily="34" charset="0"/>
              </a:rPr>
              <a:t>Procedencia: </a:t>
            </a:r>
            <a:r>
              <a:rPr lang="es-ES" sz="1600" dirty="0" smtClean="0">
                <a:latin typeface="Calibri" pitchFamily="34" charset="0"/>
                <a:cs typeface="Calibri" pitchFamily="34" charset="0"/>
              </a:rPr>
              <a:t>Lleida</a:t>
            </a:r>
            <a:endParaRPr lang="es-ES" sz="1600" dirty="0" smtClean="0"/>
          </a:p>
          <a:p>
            <a:pPr algn="just" fontAlgn="base">
              <a:buNone/>
            </a:pPr>
            <a:endParaRPr lang="es-ES" sz="1600" b="1" dirty="0" smtClean="0">
              <a:solidFill>
                <a:schemeClr val="accent2"/>
              </a:solidFill>
            </a:endParaRPr>
          </a:p>
          <a:p>
            <a:pPr marL="0" indent="0" algn="just" fontAlgn="base">
              <a:buNone/>
            </a:pPr>
            <a:endParaRPr lang="es-ES" sz="1600" dirty="0" smtClean="0"/>
          </a:p>
          <a:p>
            <a:endParaRPr lang="es-ES" sz="1600" dirty="0" smtClean="0">
              <a:solidFill>
                <a:schemeClr val="accent2"/>
              </a:solidFill>
              <a:latin typeface="Comic Sans MS" pitchFamily="66" charset="0"/>
            </a:endParaRPr>
          </a:p>
          <a:p>
            <a:endParaRPr lang="es-ES" sz="1600" dirty="0">
              <a:solidFill>
                <a:schemeClr val="accent2"/>
              </a:solidFill>
              <a:latin typeface="Comic Sans MS" pitchFamily="66" charset="0"/>
            </a:endParaRPr>
          </a:p>
          <a:p>
            <a:endParaRPr lang="es-ES" sz="1600" dirty="0" smtClean="0">
              <a:solidFill>
                <a:schemeClr val="accent2"/>
              </a:solidFill>
              <a:latin typeface="Comic Sans MS" pitchFamily="66" charset="0"/>
            </a:endParaRPr>
          </a:p>
          <a:p>
            <a:endParaRPr lang="es-ES" sz="1600" dirty="0">
              <a:solidFill>
                <a:schemeClr val="accent2"/>
              </a:solidFill>
              <a:latin typeface="Comic Sans MS" pitchFamily="66" charset="0"/>
            </a:endParaRPr>
          </a:p>
          <a:p>
            <a:endParaRPr lang="es-ES" sz="1600" dirty="0" smtClean="0">
              <a:solidFill>
                <a:schemeClr val="accent2"/>
              </a:solidFill>
              <a:latin typeface="Comic Sans MS" pitchFamily="66" charset="0"/>
            </a:endParaRPr>
          </a:p>
          <a:p>
            <a:endParaRPr lang="es-ES" sz="1600" dirty="0">
              <a:solidFill>
                <a:schemeClr val="accent2"/>
              </a:solidFill>
              <a:latin typeface="Comic Sans MS" pitchFamily="66" charset="0"/>
            </a:endParaRPr>
          </a:p>
          <a:p>
            <a:endParaRPr lang="es-ES" sz="1600" dirty="0" smtClean="0">
              <a:solidFill>
                <a:schemeClr val="accent2"/>
              </a:solidFill>
              <a:latin typeface="Comic Sans MS" pitchFamily="66" charset="0"/>
            </a:endParaRPr>
          </a:p>
          <a:p>
            <a:pPr>
              <a:buNone/>
            </a:pPr>
            <a:endParaRPr lang="es-ES" sz="1600" dirty="0" smtClean="0">
              <a:solidFill>
                <a:schemeClr val="accent2"/>
              </a:solidFill>
              <a:latin typeface="Comic Sans MS" pitchFamily="66" charset="0"/>
            </a:endParaRPr>
          </a:p>
        </p:txBody>
      </p:sp>
      <p:pic>
        <p:nvPicPr>
          <p:cNvPr id="5" name="Picture 2" descr="NOOR"/>
          <p:cNvPicPr>
            <a:picLocks noChangeAspect="1" noChangeArrowheads="1"/>
          </p:cNvPicPr>
          <p:nvPr/>
        </p:nvPicPr>
        <p:blipFill>
          <a:blip r:embed="rId2" cstate="print"/>
          <a:srcRect/>
          <a:stretch>
            <a:fillRect/>
          </a:stretch>
        </p:blipFill>
        <p:spPr bwMode="auto">
          <a:xfrm>
            <a:off x="6876258" y="188640"/>
            <a:ext cx="1530564" cy="1359742"/>
          </a:xfrm>
          <a:prstGeom prst="rect">
            <a:avLst/>
          </a:prstGeom>
          <a:noFill/>
          <a:ln w="9525">
            <a:noFill/>
            <a:miter lim="800000"/>
            <a:headEnd/>
            <a:tailEnd/>
          </a:ln>
        </p:spPr>
      </p:pic>
      <p:sp>
        <p:nvSpPr>
          <p:cNvPr id="8" name="7 CuadroTexto"/>
          <p:cNvSpPr txBox="1"/>
          <p:nvPr/>
        </p:nvSpPr>
        <p:spPr>
          <a:xfrm>
            <a:off x="6444208" y="1916832"/>
            <a:ext cx="1728192" cy="369332"/>
          </a:xfrm>
          <a:prstGeom prst="rect">
            <a:avLst/>
          </a:prstGeom>
          <a:noFill/>
        </p:spPr>
        <p:txBody>
          <a:bodyPr wrap="square" rtlCol="0">
            <a:spAutoFit/>
          </a:bodyPr>
          <a:lstStyle/>
          <a:p>
            <a:endParaRPr lang="ca-ES" dirty="0"/>
          </a:p>
        </p:txBody>
      </p:sp>
      <p:pic>
        <p:nvPicPr>
          <p:cNvPr id="14" name="Picture 2"/>
          <p:cNvPicPr>
            <a:picLocks noChangeAspect="1" noChangeArrowheads="1"/>
          </p:cNvPicPr>
          <p:nvPr/>
        </p:nvPicPr>
        <p:blipFill>
          <a:blip r:embed="rId3" cstate="print"/>
          <a:srcRect/>
          <a:stretch>
            <a:fillRect/>
          </a:stretch>
        </p:blipFill>
        <p:spPr bwMode="auto">
          <a:xfrm>
            <a:off x="4954920" y="3337970"/>
            <a:ext cx="2686620" cy="2038276"/>
          </a:xfrm>
          <a:prstGeom prst="rect">
            <a:avLst/>
          </a:prstGeom>
          <a:noFill/>
          <a:ln w="9525">
            <a:noFill/>
            <a:miter lim="800000"/>
            <a:headEnd/>
            <a:tailEnd/>
          </a:ln>
        </p:spPr>
      </p:pic>
      <p:sp>
        <p:nvSpPr>
          <p:cNvPr id="6" name="Contenidor de número de diapositiva 5"/>
          <p:cNvSpPr>
            <a:spLocks noGrp="1"/>
          </p:cNvSpPr>
          <p:nvPr>
            <p:ph type="sldNum" sz="quarter" idx="12"/>
          </p:nvPr>
        </p:nvSpPr>
        <p:spPr/>
        <p:txBody>
          <a:bodyPr/>
          <a:lstStyle/>
          <a:p>
            <a:fld id="{E23DBB06-70ED-4A08-A6C1-AD7ACFBC390F}" type="slidenum">
              <a:rPr lang="ca-ES" smtClean="0"/>
              <a:pPr/>
              <a:t>2</a:t>
            </a:fld>
            <a:endParaRPr lang="ca-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solidFill>
                  <a:schemeClr val="accent2"/>
                </a:solidFill>
                <a:latin typeface="Calibri" pitchFamily="34" charset="0"/>
                <a:cs typeface="Calibri" pitchFamily="34" charset="0"/>
              </a:rPr>
              <a:t>Chocolate</a:t>
            </a:r>
            <a:endParaRPr lang="ca-ES" sz="3600" dirty="0">
              <a:solidFill>
                <a:schemeClr val="accent2"/>
              </a:solidFill>
              <a:latin typeface="Calibri" pitchFamily="34" charset="0"/>
              <a:cs typeface="Calibri" pitchFamily="34" charset="0"/>
            </a:endParaRPr>
          </a:p>
        </p:txBody>
      </p:sp>
      <p:sp>
        <p:nvSpPr>
          <p:cNvPr id="3" name="2 Marcador de contenido"/>
          <p:cNvSpPr>
            <a:spLocks noGrp="1"/>
          </p:cNvSpPr>
          <p:nvPr>
            <p:ph idx="1"/>
          </p:nvPr>
        </p:nvSpPr>
        <p:spPr>
          <a:xfrm>
            <a:off x="457200" y="1600200"/>
            <a:ext cx="7949622" cy="4525963"/>
          </a:xfrm>
        </p:spPr>
        <p:txBody>
          <a:bodyPr>
            <a:normAutofit/>
          </a:bodyPr>
          <a:lstStyle/>
          <a:p>
            <a:pPr marL="0" indent="0">
              <a:buNone/>
            </a:pPr>
            <a:r>
              <a:rPr lang="es-ES" sz="1600" dirty="0" smtClean="0">
                <a:solidFill>
                  <a:schemeClr val="accent2"/>
                </a:solidFill>
                <a:latin typeface="Calibri" pitchFamily="34" charset="0"/>
                <a:cs typeface="Calibri" pitchFamily="34" charset="0"/>
              </a:rPr>
              <a:t>Referencia:18</a:t>
            </a:r>
          </a:p>
          <a:p>
            <a:pPr marL="0" indent="0">
              <a:buNone/>
            </a:pPr>
            <a:r>
              <a:rPr lang="es-ES" sz="1600" dirty="0" err="1" smtClean="0">
                <a:solidFill>
                  <a:schemeClr val="accent2"/>
                </a:solidFill>
                <a:latin typeface="Calibri" pitchFamily="34" charset="0"/>
                <a:cs typeface="Calibri" pitchFamily="34" charset="0"/>
              </a:rPr>
              <a:t>Descripción:</a:t>
            </a:r>
            <a:r>
              <a:rPr lang="es-ES" sz="1600" dirty="0" err="1"/>
              <a:t>Torras</a:t>
            </a:r>
            <a:r>
              <a:rPr lang="es-ES" sz="1600" dirty="0"/>
              <a:t> Chocolate Negro con Frutos del Bosque y </a:t>
            </a:r>
            <a:r>
              <a:rPr lang="es-ES" sz="1600" dirty="0" err="1"/>
              <a:t>Stevia</a:t>
            </a:r>
            <a:r>
              <a:rPr lang="es-ES" sz="1600" dirty="0"/>
              <a:t> 125g</a:t>
            </a:r>
            <a:endParaRPr lang="es-ES" sz="1600" dirty="0" smtClean="0">
              <a:solidFill>
                <a:schemeClr val="accent2"/>
              </a:solidFill>
              <a:latin typeface="Calibri" pitchFamily="34" charset="0"/>
              <a:cs typeface="Calibri" pitchFamily="34" charset="0"/>
            </a:endParaRPr>
          </a:p>
          <a:p>
            <a:pPr>
              <a:buNone/>
            </a:pPr>
            <a:r>
              <a:rPr lang="ca-ES" sz="1600" dirty="0" err="1" smtClean="0">
                <a:solidFill>
                  <a:schemeClr val="accent2"/>
                </a:solidFill>
              </a:rPr>
              <a:t>Precio</a:t>
            </a:r>
            <a:r>
              <a:rPr lang="ca-ES" sz="1600" dirty="0" smtClean="0">
                <a:solidFill>
                  <a:schemeClr val="accent2"/>
                </a:solidFill>
              </a:rPr>
              <a:t>: </a:t>
            </a:r>
            <a:r>
              <a:rPr lang="ca-ES" sz="1600" dirty="0" smtClean="0"/>
              <a:t>3,33</a:t>
            </a:r>
            <a:r>
              <a:rPr lang="ca-ES" sz="1600" dirty="0"/>
              <a:t> </a:t>
            </a:r>
            <a:r>
              <a:rPr lang="ca-ES" sz="1600" dirty="0" smtClean="0"/>
              <a:t>€</a:t>
            </a:r>
          </a:p>
          <a:p>
            <a:pPr>
              <a:buNone/>
            </a:pPr>
            <a:r>
              <a:rPr lang="es-ES" sz="1600" dirty="0" smtClean="0">
                <a:solidFill>
                  <a:schemeClr val="accent2"/>
                </a:solidFill>
                <a:latin typeface="Calibri" pitchFamily="34" charset="0"/>
                <a:cs typeface="Calibri" pitchFamily="34" charset="0"/>
              </a:rPr>
              <a:t>Peso: </a:t>
            </a:r>
            <a:r>
              <a:rPr lang="es-ES" sz="1600" dirty="0" smtClean="0">
                <a:latin typeface="Calibri" pitchFamily="34" charset="0"/>
                <a:cs typeface="Calibri" pitchFamily="34" charset="0"/>
              </a:rPr>
              <a:t>125 g</a:t>
            </a:r>
          </a:p>
          <a:p>
            <a:pPr marL="0" indent="0">
              <a:buNone/>
            </a:pPr>
            <a:r>
              <a:rPr lang="es-ES" sz="1600" dirty="0" smtClean="0">
                <a:solidFill>
                  <a:schemeClr val="accent2"/>
                </a:solidFill>
                <a:latin typeface="Calibri" pitchFamily="34" charset="0"/>
                <a:cs typeface="Calibri" pitchFamily="34" charset="0"/>
              </a:rPr>
              <a:t>TORRAS</a:t>
            </a:r>
          </a:p>
          <a:p>
            <a:pPr marL="0" indent="0" algn="just">
              <a:buNone/>
            </a:pPr>
            <a:r>
              <a:rPr lang="es-ES" sz="1600" dirty="0" smtClean="0"/>
              <a:t>Torras </a:t>
            </a:r>
            <a:r>
              <a:rPr lang="es-ES" sz="1600" dirty="0"/>
              <a:t>Chocolate Negro con Frutos del Bosque y </a:t>
            </a:r>
            <a:r>
              <a:rPr lang="es-ES" sz="1600" dirty="0" err="1"/>
              <a:t>Stevia</a:t>
            </a:r>
            <a:r>
              <a:rPr lang="es-ES" sz="1600" dirty="0"/>
              <a:t> </a:t>
            </a:r>
            <a:r>
              <a:rPr lang="es-ES" sz="1600" dirty="0" smtClean="0"/>
              <a:t>.El </a:t>
            </a:r>
            <a:r>
              <a:rPr lang="es-ES" sz="1600" dirty="0"/>
              <a:t>sutil amargor del chocolate negro con las propiedades antioxidantes de las frutas del bosque y el dulzor sano y </a:t>
            </a:r>
            <a:r>
              <a:rPr lang="es-ES" sz="1600" dirty="0" smtClean="0"/>
              <a:t>natural</a:t>
            </a:r>
            <a:r>
              <a:rPr lang="es-ES" sz="1600" dirty="0"/>
              <a:t/>
            </a:r>
            <a:br>
              <a:rPr lang="es-ES" sz="1600" dirty="0"/>
            </a:br>
            <a:r>
              <a:rPr lang="es-ES" sz="1600" dirty="0"/>
              <a:t>Los Chocolates Torras "sin azúcar” están elaborados con técnicas desarrolladas junto a especialistas belgas que han permitido obtener una gama de chocolates "sin </a:t>
            </a:r>
            <a:r>
              <a:rPr lang="es-ES" sz="1600" dirty="0" err="1"/>
              <a:t>azucar</a:t>
            </a:r>
            <a:r>
              <a:rPr lang="es-ES" sz="1600" dirty="0"/>
              <a:t>" de exquisito sabor</a:t>
            </a:r>
            <a:endParaRPr lang="ca-ES" sz="1600" dirty="0">
              <a:solidFill>
                <a:schemeClr val="accent2"/>
              </a:solidFill>
              <a:latin typeface="Calibri" pitchFamily="34" charset="0"/>
              <a:cs typeface="Calibri" pitchFamily="34" charset="0"/>
            </a:endParaRPr>
          </a:p>
        </p:txBody>
      </p:sp>
      <p:pic>
        <p:nvPicPr>
          <p:cNvPr id="5" name="Picture 2" descr="NOOR"/>
          <p:cNvPicPr>
            <a:picLocks noChangeAspect="1" noChangeArrowheads="1"/>
          </p:cNvPicPr>
          <p:nvPr/>
        </p:nvPicPr>
        <p:blipFill>
          <a:blip r:embed="rId2" cstate="print"/>
          <a:srcRect/>
          <a:stretch>
            <a:fillRect/>
          </a:stretch>
        </p:blipFill>
        <p:spPr bwMode="auto">
          <a:xfrm>
            <a:off x="6876258" y="188640"/>
            <a:ext cx="1530564" cy="1359742"/>
          </a:xfrm>
          <a:prstGeom prst="rect">
            <a:avLst/>
          </a:prstGeom>
          <a:noFill/>
          <a:ln w="9525">
            <a:noFill/>
            <a:miter lim="800000"/>
            <a:headEnd/>
            <a:tailEnd/>
          </a:ln>
        </p:spPr>
      </p:pic>
      <p:sp>
        <p:nvSpPr>
          <p:cNvPr id="6" name="Contenidor de número de diapositiva 5"/>
          <p:cNvSpPr>
            <a:spLocks noGrp="1"/>
          </p:cNvSpPr>
          <p:nvPr>
            <p:ph type="sldNum" sz="quarter" idx="12"/>
          </p:nvPr>
        </p:nvSpPr>
        <p:spPr/>
        <p:txBody>
          <a:bodyPr/>
          <a:lstStyle/>
          <a:p>
            <a:fld id="{E23DBB06-70ED-4A08-A6C1-AD7ACFBC390F}" type="slidenum">
              <a:rPr lang="ca-ES" smtClean="0"/>
              <a:pPr/>
              <a:t>20</a:t>
            </a:fld>
            <a:endParaRPr lang="ca-ES"/>
          </a:p>
        </p:txBody>
      </p:sp>
      <p:pic>
        <p:nvPicPr>
          <p:cNvPr id="14343" name="Picture 7" descr="C:\Users\Rosa\Desktop\torras_chocolate_negro_con_frutos_del_bosque_y_stevia_125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28156" y="4149080"/>
            <a:ext cx="2525266" cy="252526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solidFill>
                  <a:schemeClr val="accent2"/>
                </a:solidFill>
                <a:latin typeface="Calibri" pitchFamily="34" charset="0"/>
                <a:cs typeface="Calibri" pitchFamily="34" charset="0"/>
              </a:rPr>
              <a:t>Chocolate en polvo</a:t>
            </a:r>
            <a:endParaRPr lang="ca-ES" sz="3600" dirty="0">
              <a:solidFill>
                <a:schemeClr val="accent2"/>
              </a:solidFill>
              <a:latin typeface="Calibri" pitchFamily="34" charset="0"/>
              <a:cs typeface="Calibri" pitchFamily="34" charset="0"/>
            </a:endParaRPr>
          </a:p>
        </p:txBody>
      </p:sp>
      <p:sp>
        <p:nvSpPr>
          <p:cNvPr id="3" name="2 Marcador de contenido"/>
          <p:cNvSpPr>
            <a:spLocks noGrp="1"/>
          </p:cNvSpPr>
          <p:nvPr>
            <p:ph idx="1"/>
          </p:nvPr>
        </p:nvSpPr>
        <p:spPr/>
        <p:txBody>
          <a:bodyPr/>
          <a:lstStyle/>
          <a:p>
            <a:pPr marL="0" indent="0">
              <a:buNone/>
            </a:pPr>
            <a:r>
              <a:rPr lang="es-ES" sz="1600" dirty="0" smtClean="0">
                <a:solidFill>
                  <a:schemeClr val="accent2"/>
                </a:solidFill>
                <a:latin typeface="Calibri" pitchFamily="34" charset="0"/>
                <a:cs typeface="Calibri" pitchFamily="34" charset="0"/>
              </a:rPr>
              <a:t>Referencia: 19</a:t>
            </a:r>
          </a:p>
          <a:p>
            <a:pPr marL="0" indent="0">
              <a:buNone/>
            </a:pPr>
            <a:r>
              <a:rPr lang="es-ES" sz="1600" dirty="0" smtClean="0">
                <a:solidFill>
                  <a:schemeClr val="accent2"/>
                </a:solidFill>
                <a:latin typeface="Calibri" pitchFamily="34" charset="0"/>
                <a:cs typeface="Calibri" pitchFamily="34" charset="0"/>
              </a:rPr>
              <a:t>Torras</a:t>
            </a:r>
          </a:p>
          <a:p>
            <a:pPr marL="0" indent="0">
              <a:buNone/>
            </a:pPr>
            <a:r>
              <a:rPr lang="es-ES" sz="1600" dirty="0" smtClean="0">
                <a:solidFill>
                  <a:schemeClr val="accent2"/>
                </a:solidFill>
                <a:latin typeface="Calibri" pitchFamily="34" charset="0"/>
                <a:cs typeface="Calibri" pitchFamily="34" charset="0"/>
              </a:rPr>
              <a:t>Peso: </a:t>
            </a:r>
            <a:r>
              <a:rPr lang="es-ES" sz="1600" dirty="0" smtClean="0">
                <a:latin typeface="Calibri" pitchFamily="34" charset="0"/>
                <a:cs typeface="Calibri" pitchFamily="34" charset="0"/>
              </a:rPr>
              <a:t>180gr</a:t>
            </a:r>
            <a:endParaRPr lang="es-ES" sz="1600" dirty="0" smtClean="0">
              <a:solidFill>
                <a:schemeClr val="accent2"/>
              </a:solidFill>
              <a:latin typeface="Calibri" pitchFamily="34" charset="0"/>
              <a:cs typeface="Calibri" pitchFamily="34" charset="0"/>
            </a:endParaRPr>
          </a:p>
          <a:p>
            <a:pPr marL="0" indent="0">
              <a:buNone/>
            </a:pPr>
            <a:r>
              <a:rPr lang="es-ES" sz="1600" dirty="0" smtClean="0">
                <a:solidFill>
                  <a:schemeClr val="accent2"/>
                </a:solidFill>
                <a:latin typeface="Calibri" pitchFamily="34" charset="0"/>
                <a:cs typeface="Calibri" pitchFamily="34" charset="0"/>
              </a:rPr>
              <a:t>Precio:</a:t>
            </a:r>
            <a:r>
              <a:rPr lang="es-ES" sz="1600" dirty="0" smtClean="0">
                <a:latin typeface="Calibri" pitchFamily="34" charset="0"/>
                <a:cs typeface="Calibri" pitchFamily="34" charset="0"/>
              </a:rPr>
              <a:t>1,20 €</a:t>
            </a:r>
          </a:p>
          <a:p>
            <a:pPr marL="0" indent="0">
              <a:buNone/>
            </a:pPr>
            <a:r>
              <a:rPr lang="es-ES" sz="1600" dirty="0">
                <a:latin typeface="Calibri" pitchFamily="34" charset="0"/>
                <a:cs typeface="Calibri" pitchFamily="34" charset="0"/>
              </a:rPr>
              <a:t>Añádele leche, o agua, para obtener un buen chocolate a la taza. Con todo el sabor... pero sin azúcar!! </a:t>
            </a:r>
          </a:p>
          <a:p>
            <a:pPr marL="0" indent="0">
              <a:buNone/>
            </a:pPr>
            <a:r>
              <a:rPr lang="ca-ES" sz="1600" dirty="0" err="1"/>
              <a:t>Edulcorante</a:t>
            </a:r>
            <a:r>
              <a:rPr lang="ca-ES" sz="1600" dirty="0"/>
              <a:t> (</a:t>
            </a:r>
            <a:r>
              <a:rPr lang="ca-ES" sz="1600" dirty="0" err="1"/>
              <a:t>maltitol</a:t>
            </a:r>
            <a:r>
              <a:rPr lang="ca-ES" sz="1600" dirty="0"/>
              <a:t>), </a:t>
            </a:r>
            <a:r>
              <a:rPr lang="ca-ES" sz="1600" dirty="0" err="1"/>
              <a:t>cacao</a:t>
            </a:r>
            <a:r>
              <a:rPr lang="ca-ES" sz="1600" dirty="0"/>
              <a:t> en </a:t>
            </a:r>
            <a:r>
              <a:rPr lang="ca-ES" sz="1600" dirty="0" err="1"/>
              <a:t>polvo</a:t>
            </a:r>
            <a:r>
              <a:rPr lang="ca-ES" sz="1600" dirty="0"/>
              <a:t> </a:t>
            </a:r>
            <a:r>
              <a:rPr lang="ca-ES" sz="1600" dirty="0" err="1"/>
              <a:t>semidesgrasado</a:t>
            </a:r>
            <a:r>
              <a:rPr lang="ca-ES" sz="1600" dirty="0"/>
              <a:t>, </a:t>
            </a:r>
            <a:r>
              <a:rPr lang="ca-ES" sz="1600" dirty="0" err="1"/>
              <a:t>fécula</a:t>
            </a:r>
            <a:r>
              <a:rPr lang="ca-ES" sz="1600" dirty="0"/>
              <a:t> de </a:t>
            </a:r>
            <a:r>
              <a:rPr lang="ca-ES" sz="1600" dirty="0" err="1"/>
              <a:t>maíz</a:t>
            </a:r>
            <a:r>
              <a:rPr lang="ca-ES" sz="1600" dirty="0"/>
              <a:t> y aroma (</a:t>
            </a:r>
            <a:r>
              <a:rPr lang="ca-ES" sz="1600" dirty="0" err="1"/>
              <a:t>vainillina</a:t>
            </a:r>
            <a:r>
              <a:rPr lang="ca-ES" sz="1600" dirty="0"/>
              <a:t>). </a:t>
            </a:r>
          </a:p>
        </p:txBody>
      </p:sp>
      <p:pic>
        <p:nvPicPr>
          <p:cNvPr id="5" name="Picture 2" descr="NOOR"/>
          <p:cNvPicPr>
            <a:picLocks noChangeAspect="1" noChangeArrowheads="1"/>
          </p:cNvPicPr>
          <p:nvPr/>
        </p:nvPicPr>
        <p:blipFill>
          <a:blip r:embed="rId2" cstate="print"/>
          <a:srcRect/>
          <a:stretch>
            <a:fillRect/>
          </a:stretch>
        </p:blipFill>
        <p:spPr bwMode="auto">
          <a:xfrm>
            <a:off x="6876258" y="188640"/>
            <a:ext cx="1530564" cy="1359742"/>
          </a:xfrm>
          <a:prstGeom prst="rect">
            <a:avLst/>
          </a:prstGeom>
          <a:noFill/>
          <a:ln w="9525">
            <a:noFill/>
            <a:miter lim="800000"/>
            <a:headEnd/>
            <a:tailEnd/>
          </a:ln>
        </p:spPr>
      </p:pic>
      <p:sp>
        <p:nvSpPr>
          <p:cNvPr id="6" name="Contenidor de número de diapositiva 5"/>
          <p:cNvSpPr>
            <a:spLocks noGrp="1"/>
          </p:cNvSpPr>
          <p:nvPr>
            <p:ph type="sldNum" sz="quarter" idx="12"/>
          </p:nvPr>
        </p:nvSpPr>
        <p:spPr/>
        <p:txBody>
          <a:bodyPr/>
          <a:lstStyle/>
          <a:p>
            <a:fld id="{E23DBB06-70ED-4A08-A6C1-AD7ACFBC390F}" type="slidenum">
              <a:rPr lang="ca-ES" smtClean="0"/>
              <a:pPr/>
              <a:t>21</a:t>
            </a:fld>
            <a:endParaRPr lang="ca-ES"/>
          </a:p>
        </p:txBody>
      </p:sp>
      <p:pic>
        <p:nvPicPr>
          <p:cNvPr id="17410" name="Picture 2" descr="C:\Users\Rosa\Desktop\MG_718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99030" y="3717032"/>
            <a:ext cx="2947033" cy="270276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solidFill>
                  <a:schemeClr val="accent2"/>
                </a:solidFill>
                <a:latin typeface="Calibri" pitchFamily="34" charset="0"/>
                <a:cs typeface="Calibri" pitchFamily="34" charset="0"/>
              </a:rPr>
              <a:t>Chocolate a la piedra</a:t>
            </a:r>
            <a:endParaRPr lang="ca-ES" sz="3600" dirty="0">
              <a:solidFill>
                <a:schemeClr val="accent2"/>
              </a:solidFill>
              <a:latin typeface="Calibri" pitchFamily="34" charset="0"/>
              <a:cs typeface="Calibri" pitchFamily="34" charset="0"/>
            </a:endParaRPr>
          </a:p>
        </p:txBody>
      </p:sp>
      <p:sp>
        <p:nvSpPr>
          <p:cNvPr id="3" name="2 Marcador de contenido"/>
          <p:cNvSpPr>
            <a:spLocks noGrp="1"/>
          </p:cNvSpPr>
          <p:nvPr>
            <p:ph idx="1"/>
          </p:nvPr>
        </p:nvSpPr>
        <p:spPr/>
        <p:txBody>
          <a:bodyPr>
            <a:normAutofit/>
          </a:bodyPr>
          <a:lstStyle/>
          <a:p>
            <a:pPr marL="0" indent="0" algn="just">
              <a:buNone/>
            </a:pPr>
            <a:r>
              <a:rPr lang="es-ES" sz="1600" dirty="0" smtClean="0">
                <a:solidFill>
                  <a:schemeClr val="accent2"/>
                </a:solidFill>
              </a:rPr>
              <a:t>Referencia: 20</a:t>
            </a:r>
          </a:p>
          <a:p>
            <a:pPr marL="0" indent="0" algn="just">
              <a:buNone/>
            </a:pPr>
            <a:r>
              <a:rPr lang="es-ES" sz="1600" dirty="0" smtClean="0">
                <a:solidFill>
                  <a:schemeClr val="accent2"/>
                </a:solidFill>
              </a:rPr>
              <a:t>Elaboración: </a:t>
            </a:r>
            <a:r>
              <a:rPr lang="es-ES" sz="1600" dirty="0" err="1" smtClean="0">
                <a:solidFill>
                  <a:schemeClr val="accent2"/>
                </a:solidFill>
              </a:rPr>
              <a:t>Agramunt</a:t>
            </a:r>
            <a:r>
              <a:rPr lang="es-ES" sz="1600" dirty="0" smtClean="0">
                <a:solidFill>
                  <a:schemeClr val="accent2"/>
                </a:solidFill>
              </a:rPr>
              <a:t>-Lleida</a:t>
            </a:r>
          </a:p>
          <a:p>
            <a:pPr marL="0" indent="0" algn="just">
              <a:buNone/>
            </a:pPr>
            <a:r>
              <a:rPr lang="es-ES" sz="1600" dirty="0" smtClean="0">
                <a:solidFill>
                  <a:schemeClr val="accent2"/>
                </a:solidFill>
              </a:rPr>
              <a:t>Chocolate a la piedra Roig</a:t>
            </a:r>
          </a:p>
          <a:p>
            <a:pPr marL="0" indent="0" algn="just">
              <a:buNone/>
            </a:pPr>
            <a:r>
              <a:rPr lang="es-ES" sz="1600" dirty="0" smtClean="0">
                <a:solidFill>
                  <a:schemeClr val="accent2"/>
                </a:solidFill>
              </a:rPr>
              <a:t>Peso:</a:t>
            </a:r>
            <a:r>
              <a:rPr lang="es-ES" sz="1600" dirty="0" smtClean="0"/>
              <a:t>350gr</a:t>
            </a:r>
          </a:p>
          <a:p>
            <a:pPr marL="0" indent="0" algn="just">
              <a:buNone/>
            </a:pPr>
            <a:r>
              <a:rPr lang="es-ES" sz="1600" dirty="0" smtClean="0">
                <a:solidFill>
                  <a:schemeClr val="accent2"/>
                </a:solidFill>
              </a:rPr>
              <a:t>Precio</a:t>
            </a:r>
            <a:r>
              <a:rPr lang="es-ES" sz="1600" dirty="0" smtClean="0"/>
              <a:t>:3,10 €</a:t>
            </a:r>
          </a:p>
          <a:p>
            <a:pPr marL="0" indent="0" algn="just">
              <a:buNone/>
            </a:pPr>
            <a:r>
              <a:rPr lang="es-ES" sz="1600" dirty="0" smtClean="0">
                <a:solidFill>
                  <a:schemeClr val="accent2"/>
                </a:solidFill>
              </a:rPr>
              <a:t>Descripción: </a:t>
            </a:r>
            <a:r>
              <a:rPr lang="es-ES" sz="1600" dirty="0" smtClean="0"/>
              <a:t>La variedad más antigua y autóctona del chocolate fabricada en </a:t>
            </a:r>
            <a:r>
              <a:rPr lang="es-ES" sz="1600" dirty="0" err="1" smtClean="0"/>
              <a:t>Agramunt</a:t>
            </a:r>
            <a:r>
              <a:rPr lang="es-ES" sz="1600" dirty="0" smtClean="0"/>
              <a:t> es la conocida como "chocolate a la piedra": sólo contiene cacao, azúcar, harina de arroz y esencia de canela, y se presenta desde hace muchos años en tabletas rectangulares de 24 tomas de forma redondeada. Se caracteriza por su dureza y se utiliza sobre todo para hacer chocolate caliente. </a:t>
            </a:r>
            <a:endParaRPr lang="ca-ES" sz="1600" dirty="0"/>
          </a:p>
        </p:txBody>
      </p:sp>
      <p:sp>
        <p:nvSpPr>
          <p:cNvPr id="5" name="Contenidor de número de diapositiva 4"/>
          <p:cNvSpPr>
            <a:spLocks noGrp="1"/>
          </p:cNvSpPr>
          <p:nvPr>
            <p:ph type="sldNum" sz="quarter" idx="12"/>
          </p:nvPr>
        </p:nvSpPr>
        <p:spPr/>
        <p:txBody>
          <a:bodyPr/>
          <a:lstStyle/>
          <a:p>
            <a:fld id="{E23DBB06-70ED-4A08-A6C1-AD7ACFBC390F}" type="slidenum">
              <a:rPr lang="ca-ES" smtClean="0"/>
              <a:pPr/>
              <a:t>22</a:t>
            </a:fld>
            <a:endParaRPr lang="ca-ES"/>
          </a:p>
        </p:txBody>
      </p:sp>
      <p:sp>
        <p:nvSpPr>
          <p:cNvPr id="6" name="AutoShape 2" descr="data:image/jpeg;base64,/9j/4AAQSkZJRgABAQAAAQABAAD/2wCEAAkGBhQSEBQUEhQVFBQWGBUVGBUVFhcVFxYYFxcVFRcWFhcYHiYeFxwkHBUUHy8gJCcpLSwsFR8xNTAqNSYrLCkBCQoKDgwOGg8PGiwkHBwsLCksLCwpKSwsLCksLCkpKSkpLCwpLCwsLCwsLCwsLCwsKSkpKSksLCwsLCksKSksKf/AABEIALUBFgMBIgACEQEDEQH/xAAcAAACAgMBAQAAAAAAAAAAAAAABQQGAQMHAgj/xABQEAACAQIDAwUJDAcHBAEFAAABAgMAEQQSIQUTMQYiQVFhFTJTVHGBkZPRBxQWFyMzQpKUobHSNVJyc3SztCVEYoKDw+GiwfDxsiQ0Q6PE/8QAGAEBAQEBAQAAAAAAAAAAAAAAAAECAwT/xAAgEQEAAgICAwEBAQAAAAAAAAAAARECMRNRAxIhMiJB/9oADAMBAAIRAxEAPwDuNFFFAUVoxmPjiUtI6oo6WIA6qXfDDB+Mw/XFS4WpOKKUjlbg/GYfWL7aPhZg/GYPWL7aXBUm1FKvhVhPGYPWJ7ayOVGE8Zg9antpcFSaUUr+FOE8Zg9anto+FWE8Zg9antpcFSaUUr+FOE8Zg9anto+FGE8Zg9antpcFSaUUs+E+E8Zg9anto+E+E8Zg9antpcFSZ0Ut+E2F8Zg9anto+EuF8Zg9antpcFSZUUt+EuF8Zg9anto+EmF8Zg9antpcFSZUUt+EmF8Zg9anto+EuF8Zg9antpcFSZUUt+EuF8Zg9anto+E2F8Zg9antpcFSZUUs+E2F8Zg9anto+E2F8Zg9antpcFSZ0Us+E2F8Zg9anto+E+E8Zg9antpcFSZ0Us+FGE8Zg9anto+FGE8Zg9antpcFSZ0Ur+FGE8Zg9antrPwownjMHrU9tLgqTOilfwownjMHrU9tHwownjMHrU9tLgqTSioeE2xBKbRTRuepHVj6AamVUFFFFAUUUUHKfdsFnwx/wyD0MntrnGAwcs75IlZ242HQOsngB2mum+7TEWbCKouTvQPKTEBUbk/sFGLwj5iFskltDiZgAXzka7tb2C8DXDLb04TWKt4HkiW76YuRxXDxtPbsMnNjB/zGmB5DC3DGeXLAfuEt6tfKjY5kw1on3LQ/KIVORRlU3HN4C19eiqb3Y2phUEkodo9PnAr2vwzEc5fORWaauZRzyNu4RcSFY8ExCSQOf2QQQ3mJqNieTG7Yq+Mw6sNCrNICPKClXrk/tobQidZ8PZQAecCUe99UuLg6dHppFyl2LctAxLssbTYaRtXKprJh3b6VhcqTSiJV3uAvj2F+vJ+SjuAnj2F+vJ+Sq9esXo2sXcFPHsL9eT8lHcFPHsL9d/yUni2pMoCrLIoHAB2AHkANeu7U/hpfrt7ah9Nu4KePYX68n5az3BTx7C/Xk/JSju1P4aX67e2g7bn8NL6xvbQ+m3cJPH8L9eT8lHcJPH8L9eT8lKe7U/hpfrt7aO7U/hpfWN7aH027gp4/hfryfko7gp4/hvrSfkpR3an8NL6xvbWe7U/hpfrt7aH027hJ4/hvrSfkoOwk8fw31pPyUp7sz+Gl9Y3trB2zP4aX1j+2h9N+4SeP4b60n5KO4SeP4b60n5KUd2Z/DS+sb20d2Z/DS+sf21T6b9wk8fw31pPyUdwk8fw31pPyUo7sz+Gl9Y3to7sz+Gl9Y/toG/cJPH8N6ZfyUHYaeP4b0y/kpP3Zn8NL6x/bR3an8NL6x/bQN+4SeP4b0y/koGwk8fw/pl/LSg7Zn8NL6x/bWU2tOSAJZiTwAdyT5r0DfuGnj+H9Mv5aO4cfj+H9Mv5a8Q4XFWzSTvCvXJKyk+QX/G1bO7UcPCWfEv8A4pZI4x5QDmb027aIwNgoTpj8P/8At/LSza2FeCaSJmuUbKSCbG3VesR7amzgmWQC4Nt49rX8tW7GpDi5cRkxt1lK5UKSkJeWILodONl0/WoaJeQshO0sLqfnVr6Kr565JYXdbXhjJvknyXGl8pK3+6voUV1w08/l2KKKK6OQooooOae69id3Lgn45GdrdeVoT/2r3yZmVHmhv3ztiIz4SKWzBh12Oh6qie7f/df9X/aqvbT5QblsOkiloxh8O6spySxOUsWjfouBqp0Nq4Zfp6MY/mF65SThMLKWIAy2NyBmuQCgJ4Fhdb9F79FRJ44o8OxkV0iTNH867qySHLnIY2Yc4EXv2VS9qYpcbY+/UIAsI5vkD5SADGzdoIqOdiuYismIibvchbFpkQA87m5ze404aVLaiHU8BhBFEka96ihR5ALCqpyl2mvvhpAeZhIpVZugzTLkWIdZGhPVrSocqBDAIpMXvMotbDgtIR+qZ3ACjtALdtVLa+3GmyoFEcKXyRLewJ4sxOrueljS1jEtorBNFRtmsUXrKLc2Gp7KKxRW9cG17W4cQdDpxr2YLHnZVGl+DEdIAB4nsqWNMMJY6Ctr4BgAdCD+qb1GfifZb7hwoVb6AXoPUkZU2YEHqOleayYyLXBF+Glr+TrrzQbYIS7WFr9pC/eSK3T7LkUXYAC1++Xh16GolZRrG40NAUVi9elW/loMVi9FZGpsOPUKoxTHCbAldc5URx+ElO7TzFu+8162xbbaJVWOGNGAsZCgd2N7k3cc3iPJYVAxmPklbNI7O3WxJ9HUOwUQ4weycPnVM7TuxsqpaKMnhbeS2vr1CmuEGRCzJ73jSdYJFjA3qgjV2ke+gJA73z8K0YONZcDErNkkXevDKwCoGRyzI0hP0rrYW0K8dakY/lKkhaLIZy6ujbq4L5t0Y7krctGUy5gDcBes0ZLeVmyDGVcdBMUnym9yyKWsLk5hmQK1j1nqqug1YNuyzvHmlVY03ixsqm8heOPKDKL3zBAeOXjw4mtEuzFixcCi8kT7iQFgOer5SbgcBfMpFzw40WCanXJY/Kn9qD+pgrHKTYwifeRawOTlKnOEYd/EWGl1Nx2ixrPJX53/ADYf+pgoHGwv06P4mT/5PXexXBeT/wCnR/Ey/i9d6FdcNPP5ds0UUV0chRRRQcs92/8Auv8Arf7VVDlX80n7rA/ysRVv93D+6/63+1VP5WfNJ+6wP8meuGe3pw1Cq1i9S9k7OM88cSmxdgt+Nus+YXPmplyx5PDCThFzGNlUqzdJAs+o0vfW3RcVl1shvRWL0UG2GLMbXt5i33CpMWANzcEjtV19FwK8YSDMpOa1jbvb/fenCYcKOa2a9ugWBOuhHfW66kj1hsLGLEqAx7ALdmle58PGWFwFvcFrddgTfpNbVuTwrw8N2t29pA/8/wC1ZCramY6lmy6hRbm6aC3O6hxqPhcHLObKGfKBdieai9GZmNlHlNN9pbNEmIgiU5Q0Ydm4gC7lnt0WRQbe2l+1dq5vkohkgXvU/WPDO5+kx6/RYWA0MpshS4QSh3PREpZRbUkuxUWABJPDSoqSbqYNGxORgVYaXym4PZwp1iofemCQf/mxQzselYfoqOrMRmPm6qTbJwhlxEUY4u6L5iRf7r0Fx5QYKdtqs0D2MarMGc3WMZRfQ30ubAdtVSLAPNnmYqiZuc9tCza5UUak6jQdY66uO2dpApj5Y+c0kqYZcupyqvZ15j9Som1MY2EGCSKMPliLi4JG9fvnFvpKSw7PMLVmJI8NySlcuCVTK2QFr2d7A5V0vwIJPRfWo0OwJWhM2mUPuwCdWbS9h1C4ufZVq21tJosPhgilpXibnDULI5+VOn0wWZbdFzRJkVcDhCbZim8P7w5n16zmK1Fsu2LyNPvgrPYosInspPOBtlXoI1Ovk7a17LMc8WLaVEWNEDRlVVSjk80KwFzcXuDe+nZTrZu3D3VkkcZYWvBduaOICgX488eg1V+VOz2w2Ikgud3mzqOghuBt1jh5qqIODjV2Abj59bdGlMoUaMEKGK34dQ854UjjkykHqINWyaNTEHAtdmUqMzDQK1wWuRbNY9HCpLRTjoly5yVDdVlJYnr6TURtkyWdmXJlUSENzCVJCgqh1OthoK27TThZR1k9Pt+6p+F2qs2FeOUnfxx5Ym1JkQujbo9JKkXXsuKQNmD5PgSxRynOs0RMDBiEEhQsEYce/IBAI4g9NMsHBFPGEith5ZYirRgkRyuhNsuvNkV0U26VbrvWd+yxIJQsaKIGQz2iZJI1AZo44/lZM1hxtw7BSzHbdgN9Hn5zSZcoghDtxYIt2J8pqsp80iTLJmb/AO5ihkZYxvHTERkKSUXvQwznnEd/XueZUVQwjhybxYzId5KEdy4XdqcoA7c9rmq1iOUUpGVCIk/ViGQenjS4tfU0Wj/E7diW+RDM2Ytmm+bBOpKwrlW9+tRXjku15if8UHD+JgpFTzkp87/mw/8AUw0Dnk6P7dH8TL+Mld7FcE5Nn+3R/ES/jJXexXXDTz+XYoooro5Ciiig5X7uP91/1v8Aaqocrfm0/d4H+TPVu93H+6/63+1VR5W/Nr+7wP8AImrhnt6cNQrez8c0MqSJ3yMGF+sdfWOjz1ecVAMTGs0zhFxWQRxH6LLmDFeuxN1PUcp0qn8n9lHE4mOHgGOp6lALMfQDV25W7cihdFy6ohWNUIBRTYBjcWUEKLdJHUNTludubmtmGy51zd7fXS9h5Kn4TGqXC7iJkNhlN1bq0kBzX858lNNscj7IZcMWdALtGQc6DpINhvFHXoR0jpqNWg4WDNLdnBj1tYXsCCLhWtY/+A1YY9lKWjyyAmVrDmNcC+W7Zum4bQdXHWqVhY2Lc02NXbZ5aFIrvIwb5XmBAU1tYA3JOg6QCCONRJMdo7GjSwSTNILgpxPWO9AynTgf/auLAliToFVlVtQSCxAAC31JJA/9VP2htNCAkSso+k5XvgSWYHKQ4JvqQwPQAAadbPhDxZAURlMbfJg6WdWGbOF4gWItfXheqzdKhyjVUmyxm8i4fcyAXOVgLqM1hclFI06qptdF2/hf/qZLKXV3SxjkGdSpzsqgDRlOuUm5sLHjVL2xsZ4JHBBKB2UPawNibXH0SRrbto1EnPujP/8AVKB3qxRBfJlvpUHYMgw6PiW76zRwjrdhlZx2KCRfrbsNQ5tsGREWVFkMYyKxLBso4KxUjMB0X17a8xPv5AJXCKBYcFUAWAVb6KNb+QHiaFfEVMUwJIZgTxIJF/LahcW4GUMwHUGIHo4U0n2dh7nLKBdlsLqVUMRfpzHKCeNr5Tr0V4xeAhG7CuLsUB56kLpzy7dd+rS3bRS2PEsosrMAeIBIB8oFO+TfJ4YgSSzOUghHOI1Y3uQq30HSSei/DWtMawdKprnYXd7gFwiKbNa4BzHsW+tS8HtqOOPE4Y6RTAFXXnbtwo0OpLL9Ekfq3FCULaG0oGayROQNA0kzs1vwHoq0ctY45ocHJK+6d4l1KlxqobnWsRr02PHhVVwGDgVg08ylBrkjDln7LlQFB6+NbNv7afGzXCkKosiAXyr5vIPR56qNsXIydsrR5Jo2IG8jcMo8oNmHopuMVJIyJvhGblBGC0Sg9IyouvSSLUwwPIwwQP8AKHest7qWER17wm2t7Wv2nzKpMdKsgG7USIQhdsp5ysQvPYEZRw4gaVJTbzKilJG5oysLFb2fOW0ynRe9uLaWv2VDfas6oFhtGACPk1sx1JN2uddei33VjaO1GYnOCoDNZQosDfUWUDXgLkX0pWNpWPejt01PR5qjTw8DMWL5ybXLkMRfjziR99RL1sxEwZiVAUdAAA081ar1oFZrFAorNPeSXzv+fD/1MNIqe8kvnv8APh/6iKiSc8mf06v8RL+Mld8FcC5Mfp1f4iX8ZK76K64aeby7FFFFdHIUUUUHKfdx/uvkm/2qqPK/vF/d4H+RNVt93I64XyTfjFVT5X94v7GC/kS1wy29WH5hXtkbTbDzJKgBK30N7EEEEXGo0PEU52lFDiy0sLlZTzjFKwBvYXyux5w001v5KrJNFZdKP9n7LhTERLLJvLsoKRFTa54vICVAHGykntHGr3DtTDHmIY1ItYqxDhiNCGJuSNNDcHpqlchdlrNLKX71InPG3f2S9+iys2tMX2lhoWCYSLfzX0KjmXJ0APfPqbaWHbUZkm2g4jxUuXKCWByhSRdlDMoAPAMSLdFqc4VwxSSWNoyBlzExKrWXLmYSEZTa2tz5BSyIYhnmDvuFiBeYxKqsLsBlOQguxZgLM3Xc6GtkPJLPNhSkpkhxDWEuXK6ldXVlJNmAB6TelKaybRjLNeXDoNbc7OSeF/k1YC/HTSpEnKyEE2mja+Y2KTkAm/Hmc7QgcBottb3qqzyxSMYVhWJt8qo4LFst2QiQsxudUNwBwNWCLBxPjcRgTEgjCusTZVEivGuYOZLZmvYkgm2tESouV8WYlpkJbvvkZCCdbEgqLkXtxHDrvdhHyzw8hykw5CLENpfgAp3gAK26bX06apm2SBs/BnKgZ98WYIgZgjhUuwFzYE+XpvXvZmxFbAYiVlJkyh4zrYIkio5HRqSw/wAhqlQb7c5K4Z1MuHdUBNgineL5TYnIPZoKqEuzHBNrOBoWU3HmvYn0U52VgcM2GkkYShoUVnkRwpZ5JCqxhWBGgtrfWxr1hmlfFSRwFcSsYc55QLlEFyTIpDAX0HO6RUWFbkgZbFlYA3tcEXta9r+UemsZD1GrZg9tYaZQssWTKtlGjx3OpOZhmUt25hWZXtZCqogzMsasSqot2eVyBzrDQW4sbDLwotqomGc8FY+RSaaQcj8W4uIWAtfnWS/HhmI6jU2facYypGgZ3ItdywQNoquVtmfgTawF7a9DLbuPghdIMPGzfROaRgjF3HfKOIJAOhHkoWXQciiHCyyqoIvdBmsdBZr2y2J1vbhpcG9WyHBRQQiCPV7DO6JqxvY/S426yALdelU/bG2sXBI8DPuihy5Y72t0ZXa72sRbXprTtbCD3pBPvZZGlZ1IkNwpjsGHEk3JFuyjK9YrlaqIAigWAXK8sSGwVgCbvmP0L+fh01DHYhZXzs8AJFms4AbtOp19lQ8LsJXwEs4J3iODl6DELKzW/aYa9ho5I4KOaZklTON1I45zLYopYd6RcG1qL8hvmYEC00N+kmQ3t0DvTw6/YK0yYZXNi0LW6d6gv2A5lN9ekU6wmwMO7xnckiTCNiN1ne6uhIAUg3IbqNz1VDw2yYGeYPBJHusNvim8YFXFja5BNmV04i4pRZVNskAGynsZczAHo1FxSlo7Eg8R1EH7xpVpg5NxvLhGiaRY8SWXiC8bobNzrAMvA8AbXrxtdniijkWb3xE7SIBPGrMDGcp77MbG4III81C1YopvjcGqCIzRGHepvFMbZrqSQCY3Nxw4ZhpaoU2AIXOjCRBxZeK/tqdV/DtNVUYCn3JH54ft4b+oipCKfckPnh+8w39RFQk25Lfp1f4iX8ZK79XAeSp/txf4iX8ZK78K64aeby7FFFFdHIUUUUHKPdy44XyTfjHVT5Y96P2MF/TyVa/dy44XyTfjHVT5Zd6P2cH/AE8lcM9vVh+YVI1ismisuqx4TZDdz2kUnNKxUgeDj1IJ7W/+C9dHJXbVmGGlXPBMyqQAFdWLDK4YC5s1jY3pxyExIlw02HPfId6nkNgQP8wX61QMPsWRMTvYVQhDmtIxCK3QWOnA6hb6281RlPhwW6nxCzMDh8aj5MQNYwWbOhY/RsxsQem1Qlxz4HDojFDKmKWZArq4yqmViSpNg1wBfXjpTKHYauojlxBcC5EMfyMS3JbQHUi5Oth5aW7TjbCvl3EMQOqPuw5YDpvLn5w6QOB8xpaIu0JMNI8k2HWZpJNVi3ekTlgzNnUnNbnWFunspjiMfK0hxCYPELiXjMZbI26zFchlVct82Xovbp1qKdqyMDmll4WtvHUW7FUgeivDt8mW5pystwzAWBvY5WYFzp2jQkjW4lrSYkpEeHVsBij73DZDrYljmuwMWtm1A7Nb1iLbqx71JExUeHeAQLGRmCGwBfUqCdM17XJZqxspt7YxFFlV7sCxtltZWUK2YXYqCoJIJ06ALJM00MQed3ZtBlhdgWUWABJJuSSvT9Lja4NRSo54hs9oklUyySxu6kMvNUEBQxGU2Y3Oo08lP+TeCWISxKC0gw8kryoytES8ZVEuBrlDGxvqS+mgNQMVtuSVwPecEqtzg26aRsunF1s2l9bgGpGwxGd/KkbYYR6MySOy6HU5SM3DqPTr10ETB4MRRXbdpYLzn1GYm1+ILHRjYdVK8ZjQEZY8zNPlzMwGcqGBAAXvczfRHQi9dTuV943XDrYghZM9++DAZQP1RzR0m+lVownXQ83jpw1tr1a0ahO2Dhd5iYx0Kc54aBOd09oA89TxHn2lEguflIV1uToVJ40/5I8mJBh94FOaax4cIweaLkjvjzuPALUbFclBHNm98Orm5ywIXYXuCA2ZR0NpfhRLaeU2HGJwyYlA4aImCTe5Vdglir20uRfKba8Oqo+Giil2fDHJPFGyzu9mYk7tgoJsoJvcHQ2pzsjkdhJnIZ5y/HnlVLaXJ7068ek+XQ2cjkfgYu+iB6Ls8jfde1VLpXMNtzDwssIkVsK0UyOBExe7s5ADMoY98nTbmG+trpOTePhw+Jd3dimSRFZUuWzqUvYkZeN6uO1+Tihc+HihyWGYbpGdNdWXN32nQeFvRrbk+Ylzxbt1IBEZghVjzc1syoVY2tYXHHU6awuFZ2FtmNJJ3nnlLPE8KvlLtzrAOSWuLWGnbxqZh8fhsmIBxLGSWBYt48cguQwNzlDWGRUXpJIJNOMPLGY5Qwhd0UvvCiKgPNGVbWUgFrcbjQWa9zHxuDVoZpYtywGQpzInDEHK6jTQcCLknjQR9i7WhEsCLIgTCxzZWkOTezShtVB4Lcga20HbWMfglxHvecWOGjhzywxleY6G8kaoO9ztY36rm9hXteTLNKoyQKpAaQyIg3QNjbmZSb3sOF7HqvUnaPJzAWNhIh4Zo2v/ANL3v5iKBLy5kzDCMMxDQX54AbWRzqBoOPRSnYUhVnIPBSctzrbibW1AF79IBJta9mm2djTMoyTnFIgJCtm3iCwvzWJuLDXKTw4Uy2Vybjw8Dz4gEgJdlN1vfTICCOLFR5Rfo1LqFT2xAqynJYKwVwAb2DgMBwHQb26ARTLkePlh+8w39RHSXFTl3ZzxYkm3DXoHUBwp1yOHyw/eYb+elVZ0Z8lf04n8RL+MlfQAr5/5KfpxP4iT8ZK+gBXXDTzeXYoooro5Ciiig5P7uXfYX9mX8Y6qfLHgP2cH/TvVs93LvsL+zL+MdVTlnw82E/p2rhnt6sPzCpWrFeqxWHVYuQOM3eOj/wAYdPOynKPrBa6btHY4aLKnfW0NuuxJ011t+HUK4lFIVIYGxBBBHQRqDV6wPunMEtKjZ/1oytievI4IXzG3ZVYyidw3yYdhowKsDa1h0H76cQyJMm7mGeO2q5SWB6CCuqka9vVpe+/Y22sLiNQS72vlbnMPLGAL26wpHbW7ar5xlU2A6ASP+lfZUpFD5T7AbC/KYeUvCWsb2LxMdQr3FxfoOntgbL2qd1IJBzQyuZAQDexGS2U3LWsOqxNOOVW0FSJ4s+Z3suXpVQyPqPo2KaA2PPY2HFqxg5l3TxlshZkOYgkELm5jZQSBchtAdV16CDUaXLkdJ74VmVnSSNhmSPLZlOqnnXJsQQc176DpqfisbK87xtZIYwV1srSM4BTdhtA2a1r80WF7m1c+iwZDDJKtybFgWVFB0GZ2Atfq7Kb7KXPIRFGEBCMxPygSRGvzi/EFQwsLm0h0a1CnQlwEWQ83KpfM28+S5wuysGte4uQLG2pvm1vq2ng3EUhhj3jzZucCETKdFaQMRdgv0gCT10rx3KtoY8pikddFaRcqhV6bZWurcLZst79FGL5agQgI+eQqQHJFiSCN4bHSx+job6cBc34zUm+M2ZB72YSBWAhyFxqBuV4gcRYqTp0Uo5MrhEwsiF4+cWzEnVlBNrggHgekX7OtP3eO63anUhgRoI75N2CSDc6Eta1ibajo0YbDiwC8eNgAPRa1S1pdW5SxRxKiHPYBVKhiQALLoRxtpqRwv2VXhhpGdkK5ZXIOVhZivOJIuCWAst7dQqPgcUiEuVzNa65iFQW5xY3v0A/+Wq1bP2n741XmEDLobEE69FiLsnSBpbrptNEu0MJNhirWGQEHOt+942NtV1tqRoR5alJtqOcDOQj8NTzWPb+qdOweTgFe19vl8wM5UILX1QSBjbVF5x0JFwLHL3qg3pRHPwJbJENd4cwv17tWAZz5Baotdui7IgZGs3AjTtHl6f8AioO3dpiOUxhSTYHmkKEFgBfQgX7RoOu9QNibWVAphJZD9Am+a2hK9Ktr5CdDxuInLTELviQWCyRxurqpe4F+aVuNDl6+IFa/xIj6cYF8PiWddzeRCuYE6XTQFrEC4uwytzrDUVKxTKE3QCBiGCqcwW6c+ygLrYWJ0Nz11XtgcpoVieWUhJQAjswBdxz8mQcWOlmv0i97WqPtPHM8uFxp5uHVhcG2cK7lWcgd9cC2nDKLihSfAiSBk3uYghwGJXeluec5sBnIyWvfgvNtQdgqzWUOp42YAN5Ae9Pl5vnpHsDAPJI2I3ZbMMqIpyKsfzYdySBoFNlvckFuAF7DLihhgCQYzpq5smhGbsYZegZm1FqipeB2VunBIbTX5tyR91ree1VHl3t5WSPDREFUuzlSCL3bIlxocqmxtpfyUo5UcomxOJkdWYRtZVW5F1XRcwGl+J/zUkqrEf6xVh5GD5YfvcN/PWq/Vi5F/PD97hf5y0WdJ/JT9Np/ESfi9fQAr5+5J/ptP4iT8Xr6BFdfHp5/LsUUUV0cRRRRQcn93Ec7C/sy/ilVfloPwwn9MatXu3DnYb9mX8Uqr8tV/wD5f6avPnt6vH+YVA15NbctYK1l1a7UVsy1jLQYU1vbaUpFjLIR1F2I9F61ZaMtBrtRatmWi1BM2XgGluLkRrzm42udBYcMx6+oHqpji9qCIBItCulrCw69Ndfv6+unvITG4fctFIoz5mbnXINwBcL9Iix06OwEkTp+R0ZZZoQiOpuEbM8DkG/Qbrr1E8OApTNq3i4ZlY7qU54zGroFylGlA5oIuGAa6E6Hyils+MBLCeFGIJUyRfJm446oDG3lym/XTDbeGmizJJFuVlcO8hLSBzqRzwDzRmY2FzrrewtLhSB44Ysw3SYpFYlwM6Mtmly2DIGIA1vbTXSiq2Y4j3sjr2Ol/NmQm/1RUmCUgfPRnTp3oI/6KcYTBO0kImSPLJicm7MeVlCd+g5oGTK68D0DtrQ2zYvfEOdUEYiWWQqxSOQEmxQnVQboh4c4NoKhbWm1nUhhNAr/AK4ErNa1teYR5TYE63OpvnB7ZELZhOS1mU5Im1DcdXdfTatmH5Oq2/gsN8sgET3IzWDsVOtrMilgeztrfisGrGSKFFGeCCWGyqGYrlzgNxJYZ2tfUrQKxiwCDFBzmNhLOQ+vUuYLEvRxBt117l2WW3kmImLOg5yr8oyjO0V2Ym1lcAEC+jDrqedqMomWVla6wF4pSWDsqBHTS5D65swsVK8RUYTXnknhjJhdCjb85U5yBXzOLZ+dc82xJsbdFURuTuKl58cSlnIuoAub3A6ejX/y9SOUGPR50RyCsastxdlDMXe1xYsqswBt1G3bBXaAhVlgJzMCryi45p4pGDqq/wCI84/4RcFbloU37tWUKCLqJGLEkC1gQgv06N5S9b4sZIcI8eciNXQ5eglr80+jMB2GocUhU3BsR/61B0I7K9z4lnsGOg4KAFUX4kKoAHooqwcn+V4hiEUikqOBHntf026dAOFrm5GCHHxIrx8xgTG/eup4EofpajVb9FyABXLMLBmdFJsGZVJ6rkC/31b8HtCbDO7G3vcshBJ0iysCAi6EtlFgBx48L0ZmFS2ps9oJpIm4oxXy24Hzix89RSKYbZ2gcRiJJiLF2LW6hwA7bC2tQ7Uaa7VYuRQ+XX97hf5opDarFyJHy6/vsL/Nok6SeSf6aj/iH/F6+gRXz/yUH9sx/wAQ/wCL19ACu3j08/l2KKKK6OIooooOV+7YOdhv2ZfxSku2IcNiUD++lQEwjWKRrMkOQroPKb0892Zefhv2ZPxSuf4TGFBlsjKWDWZQ2oFri/DSvNnP9S9fjj+YadtbJOHneIkMUIGYC17gHh0cag5Kvm1cbgppnk3tsxvY4TOeAGrFhfhUXLgvDD7GPzVlu1NyUZKuOXBeGH2Ifmoy4Lww+xj81FtTslGSrllwXhh9jH5qMuC8MPsQ/NQtTclAjq5WwXhh9iX81RpsDgmN/fMg7Fw2UegPQtL5J8jldBNOpdTYqgYIuvAuxIOuhCjWxBPEXt+VLgCNIwo7NOq8iE285FJ9hcpYUZMPvCyAKFldN2Li4CsLnLplGbycLXNfEWH3sryYiaOTeyaxx5rjMbNnzA3NW2KmZ+r/ADYlYYXzsjpkdrXDgZVuAb8QTYC9ze2pvpyhsbE5+UgAJ+lCd1/0kMnoAp/PLhnAD4zFOAQcrxZhcdYL2NGbBeFP2KH20mViKIs0YIMc86EcMyar2Bkf/sK9F+YUGL5hvdSs1tTmOmU9Ovlp0WwXhT9ih9tGbBeFb7FD7ajRRNOWHOxjNcgmyynvRYd8F4DQVHlaE2zvPLbQAhUAHUCzOQPNT/PgvCt9ih9tBfBeFb7FD7aCt+/QvzcSL2sN63pfmjzKKj4iZ3N3ZmPC7Emw6hfh5KtmfBeFb7FD7aN5gvCN9ig9tC1NyUZKuJkwXhW+xQe2gvgvCN9ig9tC1NyUZKuO8wXhG+xQe2jPgvCt9ig9tC1PAN71O2rtR8QVL2GVQoA4dJJt0E39AA6KsW8wXhG+xQe2jPgvCN9ig9tBTslZyVcd5gvCN9ig9tG8wXhG+xQe2haqYPC7yRE4Z2Vb9WYgX++rlsvZuGwkrlsSWMUsRcbhxYxudL3N7kEXrxhsXgkdW3j80hre84BexvxBuOHGk+29qmWWYoFCSOW+bRWIzErmIFzx66JtL5IuG2tEw4GckeQliK7+K+fuRCf2hhv3i/8AevoEV28enn82xRRRXVxFFFFBUuXfI043durlWjDADLcNmKnjcW7376oZ9zbE9no/5rtNFqzOES3GeURUOLfFtiez0f8ANHxbYns9H/NdpoqemPS8mXbi/wAW2J7PR/zR8W2J7PR/zXaKKemPRyZduL/Ftiez0Vn4tsR2eiuz0U9Mek5Mu3Gfi2xHZ6KPi1xHZ6K7NRT0x6Xky7cZ+LXEdnoo+LXE9no/5rs1FPTHpOTLtxn4tMR2eij4tcR2eiuzUU9Mel5Mu3Gfi0xHZ6KPi1xHZ6K7NRT0x6OTLtxj4tcR2eij4tcR2eiuz0U9Mejky7cY+LXEdnorHxa4js9Fdoop6Y9HJl24v8WuI7PRR8WuI7K7RRT0x6OTLtxb4tsR2eisfFtiOz0V2q1FqemPRyZduK/Friez0UfFtiOz0V2q1YtT0x6OTLtxb4t8T1D0Vj4t8T1D0V2u1FqemPRyZduKH3N8T1D0Vj4t8T1D0V2y1YtT0x6OTLty3kr7nkseJjlkbKI2DWA426OOldToorUREaZnKctiiiiqyKKKKAooooCiiigKKKKAooooCiiigKKKKAooooCiiigKKKKAooooCiiigKKKKAooooCiiigKKKKAooooCiiig//Z"/>
          <p:cNvSpPr>
            <a:spLocks noChangeAspect="1" noChangeArrowheads="1"/>
          </p:cNvSpPr>
          <p:nvPr/>
        </p:nvSpPr>
        <p:spPr bwMode="auto">
          <a:xfrm>
            <a:off x="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pic>
        <p:nvPicPr>
          <p:cNvPr id="18435" name="Picture 3" descr="C:\Users\Rosa\Desktop\untitled.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24128" y="4509120"/>
            <a:ext cx="2647950" cy="172402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6851104" cy="1143000"/>
          </a:xfrm>
        </p:spPr>
        <p:txBody>
          <a:bodyPr>
            <a:normAutofit/>
          </a:bodyPr>
          <a:lstStyle/>
          <a:p>
            <a:r>
              <a:rPr lang="es-ES" sz="3200" dirty="0" smtClean="0">
                <a:solidFill>
                  <a:schemeClr val="accent2"/>
                </a:solidFill>
                <a:latin typeface="Calibri" pitchFamily="34" charset="0"/>
                <a:cs typeface="Calibri" pitchFamily="34" charset="0"/>
              </a:rPr>
              <a:t>Aceite de oliva virgen</a:t>
            </a:r>
            <a:endParaRPr lang="ca-ES" sz="3200" dirty="0">
              <a:solidFill>
                <a:schemeClr val="accent2"/>
              </a:solidFill>
              <a:latin typeface="Calibri" pitchFamily="34" charset="0"/>
              <a:cs typeface="Calibri" pitchFamily="34" charset="0"/>
            </a:endParaRPr>
          </a:p>
        </p:txBody>
      </p:sp>
      <p:sp>
        <p:nvSpPr>
          <p:cNvPr id="3" name="2 Marcador de contenido"/>
          <p:cNvSpPr>
            <a:spLocks noGrp="1"/>
          </p:cNvSpPr>
          <p:nvPr>
            <p:ph idx="1"/>
          </p:nvPr>
        </p:nvSpPr>
        <p:spPr>
          <a:xfrm>
            <a:off x="467544" y="1600200"/>
            <a:ext cx="8219256" cy="4525963"/>
          </a:xfrm>
        </p:spPr>
        <p:txBody>
          <a:bodyPr/>
          <a:lstStyle/>
          <a:p>
            <a:endParaRPr lang="es-ES" sz="1600" dirty="0" smtClean="0">
              <a:solidFill>
                <a:schemeClr val="accent2"/>
              </a:solidFill>
              <a:latin typeface="Comic Sans MS" pitchFamily="66" charset="0"/>
            </a:endParaRPr>
          </a:p>
          <a:p>
            <a:endParaRPr lang="es-ES" sz="1600" dirty="0">
              <a:solidFill>
                <a:schemeClr val="accent2"/>
              </a:solidFill>
              <a:latin typeface="Comic Sans MS" pitchFamily="66" charset="0"/>
            </a:endParaRPr>
          </a:p>
          <a:p>
            <a:endParaRPr lang="es-ES" sz="1600" dirty="0" smtClean="0">
              <a:solidFill>
                <a:schemeClr val="accent2"/>
              </a:solidFill>
              <a:latin typeface="Comic Sans MS" pitchFamily="66" charset="0"/>
            </a:endParaRPr>
          </a:p>
          <a:p>
            <a:endParaRPr lang="es-ES" sz="1600" dirty="0">
              <a:solidFill>
                <a:schemeClr val="accent2"/>
              </a:solidFill>
              <a:latin typeface="Comic Sans MS" pitchFamily="66" charset="0"/>
            </a:endParaRPr>
          </a:p>
          <a:p>
            <a:endParaRPr lang="es-ES" sz="1600" dirty="0" smtClean="0">
              <a:solidFill>
                <a:schemeClr val="accent2"/>
              </a:solidFill>
              <a:latin typeface="Comic Sans MS" pitchFamily="66" charset="0"/>
            </a:endParaRPr>
          </a:p>
          <a:p>
            <a:endParaRPr lang="es-ES" sz="1600" dirty="0">
              <a:solidFill>
                <a:schemeClr val="accent2"/>
              </a:solidFill>
              <a:latin typeface="Comic Sans MS" pitchFamily="66" charset="0"/>
            </a:endParaRPr>
          </a:p>
          <a:p>
            <a:endParaRPr lang="es-ES" sz="1600" dirty="0" smtClean="0">
              <a:solidFill>
                <a:schemeClr val="accent2"/>
              </a:solidFill>
              <a:latin typeface="Comic Sans MS" pitchFamily="66" charset="0"/>
            </a:endParaRPr>
          </a:p>
          <a:p>
            <a:endParaRPr lang="es-ES" sz="1600" dirty="0">
              <a:solidFill>
                <a:schemeClr val="accent2"/>
              </a:solidFill>
              <a:latin typeface="Comic Sans MS" pitchFamily="66" charset="0"/>
            </a:endParaRPr>
          </a:p>
          <a:p>
            <a:endParaRPr lang="es-ES" sz="1600" dirty="0" smtClean="0">
              <a:solidFill>
                <a:schemeClr val="accent2"/>
              </a:solidFill>
              <a:latin typeface="Comic Sans MS" pitchFamily="66" charset="0"/>
            </a:endParaRPr>
          </a:p>
        </p:txBody>
      </p:sp>
      <p:pic>
        <p:nvPicPr>
          <p:cNvPr id="5" name="Picture 2" descr="NOOR"/>
          <p:cNvPicPr>
            <a:picLocks noChangeAspect="1" noChangeArrowheads="1"/>
          </p:cNvPicPr>
          <p:nvPr/>
        </p:nvPicPr>
        <p:blipFill>
          <a:blip r:embed="rId2" cstate="print"/>
          <a:srcRect/>
          <a:stretch>
            <a:fillRect/>
          </a:stretch>
        </p:blipFill>
        <p:spPr bwMode="auto">
          <a:xfrm>
            <a:off x="6876258" y="188640"/>
            <a:ext cx="1530564" cy="1359742"/>
          </a:xfrm>
          <a:prstGeom prst="rect">
            <a:avLst/>
          </a:prstGeom>
          <a:noFill/>
          <a:ln w="9525">
            <a:noFill/>
            <a:miter lim="800000"/>
            <a:headEnd/>
            <a:tailEnd/>
          </a:ln>
        </p:spPr>
      </p:pic>
      <p:sp>
        <p:nvSpPr>
          <p:cNvPr id="6" name="5 Rectángulo"/>
          <p:cNvSpPr/>
          <p:nvPr/>
        </p:nvSpPr>
        <p:spPr>
          <a:xfrm>
            <a:off x="611560" y="1556792"/>
            <a:ext cx="7416824" cy="3293209"/>
          </a:xfrm>
          <a:prstGeom prst="rect">
            <a:avLst/>
          </a:prstGeom>
        </p:spPr>
        <p:txBody>
          <a:bodyPr wrap="square">
            <a:spAutoFit/>
          </a:bodyPr>
          <a:lstStyle/>
          <a:p>
            <a:pPr algn="just"/>
            <a:r>
              <a:rPr lang="es-ES" sz="1600" dirty="0" smtClean="0">
                <a:solidFill>
                  <a:schemeClr val="accent2"/>
                </a:solidFill>
              </a:rPr>
              <a:t>Referencia:21</a:t>
            </a:r>
          </a:p>
          <a:p>
            <a:pPr algn="just"/>
            <a:r>
              <a:rPr lang="es-ES" sz="1600" dirty="0" smtClean="0"/>
              <a:t>Aceite de oliva virgen extra elaborado sólo con aceitunas arbequinas. Tiene un sabor muy suave, ligeramente almendrado, con toques de manzana verde y un aroma que recuerda el olor fresco y verde de las aceitunas en su punto óptimo de maduración.</a:t>
            </a:r>
            <a:endParaRPr lang="es-ES" sz="1600" dirty="0" smtClean="0">
              <a:solidFill>
                <a:schemeClr val="accent2"/>
              </a:solidFill>
            </a:endParaRPr>
          </a:p>
          <a:p>
            <a:pPr algn="just">
              <a:buNone/>
            </a:pPr>
            <a:endParaRPr lang="es-ES" sz="1600" dirty="0" smtClean="0">
              <a:solidFill>
                <a:schemeClr val="accent2"/>
              </a:solidFill>
            </a:endParaRPr>
          </a:p>
          <a:p>
            <a:pPr algn="just"/>
            <a:endParaRPr lang="es-ES" sz="1600" dirty="0" smtClean="0">
              <a:solidFill>
                <a:schemeClr val="accent2"/>
              </a:solidFill>
            </a:endParaRPr>
          </a:p>
          <a:p>
            <a:pPr algn="just" fontAlgn="base"/>
            <a:r>
              <a:rPr lang="es-ES" sz="1600" dirty="0" smtClean="0">
                <a:solidFill>
                  <a:schemeClr val="accent2"/>
                </a:solidFill>
              </a:rPr>
              <a:t>Formato:</a:t>
            </a:r>
            <a:r>
              <a:rPr lang="ca-ES" sz="1600" dirty="0" smtClean="0"/>
              <a:t>750 cl (0,4 </a:t>
            </a:r>
            <a:r>
              <a:rPr lang="ca-ES" sz="1600" dirty="0" err="1" smtClean="0"/>
              <a:t>grados</a:t>
            </a:r>
            <a:r>
              <a:rPr lang="ca-ES" sz="1600" dirty="0" smtClean="0"/>
              <a:t>)</a:t>
            </a:r>
          </a:p>
          <a:p>
            <a:pPr algn="just"/>
            <a:r>
              <a:rPr lang="es-ES" sz="1600" dirty="0" smtClean="0">
                <a:solidFill>
                  <a:schemeClr val="accent2"/>
                </a:solidFill>
              </a:rPr>
              <a:t>Elaboración: </a:t>
            </a:r>
            <a:r>
              <a:rPr lang="es-ES" sz="1600" dirty="0" smtClean="0"/>
              <a:t>Les </a:t>
            </a:r>
            <a:r>
              <a:rPr lang="es-ES" sz="1600" dirty="0" err="1" smtClean="0"/>
              <a:t>Borgues</a:t>
            </a:r>
            <a:r>
              <a:rPr lang="es-ES" sz="1600" dirty="0" smtClean="0"/>
              <a:t> </a:t>
            </a:r>
            <a:r>
              <a:rPr lang="es-ES" sz="1600" dirty="0" err="1" smtClean="0"/>
              <a:t>Blanques</a:t>
            </a:r>
            <a:r>
              <a:rPr lang="es-ES" sz="1600" dirty="0" smtClean="0"/>
              <a:t> -Lleida</a:t>
            </a:r>
          </a:p>
          <a:p>
            <a:pPr algn="just"/>
            <a:endParaRPr lang="es-ES" sz="1600" dirty="0" smtClean="0">
              <a:solidFill>
                <a:schemeClr val="accent2"/>
              </a:solidFill>
            </a:endParaRPr>
          </a:p>
          <a:p>
            <a:pPr algn="just">
              <a:buNone/>
            </a:pPr>
            <a:endParaRPr lang="es-ES" sz="1600" dirty="0" smtClean="0">
              <a:solidFill>
                <a:schemeClr val="accent2"/>
              </a:solidFill>
            </a:endParaRPr>
          </a:p>
          <a:p>
            <a:pPr algn="just"/>
            <a:endParaRPr lang="es-ES" sz="1600" dirty="0" smtClean="0">
              <a:solidFill>
                <a:schemeClr val="accent2"/>
              </a:solidFill>
            </a:endParaRPr>
          </a:p>
          <a:p>
            <a:pPr algn="just"/>
            <a:endParaRPr lang="es-ES" sz="1600" dirty="0" smtClean="0">
              <a:solidFill>
                <a:schemeClr val="accent2"/>
              </a:solidFill>
            </a:endParaRPr>
          </a:p>
          <a:p>
            <a:pPr algn="just"/>
            <a:r>
              <a:rPr lang="es-ES" sz="1600" dirty="0" smtClean="0">
                <a:solidFill>
                  <a:schemeClr val="accent2"/>
                </a:solidFill>
              </a:rPr>
              <a:t>Precio: </a:t>
            </a:r>
            <a:r>
              <a:rPr lang="ca-ES" sz="1600" dirty="0" smtClean="0"/>
              <a:t>4,45€ </a:t>
            </a:r>
            <a:endParaRPr lang="ca-ES" sz="1600" dirty="0">
              <a:solidFill>
                <a:schemeClr val="accent2"/>
              </a:solidFill>
            </a:endParaRPr>
          </a:p>
        </p:txBody>
      </p:sp>
      <p:pic>
        <p:nvPicPr>
          <p:cNvPr id="7" name="6 Imagen" descr="arbequina.png"/>
          <p:cNvPicPr>
            <a:picLocks noChangeAspect="1"/>
          </p:cNvPicPr>
          <p:nvPr/>
        </p:nvPicPr>
        <p:blipFill>
          <a:blip r:embed="rId3" cstate="print"/>
          <a:stretch>
            <a:fillRect/>
          </a:stretch>
        </p:blipFill>
        <p:spPr>
          <a:xfrm>
            <a:off x="6588224" y="2636912"/>
            <a:ext cx="1069319" cy="3456384"/>
          </a:xfrm>
          <a:prstGeom prst="rect">
            <a:avLst/>
          </a:prstGeom>
        </p:spPr>
      </p:pic>
      <p:sp>
        <p:nvSpPr>
          <p:cNvPr id="8" name="Contenidor de número de diapositiva 7"/>
          <p:cNvSpPr>
            <a:spLocks noGrp="1"/>
          </p:cNvSpPr>
          <p:nvPr>
            <p:ph type="sldNum" sz="quarter" idx="12"/>
          </p:nvPr>
        </p:nvSpPr>
        <p:spPr/>
        <p:txBody>
          <a:bodyPr/>
          <a:lstStyle/>
          <a:p>
            <a:fld id="{E23DBB06-70ED-4A08-A6C1-AD7ACFBC390F}" type="slidenum">
              <a:rPr lang="ca-ES" smtClean="0"/>
              <a:pPr/>
              <a:t>23</a:t>
            </a:fld>
            <a:endParaRPr lang="ca-E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184340" cy="1143000"/>
          </a:xfrm>
        </p:spPr>
        <p:txBody>
          <a:bodyPr>
            <a:normAutofit/>
          </a:bodyPr>
          <a:lstStyle/>
          <a:p>
            <a:r>
              <a:rPr lang="es-ES" sz="3600" dirty="0" smtClean="0">
                <a:solidFill>
                  <a:schemeClr val="accent2"/>
                </a:solidFill>
                <a:latin typeface="Calibri" pitchFamily="34" charset="0"/>
                <a:cs typeface="Calibri" pitchFamily="34" charset="0"/>
              </a:rPr>
              <a:t>Aceite de oliva </a:t>
            </a:r>
            <a:r>
              <a:rPr lang="es-ES" sz="3600" dirty="0" err="1" smtClean="0">
                <a:solidFill>
                  <a:schemeClr val="accent2"/>
                </a:solidFill>
                <a:latin typeface="Calibri" pitchFamily="34" charset="0"/>
                <a:cs typeface="Calibri" pitchFamily="34" charset="0"/>
              </a:rPr>
              <a:t>Germanor</a:t>
            </a:r>
            <a:endParaRPr lang="ca-ES" sz="3600" dirty="0">
              <a:solidFill>
                <a:schemeClr val="accent2"/>
              </a:solidFill>
              <a:latin typeface="Calibri" pitchFamily="34" charset="0"/>
              <a:cs typeface="Calibri" pitchFamily="34" charset="0"/>
            </a:endParaRPr>
          </a:p>
        </p:txBody>
      </p:sp>
      <p:sp>
        <p:nvSpPr>
          <p:cNvPr id="3" name="2 Marcador de contenido"/>
          <p:cNvSpPr>
            <a:spLocks noGrp="1"/>
          </p:cNvSpPr>
          <p:nvPr>
            <p:ph idx="1"/>
          </p:nvPr>
        </p:nvSpPr>
        <p:spPr/>
        <p:txBody>
          <a:bodyPr>
            <a:normAutofit/>
          </a:bodyPr>
          <a:lstStyle/>
          <a:p>
            <a:pPr marL="0" indent="0">
              <a:buNone/>
            </a:pPr>
            <a:r>
              <a:rPr lang="es-ES" sz="1600" dirty="0" smtClean="0">
                <a:solidFill>
                  <a:schemeClr val="accent2"/>
                </a:solidFill>
              </a:rPr>
              <a:t>Referencia:22</a:t>
            </a:r>
            <a:endParaRPr lang="es-ES" sz="1600" dirty="0">
              <a:solidFill>
                <a:schemeClr val="accent2"/>
              </a:solidFill>
            </a:endParaRPr>
          </a:p>
          <a:p>
            <a:pPr marL="0" indent="0">
              <a:buNone/>
            </a:pPr>
            <a:endParaRPr lang="es-ES" sz="1600" dirty="0" smtClean="0"/>
          </a:p>
          <a:p>
            <a:pPr marL="0" indent="0">
              <a:buNone/>
            </a:pPr>
            <a:r>
              <a:rPr lang="es-ES" sz="1600" dirty="0" smtClean="0">
                <a:solidFill>
                  <a:schemeClr val="accent2"/>
                </a:solidFill>
              </a:rPr>
              <a:t>Descripción: </a:t>
            </a:r>
            <a:r>
              <a:rPr lang="es-ES" sz="1600" dirty="0" smtClean="0"/>
              <a:t>Clásico </a:t>
            </a:r>
            <a:r>
              <a:rPr lang="es-ES" sz="1600" dirty="0"/>
              <a:t>entre clásicos, </a:t>
            </a:r>
            <a:r>
              <a:rPr lang="es-ES" sz="1600" dirty="0" err="1"/>
              <a:t>Germanor</a:t>
            </a:r>
            <a:r>
              <a:rPr lang="es-ES" sz="1600" dirty="0"/>
              <a:t> el primer aceite </a:t>
            </a:r>
            <a:r>
              <a:rPr lang="es-ES" sz="1600" dirty="0" err="1"/>
              <a:t>enbotellado</a:t>
            </a:r>
            <a:r>
              <a:rPr lang="es-ES" sz="1600" dirty="0"/>
              <a:t> en vidrio de España. </a:t>
            </a:r>
            <a:br>
              <a:rPr lang="es-ES" sz="1600" dirty="0"/>
            </a:br>
            <a:r>
              <a:rPr lang="es-ES" sz="1600" dirty="0" smtClean="0"/>
              <a:t>Es </a:t>
            </a:r>
            <a:r>
              <a:rPr lang="es-ES" sz="1600" dirty="0"/>
              <a:t>un Aceite de categoría superior, obtenido directamente de aceitunas y sólo mediante procedimientos mecánicos.</a:t>
            </a:r>
            <a:br>
              <a:rPr lang="es-ES" sz="1600" dirty="0"/>
            </a:br>
            <a:r>
              <a:rPr lang="es-ES" sz="1600" dirty="0" smtClean="0"/>
              <a:t>Desde </a:t>
            </a:r>
            <a:r>
              <a:rPr lang="es-ES" sz="1600" dirty="0"/>
              <a:t>1970 </a:t>
            </a:r>
            <a:r>
              <a:rPr lang="es-ES" sz="1600" dirty="0" err="1"/>
              <a:t>Germanor</a:t>
            </a:r>
            <a:r>
              <a:rPr lang="es-ES" sz="1600" dirty="0"/>
              <a:t> es el fruto de la selección realizada por expertos de los mejores aceites de oliva arbequina.</a:t>
            </a:r>
            <a:br>
              <a:rPr lang="es-ES" sz="1600" dirty="0"/>
            </a:br>
            <a:r>
              <a:rPr lang="es-ES" sz="1600" dirty="0" smtClean="0"/>
              <a:t>Tradición </a:t>
            </a:r>
            <a:r>
              <a:rPr lang="es-ES" sz="1600" dirty="0"/>
              <a:t>y experiencia hacen de </a:t>
            </a:r>
            <a:r>
              <a:rPr lang="es-ES" sz="1600" dirty="0" err="1"/>
              <a:t>Germanor</a:t>
            </a:r>
            <a:r>
              <a:rPr lang="es-ES" sz="1600" dirty="0"/>
              <a:t> el aceite más valioso de su cocina.</a:t>
            </a:r>
          </a:p>
          <a:p>
            <a:pPr marL="0" indent="0">
              <a:buNone/>
            </a:pPr>
            <a:r>
              <a:rPr lang="es-ES" sz="1600" dirty="0" smtClean="0">
                <a:solidFill>
                  <a:schemeClr val="accent2"/>
                </a:solidFill>
              </a:rPr>
              <a:t>Cantidad:</a:t>
            </a:r>
            <a:r>
              <a:rPr lang="es-ES" sz="1600" dirty="0" smtClean="0"/>
              <a:t>750ml</a:t>
            </a:r>
          </a:p>
          <a:p>
            <a:pPr marL="0" indent="0">
              <a:buNone/>
            </a:pPr>
            <a:r>
              <a:rPr lang="es-ES" sz="1600" dirty="0" smtClean="0">
                <a:solidFill>
                  <a:schemeClr val="accent2"/>
                </a:solidFill>
              </a:rPr>
              <a:t>Borges </a:t>
            </a:r>
            <a:r>
              <a:rPr lang="es-ES" sz="1600" dirty="0" err="1" smtClean="0">
                <a:solidFill>
                  <a:schemeClr val="accent2"/>
                </a:solidFill>
              </a:rPr>
              <a:t>Blanques</a:t>
            </a:r>
            <a:r>
              <a:rPr lang="es-ES" sz="1600" dirty="0" smtClean="0">
                <a:solidFill>
                  <a:schemeClr val="accent2"/>
                </a:solidFill>
              </a:rPr>
              <a:t>-Lleida</a:t>
            </a:r>
          </a:p>
          <a:p>
            <a:pPr marL="0" indent="0">
              <a:buNone/>
            </a:pPr>
            <a:r>
              <a:rPr lang="es-ES" sz="1600" dirty="0" smtClean="0">
                <a:solidFill>
                  <a:schemeClr val="accent2"/>
                </a:solidFill>
              </a:rPr>
              <a:t>Precio: </a:t>
            </a:r>
            <a:r>
              <a:rPr lang="es-ES" sz="1600" dirty="0" smtClean="0"/>
              <a:t>4,50 €</a:t>
            </a:r>
          </a:p>
          <a:p>
            <a:pPr marL="0" indent="0">
              <a:buNone/>
            </a:pPr>
            <a:endParaRPr lang="es-ES" sz="1600" dirty="0" smtClean="0">
              <a:solidFill>
                <a:schemeClr val="accent2"/>
              </a:solidFill>
            </a:endParaRPr>
          </a:p>
        </p:txBody>
      </p:sp>
      <p:pic>
        <p:nvPicPr>
          <p:cNvPr id="5" name="Picture 2" descr="NOOR"/>
          <p:cNvPicPr>
            <a:picLocks noChangeAspect="1" noChangeArrowheads="1"/>
          </p:cNvPicPr>
          <p:nvPr/>
        </p:nvPicPr>
        <p:blipFill>
          <a:blip r:embed="rId2" cstate="print"/>
          <a:srcRect/>
          <a:stretch>
            <a:fillRect/>
          </a:stretch>
        </p:blipFill>
        <p:spPr bwMode="auto">
          <a:xfrm>
            <a:off x="6876258" y="188640"/>
            <a:ext cx="1530564" cy="1359742"/>
          </a:xfrm>
          <a:prstGeom prst="rect">
            <a:avLst/>
          </a:prstGeom>
          <a:noFill/>
          <a:ln w="9525">
            <a:noFill/>
            <a:miter lim="800000"/>
            <a:headEnd/>
            <a:tailEnd/>
          </a:ln>
        </p:spPr>
      </p:pic>
      <p:sp>
        <p:nvSpPr>
          <p:cNvPr id="6" name="Contenidor de número de diapositiva 5"/>
          <p:cNvSpPr>
            <a:spLocks noGrp="1"/>
          </p:cNvSpPr>
          <p:nvPr>
            <p:ph type="sldNum" sz="quarter" idx="12"/>
          </p:nvPr>
        </p:nvSpPr>
        <p:spPr/>
        <p:txBody>
          <a:bodyPr/>
          <a:lstStyle/>
          <a:p>
            <a:fld id="{E23DBB06-70ED-4A08-A6C1-AD7ACFBC390F}" type="slidenum">
              <a:rPr lang="ca-ES" smtClean="0"/>
              <a:pPr/>
              <a:t>24</a:t>
            </a:fld>
            <a:endParaRPr lang="ca-ES"/>
          </a:p>
        </p:txBody>
      </p:sp>
      <p:pic>
        <p:nvPicPr>
          <p:cNvPr id="12291" name="Picture 3" descr="C:\Users\Rosa\Desktop\untitled.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76258" y="3717032"/>
            <a:ext cx="1657350" cy="276225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accent2"/>
                </a:solidFill>
              </a:rPr>
              <a:t>Zumo de mandarina</a:t>
            </a:r>
            <a:endParaRPr lang="ca-ES" dirty="0">
              <a:solidFill>
                <a:schemeClr val="accent2"/>
              </a:solidFill>
            </a:endParaRPr>
          </a:p>
        </p:txBody>
      </p:sp>
      <p:sp>
        <p:nvSpPr>
          <p:cNvPr id="3" name="2 Marcador de contenido"/>
          <p:cNvSpPr>
            <a:spLocks noGrp="1"/>
          </p:cNvSpPr>
          <p:nvPr>
            <p:ph idx="1"/>
          </p:nvPr>
        </p:nvSpPr>
        <p:spPr>
          <a:xfrm>
            <a:off x="457200" y="1268760"/>
            <a:ext cx="8229600" cy="4857403"/>
          </a:xfrm>
        </p:spPr>
        <p:txBody>
          <a:bodyPr>
            <a:normAutofit/>
          </a:bodyPr>
          <a:lstStyle/>
          <a:p>
            <a:pPr marL="0" indent="0" algn="just">
              <a:buNone/>
            </a:pPr>
            <a:r>
              <a:rPr lang="es-ES" sz="1600" dirty="0" smtClean="0">
                <a:solidFill>
                  <a:schemeClr val="accent2"/>
                </a:solidFill>
                <a:latin typeface="Calibri" pitchFamily="34" charset="0"/>
                <a:cs typeface="Calibri" pitchFamily="34" charset="0"/>
              </a:rPr>
              <a:t>Referencia:23</a:t>
            </a:r>
          </a:p>
          <a:p>
            <a:pPr marL="0" indent="0" algn="just">
              <a:buNone/>
            </a:pPr>
            <a:r>
              <a:rPr lang="es-ES" sz="1600" dirty="0" smtClean="0">
                <a:latin typeface="Calibri" pitchFamily="34" charset="0"/>
                <a:cs typeface="Calibri" pitchFamily="34" charset="0"/>
              </a:rPr>
              <a:t>Procedencia: </a:t>
            </a:r>
            <a:r>
              <a:rPr lang="es-ES" sz="1600" dirty="0" err="1" smtClean="0">
                <a:solidFill>
                  <a:schemeClr val="accent2"/>
                </a:solidFill>
                <a:latin typeface="Calibri" pitchFamily="34" charset="0"/>
                <a:cs typeface="Calibri" pitchFamily="34" charset="0"/>
              </a:rPr>
              <a:t>Vilanova</a:t>
            </a:r>
            <a:r>
              <a:rPr lang="es-ES" sz="1600" dirty="0" smtClean="0">
                <a:solidFill>
                  <a:schemeClr val="accent2"/>
                </a:solidFill>
                <a:latin typeface="Calibri" pitchFamily="34" charset="0"/>
                <a:cs typeface="Calibri" pitchFamily="34" charset="0"/>
              </a:rPr>
              <a:t> de </a:t>
            </a:r>
            <a:r>
              <a:rPr lang="es-ES" sz="1600" dirty="0" err="1" smtClean="0">
                <a:solidFill>
                  <a:schemeClr val="accent2"/>
                </a:solidFill>
                <a:latin typeface="Calibri" pitchFamily="34" charset="0"/>
                <a:cs typeface="Calibri" pitchFamily="34" charset="0"/>
              </a:rPr>
              <a:t>Bellpuig</a:t>
            </a:r>
            <a:r>
              <a:rPr lang="es-ES" sz="1600" dirty="0" smtClean="0">
                <a:solidFill>
                  <a:schemeClr val="accent2"/>
                </a:solidFill>
                <a:latin typeface="Calibri" pitchFamily="34" charset="0"/>
                <a:cs typeface="Calibri" pitchFamily="34" charset="0"/>
              </a:rPr>
              <a:t>-Lleida</a:t>
            </a:r>
          </a:p>
          <a:p>
            <a:pPr marL="0" indent="0" algn="just">
              <a:buNone/>
            </a:pPr>
            <a:r>
              <a:rPr lang="es-ES" sz="1600" dirty="0" smtClean="0">
                <a:latin typeface="Calibri" pitchFamily="34" charset="0"/>
                <a:cs typeface="Calibri" pitchFamily="34" charset="0"/>
              </a:rPr>
              <a:t>Precio</a:t>
            </a:r>
            <a:r>
              <a:rPr lang="es-ES" sz="1600" dirty="0" smtClean="0">
                <a:solidFill>
                  <a:schemeClr val="accent2"/>
                </a:solidFill>
                <a:latin typeface="Calibri" pitchFamily="34" charset="0"/>
                <a:cs typeface="Calibri" pitchFamily="34" charset="0"/>
              </a:rPr>
              <a:t>:2,35 €</a:t>
            </a:r>
          </a:p>
          <a:p>
            <a:pPr marL="0" indent="0" algn="just">
              <a:buNone/>
            </a:pPr>
            <a:r>
              <a:rPr lang="es-ES" sz="1600" dirty="0" smtClean="0">
                <a:latin typeface="Calibri" pitchFamily="34" charset="0"/>
                <a:cs typeface="Calibri" pitchFamily="34" charset="0"/>
              </a:rPr>
              <a:t>Cantidad: </a:t>
            </a:r>
            <a:r>
              <a:rPr lang="es-ES" sz="1600" dirty="0" smtClean="0">
                <a:solidFill>
                  <a:schemeClr val="accent2"/>
                </a:solidFill>
                <a:latin typeface="Calibri" pitchFamily="34" charset="0"/>
                <a:cs typeface="Calibri" pitchFamily="34" charset="0"/>
              </a:rPr>
              <a:t>1l</a:t>
            </a:r>
          </a:p>
          <a:p>
            <a:pPr marL="0" indent="0" algn="just">
              <a:buNone/>
            </a:pPr>
            <a:r>
              <a:rPr lang="ca-ES" sz="1600" dirty="0" err="1" smtClean="0"/>
              <a:t>Zumo</a:t>
            </a:r>
            <a:r>
              <a:rPr lang="ca-ES" sz="1600" dirty="0"/>
              <a:t> </a:t>
            </a:r>
            <a:r>
              <a:rPr lang="ca-ES" sz="1600" dirty="0" smtClean="0"/>
              <a:t>artesanal</a:t>
            </a:r>
            <a:r>
              <a:rPr lang="ca-ES" sz="1600" dirty="0"/>
              <a:t>, </a:t>
            </a:r>
            <a:r>
              <a:rPr lang="ca-ES" sz="1600" dirty="0" err="1" smtClean="0"/>
              <a:t>elaborado</a:t>
            </a:r>
            <a:r>
              <a:rPr lang="ca-ES" sz="1600" dirty="0" smtClean="0"/>
              <a:t> </a:t>
            </a:r>
            <a:r>
              <a:rPr lang="ca-ES" sz="1600" dirty="0" err="1" smtClean="0"/>
              <a:t>directamente</a:t>
            </a:r>
            <a:r>
              <a:rPr lang="ca-ES" sz="1600" dirty="0" smtClean="0"/>
              <a:t> </a:t>
            </a:r>
            <a:r>
              <a:rPr lang="ca-ES" sz="1600" dirty="0"/>
              <a:t>de </a:t>
            </a:r>
            <a:r>
              <a:rPr lang="ca-ES" sz="1600" dirty="0" err="1" smtClean="0"/>
              <a:t>mandarinas</a:t>
            </a:r>
            <a:r>
              <a:rPr lang="ca-ES" sz="1600" dirty="0" smtClean="0"/>
              <a:t> </a:t>
            </a:r>
            <a:r>
              <a:rPr lang="ca-ES" sz="1600" dirty="0" err="1" smtClean="0"/>
              <a:t>frescas</a:t>
            </a:r>
            <a:r>
              <a:rPr lang="ca-ES" sz="1600" dirty="0" smtClean="0"/>
              <a:t>. </a:t>
            </a:r>
            <a:r>
              <a:rPr lang="ca-ES" sz="1600" dirty="0"/>
              <a:t>No </a:t>
            </a:r>
            <a:r>
              <a:rPr lang="ca-ES" sz="1600" dirty="0" err="1" smtClean="0"/>
              <a:t>proviene</a:t>
            </a:r>
            <a:r>
              <a:rPr lang="ca-ES" sz="1600" dirty="0" smtClean="0"/>
              <a:t> </a:t>
            </a:r>
            <a:r>
              <a:rPr lang="ca-ES" sz="1600" dirty="0"/>
              <a:t>de </a:t>
            </a:r>
            <a:r>
              <a:rPr lang="ca-ES" sz="1600" dirty="0" err="1" smtClean="0"/>
              <a:t>concentrados</a:t>
            </a:r>
            <a:r>
              <a:rPr lang="ca-ES" sz="1600" dirty="0" smtClean="0"/>
              <a:t>. </a:t>
            </a:r>
            <a:r>
              <a:rPr lang="ca-ES" sz="1600" dirty="0" err="1" smtClean="0"/>
              <a:t>Exprimidos</a:t>
            </a:r>
            <a:r>
              <a:rPr lang="ca-ES" sz="1600" dirty="0" smtClean="0"/>
              <a:t> y </a:t>
            </a:r>
            <a:r>
              <a:rPr lang="ca-ES" sz="1600" dirty="0" err="1" smtClean="0"/>
              <a:t>envasados</a:t>
            </a:r>
            <a:r>
              <a:rPr lang="ca-ES" sz="1600" dirty="0" smtClean="0"/>
              <a:t> se </a:t>
            </a:r>
            <a:r>
              <a:rPr lang="ca-ES" sz="1600" dirty="0" err="1" smtClean="0"/>
              <a:t>realiza</a:t>
            </a:r>
            <a:r>
              <a:rPr lang="ca-ES" sz="1600" dirty="0" smtClean="0"/>
              <a:t> </a:t>
            </a:r>
            <a:r>
              <a:rPr lang="ca-ES" sz="1600" dirty="0"/>
              <a:t>en </a:t>
            </a:r>
            <a:r>
              <a:rPr lang="ca-ES" sz="1600" dirty="0" err="1" smtClean="0"/>
              <a:t>pocos</a:t>
            </a:r>
            <a:r>
              <a:rPr lang="ca-ES" sz="1600" dirty="0" smtClean="0"/>
              <a:t> </a:t>
            </a:r>
            <a:r>
              <a:rPr lang="ca-ES" sz="1600" dirty="0" err="1" smtClean="0"/>
              <a:t>según</a:t>
            </a:r>
            <a:r>
              <a:rPr lang="ca-ES" sz="1600" dirty="0" smtClean="0"/>
              <a:t> para </a:t>
            </a:r>
            <a:r>
              <a:rPr lang="ca-ES" sz="1600" dirty="0" err="1" smtClean="0"/>
              <a:t>garantizar</a:t>
            </a:r>
            <a:r>
              <a:rPr lang="ca-ES" sz="1600" dirty="0" smtClean="0"/>
              <a:t>  </a:t>
            </a:r>
            <a:r>
              <a:rPr lang="ca-ES" sz="1600" dirty="0" err="1" smtClean="0"/>
              <a:t>su</a:t>
            </a:r>
            <a:r>
              <a:rPr lang="ca-ES" sz="1600" dirty="0" smtClean="0"/>
              <a:t> </a:t>
            </a:r>
            <a:r>
              <a:rPr lang="ca-ES" sz="1600" dirty="0" err="1" smtClean="0"/>
              <a:t>calidad</a:t>
            </a:r>
            <a:r>
              <a:rPr lang="ca-ES" sz="1600" dirty="0" smtClean="0"/>
              <a:t> y  </a:t>
            </a:r>
            <a:r>
              <a:rPr lang="ca-ES" sz="1600" dirty="0" err="1" smtClean="0"/>
              <a:t>conservación</a:t>
            </a:r>
            <a:r>
              <a:rPr lang="ca-ES" sz="1600" dirty="0" smtClean="0"/>
              <a:t>. </a:t>
            </a:r>
            <a:r>
              <a:rPr lang="ca-ES" sz="1600" dirty="0"/>
              <a:t>Ni </a:t>
            </a:r>
            <a:r>
              <a:rPr lang="ca-ES" sz="1600" dirty="0" smtClean="0"/>
              <a:t>por cultivo ni para </a:t>
            </a:r>
            <a:r>
              <a:rPr lang="ca-ES" sz="1600" dirty="0" err="1" smtClean="0"/>
              <a:t>su</a:t>
            </a:r>
            <a:r>
              <a:rPr lang="ca-ES" sz="1600" dirty="0" smtClean="0"/>
              <a:t> </a:t>
            </a:r>
            <a:r>
              <a:rPr lang="ca-ES" sz="1600" dirty="0" err="1" smtClean="0"/>
              <a:t>elaboración</a:t>
            </a:r>
            <a:r>
              <a:rPr lang="ca-ES" sz="1600" dirty="0" smtClean="0"/>
              <a:t> se </a:t>
            </a:r>
            <a:r>
              <a:rPr lang="ca-ES" sz="1600" dirty="0" err="1" smtClean="0"/>
              <a:t>utilizen</a:t>
            </a:r>
            <a:r>
              <a:rPr lang="ca-ES" sz="1600" dirty="0" smtClean="0"/>
              <a:t> </a:t>
            </a:r>
            <a:r>
              <a:rPr lang="ca-ES" sz="1600" dirty="0" err="1" smtClean="0"/>
              <a:t>productos</a:t>
            </a:r>
            <a:r>
              <a:rPr lang="ca-ES" sz="1600" dirty="0" smtClean="0"/>
              <a:t> </a:t>
            </a:r>
            <a:r>
              <a:rPr lang="ca-ES" sz="1600" dirty="0" err="1" smtClean="0"/>
              <a:t>químicos</a:t>
            </a:r>
            <a:r>
              <a:rPr lang="ca-ES" sz="1600" dirty="0" smtClean="0"/>
              <a:t> de síntesi.</a:t>
            </a:r>
            <a:endParaRPr lang="ca-ES" sz="1600" dirty="0"/>
          </a:p>
          <a:p>
            <a:pPr marL="0" indent="0" algn="just">
              <a:buNone/>
            </a:pPr>
            <a:r>
              <a:rPr lang="ca-ES" sz="1600" dirty="0" err="1" smtClean="0"/>
              <a:t>Ingredientes</a:t>
            </a:r>
            <a:r>
              <a:rPr lang="ca-ES" sz="1600" dirty="0"/>
              <a:t>:</a:t>
            </a:r>
          </a:p>
          <a:p>
            <a:pPr marL="0" indent="0" algn="just">
              <a:buNone/>
            </a:pPr>
            <a:r>
              <a:rPr lang="ca-ES" sz="1600" dirty="0" err="1" smtClean="0"/>
              <a:t>Zumo</a:t>
            </a:r>
            <a:r>
              <a:rPr lang="ca-ES" sz="1600" dirty="0" smtClean="0"/>
              <a:t> de </a:t>
            </a:r>
            <a:r>
              <a:rPr lang="ca-ES" sz="1600" dirty="0" err="1" smtClean="0"/>
              <a:t>mandarinas</a:t>
            </a:r>
            <a:r>
              <a:rPr lang="ca-ES" sz="1600" dirty="0" smtClean="0"/>
              <a:t> </a:t>
            </a:r>
            <a:r>
              <a:rPr lang="ca-ES" sz="1600" dirty="0"/>
              <a:t>100% de </a:t>
            </a:r>
            <a:r>
              <a:rPr lang="ca-ES" sz="1600" dirty="0" smtClean="0"/>
              <a:t>cultivo </a:t>
            </a:r>
            <a:r>
              <a:rPr lang="ca-ES" sz="1600" dirty="0" err="1" smtClean="0"/>
              <a:t>ecológico</a:t>
            </a:r>
            <a:r>
              <a:rPr lang="ca-ES" sz="1600" dirty="0" smtClean="0"/>
              <a:t>. </a:t>
            </a:r>
            <a:r>
              <a:rPr lang="ca-ES" sz="1600" dirty="0" err="1" smtClean="0"/>
              <a:t>Sin</a:t>
            </a:r>
            <a:r>
              <a:rPr lang="ca-ES" sz="1600" dirty="0" smtClean="0"/>
              <a:t> </a:t>
            </a:r>
            <a:r>
              <a:rPr lang="ca-ES" sz="1600" dirty="0" err="1" smtClean="0"/>
              <a:t>azúcar</a:t>
            </a:r>
            <a:r>
              <a:rPr lang="ca-ES" sz="1600" dirty="0" smtClean="0"/>
              <a:t> </a:t>
            </a:r>
            <a:r>
              <a:rPr lang="ca-ES" sz="1600" dirty="0" err="1" smtClean="0"/>
              <a:t>añadido</a:t>
            </a:r>
            <a:r>
              <a:rPr lang="ca-ES" sz="1600" dirty="0" smtClean="0"/>
              <a:t>.</a:t>
            </a:r>
            <a:endParaRPr lang="ca-ES" sz="1600" dirty="0"/>
          </a:p>
          <a:p>
            <a:pPr marL="0" indent="0" algn="just">
              <a:buNone/>
            </a:pPr>
            <a:endParaRPr lang="ca-ES" sz="1600" dirty="0">
              <a:solidFill>
                <a:schemeClr val="accent2"/>
              </a:solidFill>
              <a:latin typeface="Calibri" pitchFamily="34" charset="0"/>
              <a:cs typeface="Calibri" pitchFamily="34" charset="0"/>
            </a:endParaRPr>
          </a:p>
        </p:txBody>
      </p:sp>
      <p:pic>
        <p:nvPicPr>
          <p:cNvPr id="5" name="Picture 2" descr="NOOR"/>
          <p:cNvPicPr>
            <a:picLocks noChangeAspect="1" noChangeArrowheads="1"/>
          </p:cNvPicPr>
          <p:nvPr/>
        </p:nvPicPr>
        <p:blipFill>
          <a:blip r:embed="rId2" cstate="print"/>
          <a:srcRect/>
          <a:stretch>
            <a:fillRect/>
          </a:stretch>
        </p:blipFill>
        <p:spPr bwMode="auto">
          <a:xfrm>
            <a:off x="6876258" y="188640"/>
            <a:ext cx="1530564" cy="1359742"/>
          </a:xfrm>
          <a:prstGeom prst="rect">
            <a:avLst/>
          </a:prstGeom>
          <a:noFill/>
          <a:ln w="9525">
            <a:noFill/>
            <a:miter lim="800000"/>
            <a:headEnd/>
            <a:tailEnd/>
          </a:ln>
        </p:spPr>
      </p:pic>
      <p:sp>
        <p:nvSpPr>
          <p:cNvPr id="6" name="Contenidor de número de diapositiva 5"/>
          <p:cNvSpPr>
            <a:spLocks noGrp="1"/>
          </p:cNvSpPr>
          <p:nvPr>
            <p:ph type="sldNum" sz="quarter" idx="12"/>
          </p:nvPr>
        </p:nvSpPr>
        <p:spPr/>
        <p:txBody>
          <a:bodyPr/>
          <a:lstStyle/>
          <a:p>
            <a:fld id="{E23DBB06-70ED-4A08-A6C1-AD7ACFBC390F}" type="slidenum">
              <a:rPr lang="ca-ES" smtClean="0"/>
              <a:pPr/>
              <a:t>25</a:t>
            </a:fld>
            <a:endParaRPr lang="ca-ES"/>
          </a:p>
        </p:txBody>
      </p:sp>
      <p:pic>
        <p:nvPicPr>
          <p:cNvPr id="6146" name="Picture 2" descr="http://www.calvalls.com/ECOMERCE/images/001/clemeneco1l.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55031" y="3284984"/>
            <a:ext cx="2214643" cy="324484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accent2"/>
                </a:solidFill>
              </a:rPr>
              <a:t>Avellanas Borges</a:t>
            </a:r>
            <a:endParaRPr lang="ca-ES" dirty="0"/>
          </a:p>
        </p:txBody>
      </p:sp>
      <p:sp>
        <p:nvSpPr>
          <p:cNvPr id="4" name="3 Marcador de número de diapositiva"/>
          <p:cNvSpPr>
            <a:spLocks noGrp="1"/>
          </p:cNvSpPr>
          <p:nvPr>
            <p:ph type="sldNum" sz="quarter" idx="12"/>
          </p:nvPr>
        </p:nvSpPr>
        <p:spPr/>
        <p:txBody>
          <a:bodyPr/>
          <a:lstStyle/>
          <a:p>
            <a:fld id="{E23DBB06-70ED-4A08-A6C1-AD7ACFBC390F}" type="slidenum">
              <a:rPr lang="ca-ES" smtClean="0"/>
              <a:pPr/>
              <a:t>26</a:t>
            </a:fld>
            <a:endParaRPr lang="ca-ES"/>
          </a:p>
        </p:txBody>
      </p:sp>
      <p:pic>
        <p:nvPicPr>
          <p:cNvPr id="5" name="Picture 2" descr="NOOR"/>
          <p:cNvPicPr>
            <a:picLocks noChangeAspect="1" noChangeArrowheads="1"/>
          </p:cNvPicPr>
          <p:nvPr/>
        </p:nvPicPr>
        <p:blipFill>
          <a:blip r:embed="rId2" cstate="print"/>
          <a:srcRect/>
          <a:stretch>
            <a:fillRect/>
          </a:stretch>
        </p:blipFill>
        <p:spPr bwMode="auto">
          <a:xfrm>
            <a:off x="6876258" y="188640"/>
            <a:ext cx="1530564" cy="1359742"/>
          </a:xfrm>
          <a:prstGeom prst="rect">
            <a:avLst/>
          </a:prstGeom>
          <a:noFill/>
          <a:ln w="9525">
            <a:noFill/>
            <a:miter lim="800000"/>
            <a:headEnd/>
            <a:tailEnd/>
          </a:ln>
        </p:spPr>
      </p:pic>
      <p:pic>
        <p:nvPicPr>
          <p:cNvPr id="1026" name="Picture 2" descr="C:\Documents and Settings\rnavarro\Escritorio\199-AVELLANA TOSTADA.JPG"/>
          <p:cNvPicPr>
            <a:picLocks noGrp="1" noChangeAspect="1" noChangeArrowheads="1"/>
          </p:cNvPicPr>
          <p:nvPr>
            <p:ph idx="1"/>
          </p:nvPr>
        </p:nvPicPr>
        <p:blipFill>
          <a:blip r:embed="rId3" cstate="print"/>
          <a:srcRect/>
          <a:stretch>
            <a:fillRect/>
          </a:stretch>
        </p:blipFill>
        <p:spPr bwMode="auto">
          <a:xfrm>
            <a:off x="5868144" y="3573016"/>
            <a:ext cx="2233706" cy="2952328"/>
          </a:xfrm>
          <a:prstGeom prst="rect">
            <a:avLst/>
          </a:prstGeom>
          <a:noFill/>
        </p:spPr>
      </p:pic>
      <p:sp>
        <p:nvSpPr>
          <p:cNvPr id="7" name="6 Rectángulo"/>
          <p:cNvSpPr/>
          <p:nvPr/>
        </p:nvSpPr>
        <p:spPr>
          <a:xfrm>
            <a:off x="539552" y="1443840"/>
            <a:ext cx="7488832" cy="2831544"/>
          </a:xfrm>
          <a:prstGeom prst="rect">
            <a:avLst/>
          </a:prstGeom>
        </p:spPr>
        <p:txBody>
          <a:bodyPr wrap="square">
            <a:spAutoFit/>
          </a:bodyPr>
          <a:lstStyle/>
          <a:p>
            <a:pPr algn="just"/>
            <a:r>
              <a:rPr lang="es-ES" sz="1600" dirty="0" smtClean="0">
                <a:solidFill>
                  <a:schemeClr val="accent2"/>
                </a:solidFill>
                <a:cs typeface="Calibri" pitchFamily="34" charset="0"/>
              </a:rPr>
              <a:t>Referencia:24</a:t>
            </a:r>
          </a:p>
          <a:p>
            <a:pPr algn="just"/>
            <a:r>
              <a:rPr lang="es-ES" sz="1600" dirty="0" smtClean="0">
                <a:cs typeface="Calibri" pitchFamily="34" charset="0"/>
              </a:rPr>
              <a:t>Procedencia: </a:t>
            </a:r>
            <a:r>
              <a:rPr lang="es-ES" sz="1600" dirty="0" smtClean="0">
                <a:solidFill>
                  <a:schemeClr val="accent2"/>
                </a:solidFill>
                <a:cs typeface="Calibri" pitchFamily="34" charset="0"/>
              </a:rPr>
              <a:t>Borges </a:t>
            </a:r>
            <a:r>
              <a:rPr lang="es-ES" sz="1600" dirty="0" err="1" smtClean="0">
                <a:solidFill>
                  <a:schemeClr val="accent2"/>
                </a:solidFill>
                <a:cs typeface="Calibri" pitchFamily="34" charset="0"/>
              </a:rPr>
              <a:t>Blanques</a:t>
            </a:r>
            <a:r>
              <a:rPr lang="es-ES" sz="1600" dirty="0" smtClean="0">
                <a:solidFill>
                  <a:schemeClr val="accent2"/>
                </a:solidFill>
                <a:cs typeface="Calibri" pitchFamily="34" charset="0"/>
              </a:rPr>
              <a:t> - Lleida</a:t>
            </a:r>
          </a:p>
          <a:p>
            <a:pPr algn="just"/>
            <a:r>
              <a:rPr lang="es-ES" sz="1600" dirty="0" smtClean="0">
                <a:cs typeface="Calibri" pitchFamily="34" charset="0"/>
              </a:rPr>
              <a:t>Precio</a:t>
            </a:r>
            <a:r>
              <a:rPr lang="es-ES" sz="1600" dirty="0" smtClean="0">
                <a:solidFill>
                  <a:schemeClr val="accent2"/>
                </a:solidFill>
                <a:cs typeface="Calibri" pitchFamily="34" charset="0"/>
              </a:rPr>
              <a:t>:8,25 €</a:t>
            </a:r>
          </a:p>
          <a:p>
            <a:pPr algn="just"/>
            <a:r>
              <a:rPr lang="es-ES" sz="1600" dirty="0" smtClean="0">
                <a:cs typeface="Calibri" pitchFamily="34" charset="0"/>
              </a:rPr>
              <a:t>Cantidad: </a:t>
            </a:r>
            <a:r>
              <a:rPr lang="es-ES" sz="1600" dirty="0" smtClean="0">
                <a:solidFill>
                  <a:schemeClr val="accent2"/>
                </a:solidFill>
                <a:cs typeface="Calibri" pitchFamily="34" charset="0"/>
              </a:rPr>
              <a:t>1Kg</a:t>
            </a:r>
          </a:p>
          <a:p>
            <a:r>
              <a:rPr lang="ca-ES" sz="1600" dirty="0" smtClean="0"/>
              <a:t>Borges Avellana Torrada Pelada</a:t>
            </a:r>
          </a:p>
          <a:p>
            <a:r>
              <a:rPr lang="ca-ES" sz="1600" dirty="0" err="1" smtClean="0"/>
              <a:t>Propiedades</a:t>
            </a:r>
            <a:r>
              <a:rPr lang="ca-ES" sz="1600" smtClean="0"/>
              <a:t>: l</a:t>
            </a:r>
            <a:r>
              <a:rPr lang="es-ES" sz="1600" smtClean="0"/>
              <a:t>as </a:t>
            </a:r>
            <a:r>
              <a:rPr lang="es-ES" sz="1600" dirty="0" smtClean="0"/>
              <a:t>avellanas poseen un alto valor nutricional 16% de proteínas y 62% de  grasas mono y </a:t>
            </a:r>
            <a:r>
              <a:rPr lang="es-ES" sz="1600" dirty="0" err="1" smtClean="0"/>
              <a:t>poliinsaturadas</a:t>
            </a:r>
            <a:r>
              <a:rPr lang="es-ES" sz="1600" dirty="0" smtClean="0"/>
              <a:t>, además contiene significativos niveles de </a:t>
            </a:r>
            <a:r>
              <a:rPr lang="es-ES" sz="1600" dirty="0" err="1" smtClean="0"/>
              <a:t>tiamina</a:t>
            </a:r>
            <a:r>
              <a:rPr lang="es-ES" sz="1600" dirty="0" smtClean="0"/>
              <a:t>, niacina y altos niveles de calcio, fósforo, magnesio y potasio.</a:t>
            </a:r>
          </a:p>
          <a:p>
            <a:r>
              <a:rPr lang="es-ES" sz="1600" dirty="0" smtClean="0"/>
              <a:t/>
            </a:r>
            <a:br>
              <a:rPr lang="es-ES" sz="1600" dirty="0" smtClean="0"/>
            </a:br>
            <a:endParaRPr lang="ca-ES" sz="1600" dirty="0" smtClean="0"/>
          </a:p>
          <a:p>
            <a:pPr algn="just"/>
            <a:endParaRPr lang="ca-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229600" cy="854968"/>
          </a:xfrm>
        </p:spPr>
        <p:txBody>
          <a:bodyPr>
            <a:noAutofit/>
          </a:bodyPr>
          <a:lstStyle/>
          <a:p>
            <a:r>
              <a:rPr lang="es-ES" sz="3200" dirty="0" smtClean="0">
                <a:solidFill>
                  <a:schemeClr val="accent2"/>
                </a:solidFill>
                <a:latin typeface="Calibri" pitchFamily="34" charset="0"/>
                <a:cs typeface="Calibri" pitchFamily="34" charset="0"/>
              </a:rPr>
              <a:t>Mermelada de membrillo</a:t>
            </a:r>
            <a:br>
              <a:rPr lang="es-ES" sz="3200" dirty="0" smtClean="0">
                <a:solidFill>
                  <a:schemeClr val="accent2"/>
                </a:solidFill>
                <a:latin typeface="Calibri" pitchFamily="34" charset="0"/>
                <a:cs typeface="Calibri" pitchFamily="34" charset="0"/>
              </a:rPr>
            </a:br>
            <a:endParaRPr lang="ca-ES" sz="3200" dirty="0">
              <a:solidFill>
                <a:schemeClr val="accent2"/>
              </a:solidFill>
              <a:latin typeface="Calibri" pitchFamily="34" charset="0"/>
              <a:cs typeface="Calibri" pitchFamily="34" charset="0"/>
            </a:endParaRPr>
          </a:p>
        </p:txBody>
      </p:sp>
      <p:sp>
        <p:nvSpPr>
          <p:cNvPr id="3" name="2 Marcador de contenido"/>
          <p:cNvSpPr>
            <a:spLocks noGrp="1"/>
          </p:cNvSpPr>
          <p:nvPr>
            <p:ph idx="1"/>
          </p:nvPr>
        </p:nvSpPr>
        <p:spPr/>
        <p:txBody>
          <a:bodyPr/>
          <a:lstStyle/>
          <a:p>
            <a:pPr marL="0" indent="0">
              <a:buNone/>
            </a:pPr>
            <a:r>
              <a:rPr lang="es-ES" sz="1600" dirty="0" smtClean="0">
                <a:solidFill>
                  <a:schemeClr val="accent2"/>
                </a:solidFill>
              </a:rPr>
              <a:t>Referencia:1</a:t>
            </a:r>
          </a:p>
          <a:p>
            <a:pPr marL="0" indent="0">
              <a:buNone/>
            </a:pPr>
            <a:r>
              <a:rPr lang="es-ES" sz="1600" dirty="0" smtClean="0">
                <a:solidFill>
                  <a:schemeClr val="accent2"/>
                </a:solidFill>
              </a:rPr>
              <a:t>Mermelada de membrillo  Cal </a:t>
            </a:r>
            <a:r>
              <a:rPr lang="es-ES" sz="1600" dirty="0" err="1" smtClean="0">
                <a:solidFill>
                  <a:schemeClr val="accent2"/>
                </a:solidFill>
              </a:rPr>
              <a:t>Violí</a:t>
            </a:r>
            <a:endParaRPr lang="es-ES" sz="1600" dirty="0" smtClean="0">
              <a:solidFill>
                <a:schemeClr val="accent2"/>
              </a:solidFill>
            </a:endParaRPr>
          </a:p>
          <a:p>
            <a:pPr marL="0" indent="0">
              <a:buNone/>
            </a:pPr>
            <a:r>
              <a:rPr lang="es-ES" sz="1600" dirty="0" smtClean="0">
                <a:solidFill>
                  <a:schemeClr val="accent2"/>
                </a:solidFill>
              </a:rPr>
              <a:t>Peso: </a:t>
            </a:r>
            <a:r>
              <a:rPr lang="es-ES" sz="1600" dirty="0" smtClean="0"/>
              <a:t>400gr. neto</a:t>
            </a:r>
          </a:p>
          <a:p>
            <a:pPr marL="0" indent="0">
              <a:buNone/>
            </a:pPr>
            <a:r>
              <a:rPr lang="es-ES" sz="1600" dirty="0" smtClean="0">
                <a:solidFill>
                  <a:schemeClr val="accent2"/>
                </a:solidFill>
              </a:rPr>
              <a:t>Precio: </a:t>
            </a:r>
            <a:r>
              <a:rPr lang="es-ES" sz="1600" dirty="0" smtClean="0"/>
              <a:t>2,70 €</a:t>
            </a:r>
          </a:p>
          <a:p>
            <a:pPr marL="0" indent="0">
              <a:buNone/>
            </a:pPr>
            <a:r>
              <a:rPr lang="ca-ES" sz="1600" dirty="0" err="1" smtClean="0">
                <a:solidFill>
                  <a:schemeClr val="accent2"/>
                </a:solidFill>
                <a:latin typeface="Calibri" pitchFamily="34" charset="0"/>
                <a:cs typeface="Calibri" pitchFamily="34" charset="0"/>
              </a:rPr>
              <a:t>Procedencia</a:t>
            </a:r>
            <a:r>
              <a:rPr lang="ca-ES" sz="1600" dirty="0" smtClean="0">
                <a:solidFill>
                  <a:schemeClr val="accent2"/>
                </a:solidFill>
                <a:latin typeface="Calibri" pitchFamily="34" charset="0"/>
                <a:cs typeface="Calibri" pitchFamily="34" charset="0"/>
              </a:rPr>
              <a:t>: </a:t>
            </a:r>
            <a:r>
              <a:rPr lang="ca-ES" sz="1600" dirty="0" smtClean="0">
                <a:latin typeface="Calibri" pitchFamily="34" charset="0"/>
                <a:cs typeface="Calibri" pitchFamily="34" charset="0"/>
              </a:rPr>
              <a:t>Seròs-Lleida</a:t>
            </a:r>
          </a:p>
          <a:p>
            <a:pPr marL="0" indent="0">
              <a:buNone/>
            </a:pPr>
            <a:r>
              <a:rPr lang="ca-ES" sz="1600" dirty="0" err="1" smtClean="0">
                <a:solidFill>
                  <a:schemeClr val="accent2"/>
                </a:solidFill>
                <a:latin typeface="Calibri" pitchFamily="34" charset="0"/>
                <a:cs typeface="Calibri" pitchFamily="34" charset="0"/>
              </a:rPr>
              <a:t>Producida</a:t>
            </a:r>
            <a:r>
              <a:rPr lang="ca-ES" sz="1600" dirty="0" smtClean="0">
                <a:solidFill>
                  <a:schemeClr val="accent2"/>
                </a:solidFill>
                <a:latin typeface="Calibri" pitchFamily="34" charset="0"/>
                <a:cs typeface="Calibri" pitchFamily="34" charset="0"/>
              </a:rPr>
              <a:t> y elaborada </a:t>
            </a:r>
            <a:r>
              <a:rPr lang="ca-ES" sz="1600" dirty="0" smtClean="0">
                <a:latin typeface="Calibri" pitchFamily="34" charset="0"/>
                <a:cs typeface="Calibri" pitchFamily="34" charset="0"/>
              </a:rPr>
              <a:t>de </a:t>
            </a:r>
            <a:r>
              <a:rPr lang="ca-ES" sz="1600" dirty="0">
                <a:latin typeface="Calibri" pitchFamily="34" charset="0"/>
                <a:cs typeface="Calibri" pitchFamily="34" charset="0"/>
              </a:rPr>
              <a:t>forma natural y artesanal. Entre </a:t>
            </a:r>
            <a:r>
              <a:rPr lang="ca-ES" sz="1600" dirty="0" err="1">
                <a:latin typeface="Calibri" pitchFamily="34" charset="0"/>
                <a:cs typeface="Calibri" pitchFamily="34" charset="0"/>
              </a:rPr>
              <a:t>todos</a:t>
            </a:r>
            <a:r>
              <a:rPr lang="ca-ES" sz="1600" dirty="0">
                <a:latin typeface="Calibri" pitchFamily="34" charset="0"/>
                <a:cs typeface="Calibri" pitchFamily="34" charset="0"/>
              </a:rPr>
              <a:t> </a:t>
            </a:r>
            <a:r>
              <a:rPr lang="ca-ES" sz="1600" dirty="0" err="1">
                <a:latin typeface="Calibri" pitchFamily="34" charset="0"/>
                <a:cs typeface="Calibri" pitchFamily="34" charset="0"/>
              </a:rPr>
              <a:t>fomentamos</a:t>
            </a:r>
            <a:r>
              <a:rPr lang="ca-ES" sz="1600" dirty="0">
                <a:latin typeface="Calibri" pitchFamily="34" charset="0"/>
                <a:cs typeface="Calibri" pitchFamily="34" charset="0"/>
              </a:rPr>
              <a:t> el comercio justo</a:t>
            </a:r>
            <a:r>
              <a:rPr lang="ca-ES" sz="1600" dirty="0" smtClean="0">
                <a:latin typeface="Calibri" pitchFamily="34" charset="0"/>
                <a:cs typeface="Calibri" pitchFamily="34" charset="0"/>
              </a:rPr>
              <a:t>.</a:t>
            </a:r>
            <a:r>
              <a:rPr lang="es-ES" sz="1600" dirty="0"/>
              <a:t> La Mermelada de Membrillo se elabora con azúcar y fruta fresca producida en la propia explotación familiar </a:t>
            </a:r>
            <a:r>
              <a:rPr lang="es-ES" sz="1600" dirty="0" smtClean="0"/>
              <a:t>sin </a:t>
            </a:r>
            <a:r>
              <a:rPr lang="es-ES" sz="1600" dirty="0"/>
              <a:t>adición de conservantes ni colorantes. Presentación en tarros de cristal </a:t>
            </a:r>
            <a:r>
              <a:rPr lang="es-ES" sz="1600" dirty="0" smtClean="0"/>
              <a:t>.</a:t>
            </a:r>
            <a:endParaRPr lang="ca-ES" sz="1600" dirty="0">
              <a:latin typeface="Calibri" pitchFamily="34" charset="0"/>
              <a:cs typeface="Calibri" pitchFamily="34" charset="0"/>
            </a:endParaRPr>
          </a:p>
        </p:txBody>
      </p:sp>
      <p:pic>
        <p:nvPicPr>
          <p:cNvPr id="5" name="Picture 2" descr="NOOR"/>
          <p:cNvPicPr>
            <a:picLocks noChangeAspect="1" noChangeArrowheads="1"/>
          </p:cNvPicPr>
          <p:nvPr/>
        </p:nvPicPr>
        <p:blipFill>
          <a:blip r:embed="rId2" cstate="print"/>
          <a:srcRect/>
          <a:stretch>
            <a:fillRect/>
          </a:stretch>
        </p:blipFill>
        <p:spPr bwMode="auto">
          <a:xfrm>
            <a:off x="7380312" y="188640"/>
            <a:ext cx="1530564" cy="1359742"/>
          </a:xfrm>
          <a:prstGeom prst="rect">
            <a:avLst/>
          </a:prstGeom>
          <a:noFill/>
          <a:ln w="9525">
            <a:noFill/>
            <a:miter lim="800000"/>
            <a:headEnd/>
            <a:tailEnd/>
          </a:ln>
        </p:spPr>
      </p:pic>
      <p:sp>
        <p:nvSpPr>
          <p:cNvPr id="6" name="Contenidor de número de diapositiva 5"/>
          <p:cNvSpPr>
            <a:spLocks noGrp="1"/>
          </p:cNvSpPr>
          <p:nvPr>
            <p:ph type="sldNum" sz="quarter" idx="12"/>
          </p:nvPr>
        </p:nvSpPr>
        <p:spPr/>
        <p:txBody>
          <a:bodyPr/>
          <a:lstStyle/>
          <a:p>
            <a:fld id="{E23DBB06-70ED-4A08-A6C1-AD7ACFBC390F}" type="slidenum">
              <a:rPr lang="ca-ES" smtClean="0"/>
              <a:pPr/>
              <a:t>3</a:t>
            </a:fld>
            <a:endParaRPr lang="ca-ES"/>
          </a:p>
        </p:txBody>
      </p:sp>
      <p:pic>
        <p:nvPicPr>
          <p:cNvPr id="1026" name="Picture 2" descr="C:\Users\Rosa\Desktop\f_734.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40152" y="4077072"/>
            <a:ext cx="2381250" cy="158115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solidFill>
                  <a:schemeClr val="accent2"/>
                </a:solidFill>
              </a:rPr>
              <a:t>Mermelada de cereza</a:t>
            </a:r>
            <a:endParaRPr lang="ca-ES" sz="3600" dirty="0">
              <a:solidFill>
                <a:schemeClr val="accent2"/>
              </a:solidFill>
            </a:endParaRPr>
          </a:p>
        </p:txBody>
      </p:sp>
      <p:sp>
        <p:nvSpPr>
          <p:cNvPr id="3" name="2 Marcador de contenido"/>
          <p:cNvSpPr>
            <a:spLocks noGrp="1"/>
          </p:cNvSpPr>
          <p:nvPr>
            <p:ph idx="1"/>
          </p:nvPr>
        </p:nvSpPr>
        <p:spPr/>
        <p:txBody>
          <a:bodyPr>
            <a:normAutofit/>
          </a:bodyPr>
          <a:lstStyle/>
          <a:p>
            <a:pPr marL="0" indent="0">
              <a:buNone/>
            </a:pPr>
            <a:r>
              <a:rPr lang="es-ES" sz="1600" dirty="0" smtClean="0">
                <a:solidFill>
                  <a:schemeClr val="accent2"/>
                </a:solidFill>
              </a:rPr>
              <a:t>Referencia:2</a:t>
            </a:r>
          </a:p>
          <a:p>
            <a:pPr marL="0" indent="0">
              <a:buNone/>
            </a:pPr>
            <a:r>
              <a:rPr lang="es-ES" sz="1600" dirty="0" smtClean="0">
                <a:solidFill>
                  <a:schemeClr val="accent2"/>
                </a:solidFill>
              </a:rPr>
              <a:t>Mermelada de cereza Cal </a:t>
            </a:r>
            <a:r>
              <a:rPr lang="es-ES" sz="1600" dirty="0" err="1">
                <a:solidFill>
                  <a:schemeClr val="accent2"/>
                </a:solidFill>
              </a:rPr>
              <a:t>V</a:t>
            </a:r>
            <a:r>
              <a:rPr lang="es-ES" sz="1600" dirty="0" err="1" smtClean="0">
                <a:solidFill>
                  <a:schemeClr val="accent2"/>
                </a:solidFill>
              </a:rPr>
              <a:t>ioli</a:t>
            </a:r>
            <a:endParaRPr lang="es-ES" sz="1600" dirty="0" smtClean="0">
              <a:solidFill>
                <a:schemeClr val="accent2"/>
              </a:solidFill>
            </a:endParaRPr>
          </a:p>
          <a:p>
            <a:pPr marL="0" indent="0">
              <a:buNone/>
            </a:pPr>
            <a:r>
              <a:rPr lang="es-ES" sz="1600" dirty="0" smtClean="0">
                <a:solidFill>
                  <a:schemeClr val="accent2"/>
                </a:solidFill>
              </a:rPr>
              <a:t>Peso: </a:t>
            </a:r>
            <a:r>
              <a:rPr lang="es-ES" sz="1600" dirty="0" smtClean="0"/>
              <a:t>400 gr.</a:t>
            </a:r>
          </a:p>
          <a:p>
            <a:pPr marL="0" indent="0">
              <a:buNone/>
            </a:pPr>
            <a:r>
              <a:rPr lang="es-ES" sz="1600" dirty="0" smtClean="0">
                <a:solidFill>
                  <a:schemeClr val="accent2"/>
                </a:solidFill>
              </a:rPr>
              <a:t>Precio: </a:t>
            </a:r>
            <a:r>
              <a:rPr lang="es-ES" sz="1600" dirty="0" smtClean="0"/>
              <a:t>2,60 €</a:t>
            </a:r>
          </a:p>
          <a:p>
            <a:pPr marL="0" indent="0">
              <a:buNone/>
            </a:pPr>
            <a:r>
              <a:rPr lang="es-ES" sz="1600" dirty="0" smtClean="0">
                <a:solidFill>
                  <a:schemeClr val="accent2"/>
                </a:solidFill>
              </a:rPr>
              <a:t>Procedencia: </a:t>
            </a:r>
            <a:r>
              <a:rPr lang="es-ES" sz="1600" dirty="0" err="1" smtClean="0"/>
              <a:t>Seròs</a:t>
            </a:r>
            <a:r>
              <a:rPr lang="es-ES" sz="1600" dirty="0" smtClean="0"/>
              <a:t>-Lleida</a:t>
            </a:r>
          </a:p>
          <a:p>
            <a:pPr marL="0" indent="0">
              <a:buNone/>
            </a:pPr>
            <a:r>
              <a:rPr lang="ca-ES" sz="1600" dirty="0" err="1" smtClean="0">
                <a:solidFill>
                  <a:schemeClr val="accent2"/>
                </a:solidFill>
              </a:rPr>
              <a:t>Producido</a:t>
            </a:r>
            <a:r>
              <a:rPr lang="ca-ES" sz="1600" dirty="0" smtClean="0">
                <a:solidFill>
                  <a:schemeClr val="accent2"/>
                </a:solidFill>
              </a:rPr>
              <a:t> </a:t>
            </a:r>
            <a:r>
              <a:rPr lang="ca-ES" sz="1600" dirty="0">
                <a:solidFill>
                  <a:schemeClr val="accent2"/>
                </a:solidFill>
              </a:rPr>
              <a:t>o </a:t>
            </a:r>
            <a:r>
              <a:rPr lang="ca-ES" sz="1600" dirty="0" err="1">
                <a:solidFill>
                  <a:schemeClr val="accent2"/>
                </a:solidFill>
              </a:rPr>
              <a:t>elaborado</a:t>
            </a:r>
            <a:r>
              <a:rPr lang="ca-ES" sz="1600" dirty="0">
                <a:solidFill>
                  <a:schemeClr val="accent2"/>
                </a:solidFill>
              </a:rPr>
              <a:t> </a:t>
            </a:r>
            <a:r>
              <a:rPr lang="ca-ES" sz="1600" dirty="0"/>
              <a:t>de forma natural y artesanal. Entre </a:t>
            </a:r>
            <a:r>
              <a:rPr lang="ca-ES" sz="1600" dirty="0" err="1"/>
              <a:t>todos</a:t>
            </a:r>
            <a:r>
              <a:rPr lang="ca-ES" sz="1600" dirty="0"/>
              <a:t> </a:t>
            </a:r>
            <a:r>
              <a:rPr lang="ca-ES" sz="1600" dirty="0" err="1"/>
              <a:t>fomentamos</a:t>
            </a:r>
            <a:r>
              <a:rPr lang="ca-ES" sz="1600" dirty="0"/>
              <a:t> el comercio </a:t>
            </a:r>
            <a:r>
              <a:rPr lang="ca-ES" sz="1600" dirty="0" smtClean="0"/>
              <a:t>justo</a:t>
            </a:r>
          </a:p>
          <a:p>
            <a:pPr marL="0" indent="0">
              <a:buNone/>
            </a:pPr>
            <a:r>
              <a:rPr lang="es-ES" sz="1600" dirty="0" smtClean="0"/>
              <a:t> </a:t>
            </a:r>
            <a:r>
              <a:rPr lang="es-ES" sz="1600" dirty="0"/>
              <a:t>La Mermelada de Cereza Natural se elabora con fruta fresca y azúcar producida en la propia explotación familiar sin adición de conservantes ni colorantes. Presentación en tarros de cristal .</a:t>
            </a:r>
            <a:endParaRPr lang="es-ES" sz="1600" dirty="0" smtClean="0"/>
          </a:p>
        </p:txBody>
      </p:sp>
      <p:pic>
        <p:nvPicPr>
          <p:cNvPr id="5" name="Picture 2" descr="NOOR"/>
          <p:cNvPicPr>
            <a:picLocks noChangeAspect="1" noChangeArrowheads="1"/>
          </p:cNvPicPr>
          <p:nvPr/>
        </p:nvPicPr>
        <p:blipFill>
          <a:blip r:embed="rId2" cstate="print"/>
          <a:srcRect/>
          <a:stretch>
            <a:fillRect/>
          </a:stretch>
        </p:blipFill>
        <p:spPr bwMode="auto">
          <a:xfrm>
            <a:off x="6876258" y="188640"/>
            <a:ext cx="1530564" cy="1359742"/>
          </a:xfrm>
          <a:prstGeom prst="rect">
            <a:avLst/>
          </a:prstGeom>
          <a:noFill/>
          <a:ln w="9525">
            <a:noFill/>
            <a:miter lim="800000"/>
            <a:headEnd/>
            <a:tailEnd/>
          </a:ln>
        </p:spPr>
      </p:pic>
      <p:sp>
        <p:nvSpPr>
          <p:cNvPr id="6" name="Contenidor de número de diapositiva 5"/>
          <p:cNvSpPr>
            <a:spLocks noGrp="1"/>
          </p:cNvSpPr>
          <p:nvPr>
            <p:ph type="sldNum" sz="quarter" idx="12"/>
          </p:nvPr>
        </p:nvSpPr>
        <p:spPr/>
        <p:txBody>
          <a:bodyPr/>
          <a:lstStyle/>
          <a:p>
            <a:fld id="{E23DBB06-70ED-4A08-A6C1-AD7ACFBC390F}" type="slidenum">
              <a:rPr lang="ca-ES" smtClean="0"/>
              <a:pPr/>
              <a:t>4</a:t>
            </a:fld>
            <a:endParaRPr lang="ca-ES"/>
          </a:p>
        </p:txBody>
      </p:sp>
      <p:pic>
        <p:nvPicPr>
          <p:cNvPr id="3075" name="Picture 3" descr="C:\Users\Rosa\Desktop\f_72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85633" y="4221088"/>
            <a:ext cx="2381250" cy="120967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6707088" cy="1143000"/>
          </a:xfrm>
        </p:spPr>
        <p:txBody>
          <a:bodyPr>
            <a:normAutofit/>
          </a:bodyPr>
          <a:lstStyle/>
          <a:p>
            <a:r>
              <a:rPr lang="es-ES" sz="3600" dirty="0" smtClean="0">
                <a:solidFill>
                  <a:schemeClr val="accent2"/>
                </a:solidFill>
              </a:rPr>
              <a:t>Mermelada de ciruela roja</a:t>
            </a:r>
            <a:endParaRPr lang="ca-ES" sz="3600" dirty="0">
              <a:solidFill>
                <a:schemeClr val="accent2"/>
              </a:solidFill>
            </a:endParaRPr>
          </a:p>
        </p:txBody>
      </p:sp>
      <p:sp>
        <p:nvSpPr>
          <p:cNvPr id="3" name="2 Marcador de contenido"/>
          <p:cNvSpPr>
            <a:spLocks noGrp="1"/>
          </p:cNvSpPr>
          <p:nvPr>
            <p:ph idx="1"/>
          </p:nvPr>
        </p:nvSpPr>
        <p:spPr/>
        <p:txBody>
          <a:bodyPr>
            <a:normAutofit/>
          </a:bodyPr>
          <a:lstStyle/>
          <a:p>
            <a:endParaRPr lang="es-ES" sz="1600" dirty="0" smtClean="0">
              <a:solidFill>
                <a:schemeClr val="accent2"/>
              </a:solidFill>
            </a:endParaRPr>
          </a:p>
          <a:p>
            <a:pPr marL="0" indent="0" algn="just">
              <a:buNone/>
            </a:pPr>
            <a:r>
              <a:rPr lang="es-ES" sz="1600" dirty="0" smtClean="0">
                <a:solidFill>
                  <a:schemeClr val="accent2"/>
                </a:solidFill>
              </a:rPr>
              <a:t>Referencia:3</a:t>
            </a:r>
          </a:p>
          <a:p>
            <a:pPr marL="0" indent="0" algn="just">
              <a:buNone/>
            </a:pPr>
            <a:r>
              <a:rPr lang="es-ES" sz="1600" dirty="0" smtClean="0">
                <a:solidFill>
                  <a:schemeClr val="accent2"/>
                </a:solidFill>
              </a:rPr>
              <a:t>Peso</a:t>
            </a:r>
            <a:r>
              <a:rPr lang="es-ES" sz="1600" dirty="0" smtClean="0"/>
              <a:t>: 400gr</a:t>
            </a:r>
          </a:p>
          <a:p>
            <a:pPr marL="0" indent="0" algn="just">
              <a:buNone/>
            </a:pPr>
            <a:r>
              <a:rPr lang="es-ES" sz="1600" dirty="0" smtClean="0">
                <a:solidFill>
                  <a:schemeClr val="accent2"/>
                </a:solidFill>
              </a:rPr>
              <a:t>Precio:</a:t>
            </a:r>
            <a:r>
              <a:rPr lang="es-ES" sz="1600" dirty="0" smtClean="0"/>
              <a:t>2,60 €</a:t>
            </a:r>
          </a:p>
          <a:p>
            <a:pPr marL="0" indent="0" algn="just">
              <a:buNone/>
            </a:pPr>
            <a:r>
              <a:rPr lang="es-ES" sz="1600" dirty="0" smtClean="0">
                <a:solidFill>
                  <a:schemeClr val="accent2"/>
                </a:solidFill>
              </a:rPr>
              <a:t>Mermelada de ciruela Cal </a:t>
            </a:r>
            <a:r>
              <a:rPr lang="es-ES" sz="1600" dirty="0" err="1" smtClean="0">
                <a:solidFill>
                  <a:schemeClr val="accent2"/>
                </a:solidFill>
              </a:rPr>
              <a:t>Violí</a:t>
            </a:r>
            <a:endParaRPr lang="es-ES" sz="1600" dirty="0" smtClean="0">
              <a:solidFill>
                <a:schemeClr val="accent2"/>
              </a:solidFill>
            </a:endParaRPr>
          </a:p>
          <a:p>
            <a:pPr marL="0" indent="0" algn="just">
              <a:buNone/>
            </a:pPr>
            <a:r>
              <a:rPr lang="es-ES" sz="1600" dirty="0" smtClean="0">
                <a:solidFill>
                  <a:schemeClr val="accent2"/>
                </a:solidFill>
              </a:rPr>
              <a:t>Procedencia: </a:t>
            </a:r>
            <a:r>
              <a:rPr lang="es-ES" sz="1600" dirty="0" err="1" smtClean="0"/>
              <a:t>Seròs</a:t>
            </a:r>
            <a:r>
              <a:rPr lang="es-ES" sz="1600" dirty="0" smtClean="0"/>
              <a:t>-Lleida</a:t>
            </a:r>
          </a:p>
          <a:p>
            <a:pPr marL="0" indent="0" algn="just">
              <a:buNone/>
            </a:pPr>
            <a:r>
              <a:rPr lang="ca-ES" sz="1600" dirty="0" err="1" smtClean="0">
                <a:solidFill>
                  <a:schemeClr val="accent2"/>
                </a:solidFill>
              </a:rPr>
              <a:t>Producción</a:t>
            </a:r>
            <a:r>
              <a:rPr lang="ca-ES" sz="1600" dirty="0" smtClean="0">
                <a:solidFill>
                  <a:schemeClr val="accent2"/>
                </a:solidFill>
              </a:rPr>
              <a:t> y </a:t>
            </a:r>
            <a:r>
              <a:rPr lang="ca-ES" sz="1600" dirty="0" err="1" smtClean="0">
                <a:solidFill>
                  <a:schemeClr val="accent2"/>
                </a:solidFill>
              </a:rPr>
              <a:t>elaboración</a:t>
            </a:r>
            <a:r>
              <a:rPr lang="ca-ES" sz="1600" dirty="0" smtClean="0">
                <a:solidFill>
                  <a:schemeClr val="accent2"/>
                </a:solidFill>
              </a:rPr>
              <a:t> </a:t>
            </a:r>
            <a:r>
              <a:rPr lang="ca-ES" sz="1600" dirty="0" smtClean="0"/>
              <a:t>de </a:t>
            </a:r>
            <a:r>
              <a:rPr lang="ca-ES" sz="1600" dirty="0"/>
              <a:t>forma natural y artesanal. Entre </a:t>
            </a:r>
            <a:r>
              <a:rPr lang="ca-ES" sz="1600" dirty="0" err="1"/>
              <a:t>todos</a:t>
            </a:r>
            <a:r>
              <a:rPr lang="ca-ES" sz="1600" dirty="0"/>
              <a:t> </a:t>
            </a:r>
            <a:r>
              <a:rPr lang="ca-ES" sz="1600" dirty="0" err="1"/>
              <a:t>fomentamos</a:t>
            </a:r>
            <a:r>
              <a:rPr lang="ca-ES" sz="1600" dirty="0"/>
              <a:t> el comercio justo</a:t>
            </a:r>
            <a:r>
              <a:rPr lang="ca-ES" sz="1600" dirty="0" smtClean="0"/>
              <a:t>.</a:t>
            </a:r>
            <a:r>
              <a:rPr lang="es-ES" sz="1600" dirty="0"/>
              <a:t> La Mermelada de Ciruela Roja se elabora con azúcar y fruta fresca producida en la propia explotación familiar </a:t>
            </a:r>
            <a:r>
              <a:rPr lang="es-ES" sz="1600" dirty="0" smtClean="0"/>
              <a:t>sin </a:t>
            </a:r>
            <a:r>
              <a:rPr lang="es-ES" sz="1600" dirty="0"/>
              <a:t>adición de conservantes ni colorantes. Presentación en tarros de </a:t>
            </a:r>
            <a:r>
              <a:rPr lang="es-ES" sz="1600" dirty="0" smtClean="0"/>
              <a:t>cristal.</a:t>
            </a:r>
            <a:endParaRPr lang="ca-ES" sz="1600" dirty="0">
              <a:solidFill>
                <a:schemeClr val="accent2"/>
              </a:solidFill>
            </a:endParaRPr>
          </a:p>
        </p:txBody>
      </p:sp>
      <p:pic>
        <p:nvPicPr>
          <p:cNvPr id="5" name="Picture 2" descr="NOOR"/>
          <p:cNvPicPr>
            <a:picLocks noChangeAspect="1" noChangeArrowheads="1"/>
          </p:cNvPicPr>
          <p:nvPr/>
        </p:nvPicPr>
        <p:blipFill>
          <a:blip r:embed="rId2" cstate="print"/>
          <a:srcRect/>
          <a:stretch>
            <a:fillRect/>
          </a:stretch>
        </p:blipFill>
        <p:spPr bwMode="auto">
          <a:xfrm>
            <a:off x="6876258" y="188640"/>
            <a:ext cx="1530564" cy="1359742"/>
          </a:xfrm>
          <a:prstGeom prst="rect">
            <a:avLst/>
          </a:prstGeom>
          <a:noFill/>
          <a:ln w="9525">
            <a:noFill/>
            <a:miter lim="800000"/>
            <a:headEnd/>
            <a:tailEnd/>
          </a:ln>
        </p:spPr>
      </p:pic>
      <p:sp>
        <p:nvSpPr>
          <p:cNvPr id="6" name="Contenidor de número de diapositiva 5"/>
          <p:cNvSpPr>
            <a:spLocks noGrp="1"/>
          </p:cNvSpPr>
          <p:nvPr>
            <p:ph type="sldNum" sz="quarter" idx="12"/>
          </p:nvPr>
        </p:nvSpPr>
        <p:spPr/>
        <p:txBody>
          <a:bodyPr/>
          <a:lstStyle/>
          <a:p>
            <a:fld id="{E23DBB06-70ED-4A08-A6C1-AD7ACFBC390F}" type="slidenum">
              <a:rPr lang="ca-ES" smtClean="0"/>
              <a:pPr/>
              <a:t>5</a:t>
            </a:fld>
            <a:endParaRPr lang="ca-ES"/>
          </a:p>
        </p:txBody>
      </p:sp>
      <p:pic>
        <p:nvPicPr>
          <p:cNvPr id="2050" name="Picture 2" descr="C:\Users\Rosa\Desktop\f_73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53281" y="4219575"/>
            <a:ext cx="2381250" cy="158115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6995120" cy="1143000"/>
          </a:xfrm>
        </p:spPr>
        <p:txBody>
          <a:bodyPr>
            <a:normAutofit/>
          </a:bodyPr>
          <a:lstStyle/>
          <a:p>
            <a:r>
              <a:rPr lang="es-ES" sz="3600" dirty="0" smtClean="0">
                <a:solidFill>
                  <a:schemeClr val="accent2"/>
                </a:solidFill>
                <a:latin typeface="+mn-lt"/>
              </a:rPr>
              <a:t>Mermelada de melocotón</a:t>
            </a:r>
            <a:endParaRPr lang="ca-ES" sz="3600" dirty="0">
              <a:solidFill>
                <a:schemeClr val="accent2"/>
              </a:solidFill>
              <a:latin typeface="+mn-lt"/>
            </a:endParaRPr>
          </a:p>
        </p:txBody>
      </p:sp>
      <p:sp>
        <p:nvSpPr>
          <p:cNvPr id="3" name="2 Marcador de contenido"/>
          <p:cNvSpPr>
            <a:spLocks noGrp="1"/>
          </p:cNvSpPr>
          <p:nvPr>
            <p:ph idx="1"/>
          </p:nvPr>
        </p:nvSpPr>
        <p:spPr/>
        <p:txBody>
          <a:bodyPr/>
          <a:lstStyle/>
          <a:p>
            <a:pPr marL="0" indent="0" algn="just">
              <a:buNone/>
            </a:pPr>
            <a:r>
              <a:rPr lang="es-ES" sz="1600" dirty="0" smtClean="0">
                <a:solidFill>
                  <a:schemeClr val="accent2"/>
                </a:solidFill>
              </a:rPr>
              <a:t>Referencia:4</a:t>
            </a:r>
          </a:p>
          <a:p>
            <a:pPr marL="0" indent="0" algn="just">
              <a:buNone/>
            </a:pPr>
            <a:r>
              <a:rPr lang="es-ES" sz="1600" dirty="0" smtClean="0">
                <a:solidFill>
                  <a:schemeClr val="accent2"/>
                </a:solidFill>
              </a:rPr>
              <a:t>Peso:</a:t>
            </a:r>
            <a:r>
              <a:rPr lang="es-ES" sz="1600" dirty="0" smtClean="0"/>
              <a:t>400gr</a:t>
            </a:r>
          </a:p>
          <a:p>
            <a:pPr marL="0" indent="0" algn="just">
              <a:buNone/>
            </a:pPr>
            <a:r>
              <a:rPr lang="es-ES" sz="1600" dirty="0" smtClean="0">
                <a:solidFill>
                  <a:schemeClr val="accent2"/>
                </a:solidFill>
              </a:rPr>
              <a:t>Mermelada de  Melocotón Cal </a:t>
            </a:r>
            <a:r>
              <a:rPr lang="es-ES" sz="1600" dirty="0" err="1" smtClean="0">
                <a:solidFill>
                  <a:schemeClr val="accent2"/>
                </a:solidFill>
              </a:rPr>
              <a:t>Violí</a:t>
            </a:r>
            <a:endParaRPr lang="es-ES" sz="1600" dirty="0" smtClean="0">
              <a:solidFill>
                <a:schemeClr val="accent2"/>
              </a:solidFill>
            </a:endParaRPr>
          </a:p>
          <a:p>
            <a:pPr marL="0" indent="0" algn="just">
              <a:buNone/>
            </a:pPr>
            <a:r>
              <a:rPr lang="es-ES" sz="1600" dirty="0" smtClean="0">
                <a:solidFill>
                  <a:schemeClr val="accent2"/>
                </a:solidFill>
              </a:rPr>
              <a:t>Precio: </a:t>
            </a:r>
            <a:r>
              <a:rPr lang="es-ES" sz="1600" dirty="0" smtClean="0"/>
              <a:t>2,60 €</a:t>
            </a:r>
          </a:p>
          <a:p>
            <a:pPr marL="0" indent="0" algn="just">
              <a:buNone/>
            </a:pPr>
            <a:r>
              <a:rPr lang="es-ES" sz="1600" dirty="0" smtClean="0">
                <a:solidFill>
                  <a:schemeClr val="accent2"/>
                </a:solidFill>
              </a:rPr>
              <a:t>Elaboración: </a:t>
            </a:r>
            <a:r>
              <a:rPr lang="es-ES" sz="1600" dirty="0" err="1" smtClean="0">
                <a:solidFill>
                  <a:schemeClr val="accent2"/>
                </a:solidFill>
              </a:rPr>
              <a:t>Seròs</a:t>
            </a:r>
            <a:r>
              <a:rPr lang="es-ES" sz="1600" dirty="0" smtClean="0">
                <a:solidFill>
                  <a:schemeClr val="accent2"/>
                </a:solidFill>
              </a:rPr>
              <a:t>-Lleida</a:t>
            </a:r>
          </a:p>
          <a:p>
            <a:pPr marL="0" indent="0" algn="just">
              <a:buNone/>
            </a:pPr>
            <a:r>
              <a:rPr lang="ca-ES" sz="1600" dirty="0" err="1">
                <a:solidFill>
                  <a:schemeClr val="accent2"/>
                </a:solidFill>
              </a:rPr>
              <a:t>P</a:t>
            </a:r>
            <a:r>
              <a:rPr lang="ca-ES" sz="1600" dirty="0" err="1" smtClean="0">
                <a:solidFill>
                  <a:schemeClr val="accent2"/>
                </a:solidFill>
              </a:rPr>
              <a:t>roducido</a:t>
            </a:r>
            <a:r>
              <a:rPr lang="ca-ES" sz="1600" dirty="0" smtClean="0">
                <a:solidFill>
                  <a:schemeClr val="accent2"/>
                </a:solidFill>
              </a:rPr>
              <a:t> </a:t>
            </a:r>
            <a:r>
              <a:rPr lang="ca-ES" sz="1600" dirty="0">
                <a:solidFill>
                  <a:schemeClr val="accent2"/>
                </a:solidFill>
              </a:rPr>
              <a:t>o </a:t>
            </a:r>
            <a:r>
              <a:rPr lang="ca-ES" sz="1600" dirty="0" err="1">
                <a:solidFill>
                  <a:schemeClr val="accent2"/>
                </a:solidFill>
              </a:rPr>
              <a:t>elaborado</a:t>
            </a:r>
            <a:r>
              <a:rPr lang="ca-ES" sz="1600" dirty="0">
                <a:solidFill>
                  <a:schemeClr val="accent2"/>
                </a:solidFill>
              </a:rPr>
              <a:t> </a:t>
            </a:r>
            <a:r>
              <a:rPr lang="ca-ES" sz="1600" dirty="0"/>
              <a:t>de forma natural y artesanal. Entre </a:t>
            </a:r>
            <a:r>
              <a:rPr lang="ca-ES" sz="1600" dirty="0" err="1"/>
              <a:t>todos</a:t>
            </a:r>
            <a:r>
              <a:rPr lang="ca-ES" sz="1600" dirty="0"/>
              <a:t> </a:t>
            </a:r>
            <a:r>
              <a:rPr lang="ca-ES" sz="1600" dirty="0" err="1"/>
              <a:t>fomentamos</a:t>
            </a:r>
            <a:r>
              <a:rPr lang="ca-ES" sz="1600" dirty="0"/>
              <a:t> el comercio </a:t>
            </a:r>
            <a:r>
              <a:rPr lang="ca-ES" sz="1600" dirty="0" smtClean="0"/>
              <a:t>justo</a:t>
            </a:r>
            <a:r>
              <a:rPr lang="es-ES" sz="1600" dirty="0"/>
              <a:t>La Mermelada de Melocotón Natural se elabora con azúcar fruta fresca producida en la propia explotación familiar </a:t>
            </a:r>
            <a:r>
              <a:rPr lang="es-ES" sz="1600" dirty="0" err="1"/>
              <a:t>sín</a:t>
            </a:r>
            <a:r>
              <a:rPr lang="es-ES" sz="1600" dirty="0"/>
              <a:t> adición de conservantes ni colorantes. Presentación en tarros de </a:t>
            </a:r>
            <a:r>
              <a:rPr lang="es-ES" sz="1600" dirty="0" smtClean="0"/>
              <a:t>cristal.</a:t>
            </a:r>
            <a:endParaRPr lang="es-ES" sz="1600" dirty="0" smtClean="0">
              <a:solidFill>
                <a:schemeClr val="accent2"/>
              </a:solidFill>
            </a:endParaRPr>
          </a:p>
          <a:p>
            <a:pPr>
              <a:buNone/>
            </a:pPr>
            <a:endParaRPr lang="ca-ES" dirty="0"/>
          </a:p>
        </p:txBody>
      </p:sp>
      <p:pic>
        <p:nvPicPr>
          <p:cNvPr id="5" name="Picture 2" descr="NOOR"/>
          <p:cNvPicPr>
            <a:picLocks noChangeAspect="1" noChangeArrowheads="1"/>
          </p:cNvPicPr>
          <p:nvPr/>
        </p:nvPicPr>
        <p:blipFill>
          <a:blip r:embed="rId2" cstate="print"/>
          <a:srcRect/>
          <a:stretch>
            <a:fillRect/>
          </a:stretch>
        </p:blipFill>
        <p:spPr bwMode="auto">
          <a:xfrm>
            <a:off x="6876258" y="188640"/>
            <a:ext cx="1530564" cy="1359742"/>
          </a:xfrm>
          <a:prstGeom prst="rect">
            <a:avLst/>
          </a:prstGeom>
          <a:noFill/>
          <a:ln w="9525">
            <a:noFill/>
            <a:miter lim="800000"/>
            <a:headEnd/>
            <a:tailEnd/>
          </a:ln>
        </p:spPr>
      </p:pic>
      <p:sp>
        <p:nvSpPr>
          <p:cNvPr id="6" name="Contenidor de número de diapositiva 5"/>
          <p:cNvSpPr>
            <a:spLocks noGrp="1"/>
          </p:cNvSpPr>
          <p:nvPr>
            <p:ph type="sldNum" sz="quarter" idx="12"/>
          </p:nvPr>
        </p:nvSpPr>
        <p:spPr/>
        <p:txBody>
          <a:bodyPr/>
          <a:lstStyle/>
          <a:p>
            <a:fld id="{E23DBB06-70ED-4A08-A6C1-AD7ACFBC390F}" type="slidenum">
              <a:rPr lang="ca-ES" smtClean="0"/>
              <a:pPr/>
              <a:t>6</a:t>
            </a:fld>
            <a:endParaRPr lang="ca-ES"/>
          </a:p>
        </p:txBody>
      </p:sp>
      <p:pic>
        <p:nvPicPr>
          <p:cNvPr id="4098" name="Picture 2" descr="C:\Users\Rosa\Desktop\f_729.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21589" y="4293096"/>
            <a:ext cx="2381250" cy="158115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6707088" cy="1143000"/>
          </a:xfrm>
        </p:spPr>
        <p:txBody>
          <a:bodyPr>
            <a:normAutofit/>
          </a:bodyPr>
          <a:lstStyle/>
          <a:p>
            <a:r>
              <a:rPr lang="es-ES" sz="3600" dirty="0" smtClean="0">
                <a:solidFill>
                  <a:schemeClr val="accent2"/>
                </a:solidFill>
                <a:latin typeface="Calibri" pitchFamily="34" charset="0"/>
                <a:cs typeface="Calibri" pitchFamily="34" charset="0"/>
              </a:rPr>
              <a:t>Mermelada de melocotón</a:t>
            </a:r>
            <a:endParaRPr lang="ca-ES" sz="3600" dirty="0">
              <a:solidFill>
                <a:schemeClr val="accent2"/>
              </a:solidFill>
              <a:latin typeface="Calibri" pitchFamily="34" charset="0"/>
              <a:cs typeface="Calibri" pitchFamily="34" charset="0"/>
            </a:endParaRPr>
          </a:p>
        </p:txBody>
      </p:sp>
      <p:sp>
        <p:nvSpPr>
          <p:cNvPr id="3" name="2 Marcador de contenido"/>
          <p:cNvSpPr>
            <a:spLocks noGrp="1"/>
          </p:cNvSpPr>
          <p:nvPr>
            <p:ph idx="1"/>
          </p:nvPr>
        </p:nvSpPr>
        <p:spPr>
          <a:xfrm>
            <a:off x="251520" y="1196752"/>
            <a:ext cx="8435280" cy="4929411"/>
          </a:xfrm>
        </p:spPr>
        <p:txBody>
          <a:bodyPr>
            <a:normAutofit/>
          </a:bodyPr>
          <a:lstStyle/>
          <a:p>
            <a:endParaRPr lang="es-ES" sz="1600" dirty="0" smtClean="0">
              <a:solidFill>
                <a:schemeClr val="accent2"/>
              </a:solidFill>
              <a:latin typeface="Comic Sans MS" pitchFamily="66" charset="0"/>
            </a:endParaRPr>
          </a:p>
          <a:p>
            <a:pPr>
              <a:buNone/>
            </a:pPr>
            <a:r>
              <a:rPr lang="es-ES" sz="1600" b="1" dirty="0" smtClean="0">
                <a:solidFill>
                  <a:schemeClr val="accent2"/>
                </a:solidFill>
              </a:rPr>
              <a:t>Referencia: </a:t>
            </a:r>
            <a:r>
              <a:rPr lang="es-ES" sz="1600" b="1" dirty="0">
                <a:solidFill>
                  <a:schemeClr val="accent2"/>
                </a:solidFill>
              </a:rPr>
              <a:t>5</a:t>
            </a:r>
          </a:p>
          <a:p>
            <a:pPr>
              <a:buNone/>
            </a:pPr>
            <a:r>
              <a:rPr lang="es-ES" sz="1600" b="1" dirty="0" smtClean="0">
                <a:solidFill>
                  <a:schemeClr val="accent2"/>
                </a:solidFill>
              </a:rPr>
              <a:t>Mermelada con más fruta</a:t>
            </a:r>
          </a:p>
          <a:p>
            <a:pPr marL="0" indent="0">
              <a:buNone/>
            </a:pPr>
            <a:r>
              <a:rPr lang="es-ES" sz="1600" dirty="0" smtClean="0"/>
              <a:t>La nueva mermelada EXTRA CAPELL es la única elaborada con un 70% de fruta, para ayudarles día a día a mantener su salud.</a:t>
            </a:r>
          </a:p>
          <a:p>
            <a:pPr marL="0" indent="0">
              <a:buNone/>
            </a:pPr>
            <a:r>
              <a:rPr lang="es-ES" sz="1600" b="1" dirty="0" smtClean="0">
                <a:solidFill>
                  <a:schemeClr val="accent2"/>
                </a:solidFill>
              </a:rPr>
              <a:t>Elaborada sin cocción</a:t>
            </a:r>
            <a:endParaRPr lang="es-ES" sz="1600" dirty="0" smtClean="0">
              <a:solidFill>
                <a:schemeClr val="accent2"/>
              </a:solidFill>
            </a:endParaRPr>
          </a:p>
          <a:p>
            <a:pPr marL="0" indent="0">
              <a:buNone/>
            </a:pPr>
            <a:r>
              <a:rPr lang="es-ES" sz="1600" dirty="0" smtClean="0"/>
              <a:t>Para elaborar nuestras mermeladas utilizamos unas modernas instalaciones donde, durante el proceso de fabricación, no se les somete a altas temperaturas, conservando así todo el aroma y sabor de la fruta fresca.</a:t>
            </a:r>
          </a:p>
          <a:p>
            <a:endParaRPr lang="es-ES" sz="1600" dirty="0" smtClean="0">
              <a:solidFill>
                <a:schemeClr val="accent2"/>
              </a:solidFill>
            </a:endParaRPr>
          </a:p>
          <a:p>
            <a:endParaRPr lang="es-ES" sz="1600" dirty="0" smtClean="0">
              <a:solidFill>
                <a:schemeClr val="accent2"/>
              </a:solidFill>
              <a:latin typeface="Comic Sans MS" pitchFamily="66" charset="0"/>
            </a:endParaRPr>
          </a:p>
          <a:p>
            <a:endParaRPr lang="es-ES" sz="1600" dirty="0" smtClean="0">
              <a:solidFill>
                <a:schemeClr val="accent2"/>
              </a:solidFill>
              <a:latin typeface="Comic Sans MS" pitchFamily="66" charset="0"/>
            </a:endParaRPr>
          </a:p>
          <a:p>
            <a:pPr>
              <a:buNone/>
            </a:pPr>
            <a:endParaRPr lang="es-ES" sz="1600" dirty="0" smtClean="0">
              <a:solidFill>
                <a:schemeClr val="accent2"/>
              </a:solidFill>
              <a:latin typeface="Comic Sans MS" pitchFamily="66" charset="0"/>
            </a:endParaRPr>
          </a:p>
          <a:p>
            <a:pPr>
              <a:buNone/>
            </a:pPr>
            <a:endParaRPr lang="es-ES" sz="1600" dirty="0">
              <a:solidFill>
                <a:schemeClr val="accent2"/>
              </a:solidFill>
              <a:latin typeface="Comic Sans MS" pitchFamily="66" charset="0"/>
            </a:endParaRPr>
          </a:p>
          <a:p>
            <a:endParaRPr lang="es-ES" sz="1600" dirty="0" smtClean="0">
              <a:solidFill>
                <a:schemeClr val="accent2"/>
              </a:solidFill>
              <a:latin typeface="Comic Sans MS" pitchFamily="66" charset="0"/>
            </a:endParaRPr>
          </a:p>
          <a:p>
            <a:endParaRPr lang="es-ES" sz="1600" dirty="0" smtClean="0">
              <a:solidFill>
                <a:schemeClr val="accent2"/>
              </a:solidFill>
              <a:latin typeface="Comic Sans MS" pitchFamily="66" charset="0"/>
            </a:endParaRPr>
          </a:p>
        </p:txBody>
      </p:sp>
      <p:pic>
        <p:nvPicPr>
          <p:cNvPr id="5" name="Picture 2" descr="NOOR"/>
          <p:cNvPicPr>
            <a:picLocks noChangeAspect="1" noChangeArrowheads="1"/>
          </p:cNvPicPr>
          <p:nvPr/>
        </p:nvPicPr>
        <p:blipFill>
          <a:blip r:embed="rId2" cstate="print"/>
          <a:srcRect/>
          <a:stretch>
            <a:fillRect/>
          </a:stretch>
        </p:blipFill>
        <p:spPr bwMode="auto">
          <a:xfrm>
            <a:off x="6876258" y="188640"/>
            <a:ext cx="1530564" cy="1359742"/>
          </a:xfrm>
          <a:prstGeom prst="rect">
            <a:avLst/>
          </a:prstGeom>
          <a:noFill/>
          <a:ln w="9525">
            <a:noFill/>
            <a:miter lim="800000"/>
            <a:headEnd/>
            <a:tailEnd/>
          </a:ln>
        </p:spPr>
      </p:pic>
      <p:sp>
        <p:nvSpPr>
          <p:cNvPr id="8" name="7 CuadroTexto"/>
          <p:cNvSpPr txBox="1"/>
          <p:nvPr/>
        </p:nvSpPr>
        <p:spPr>
          <a:xfrm>
            <a:off x="6444208" y="1916832"/>
            <a:ext cx="1728192" cy="369332"/>
          </a:xfrm>
          <a:prstGeom prst="rect">
            <a:avLst/>
          </a:prstGeom>
          <a:noFill/>
        </p:spPr>
        <p:txBody>
          <a:bodyPr wrap="square" rtlCol="0">
            <a:spAutoFit/>
          </a:bodyPr>
          <a:lstStyle/>
          <a:p>
            <a:endParaRPr lang="ca-ES" dirty="0"/>
          </a:p>
        </p:txBody>
      </p:sp>
      <p:sp>
        <p:nvSpPr>
          <p:cNvPr id="9" name="8 Rectángulo"/>
          <p:cNvSpPr/>
          <p:nvPr/>
        </p:nvSpPr>
        <p:spPr>
          <a:xfrm>
            <a:off x="323528" y="2352277"/>
            <a:ext cx="8424936" cy="3477875"/>
          </a:xfrm>
          <a:prstGeom prst="rect">
            <a:avLst/>
          </a:prstGeom>
        </p:spPr>
        <p:txBody>
          <a:bodyPr wrap="square">
            <a:spAutoFit/>
          </a:bodyPr>
          <a:lstStyle/>
          <a:p>
            <a:endParaRPr lang="es-ES" sz="1400" b="1" dirty="0" smtClean="0">
              <a:solidFill>
                <a:schemeClr val="accent2"/>
              </a:solidFill>
              <a:latin typeface="Comic Sans MS" pitchFamily="66" charset="0"/>
            </a:endParaRPr>
          </a:p>
          <a:p>
            <a:r>
              <a:rPr lang="es-ES" sz="1400" dirty="0" smtClean="0">
                <a:latin typeface="Comic Sans MS" pitchFamily="66" charset="0"/>
              </a:rPr>
              <a:t/>
            </a:r>
            <a:br>
              <a:rPr lang="es-ES" sz="1400" dirty="0" smtClean="0">
                <a:latin typeface="Comic Sans MS" pitchFamily="66" charset="0"/>
              </a:rPr>
            </a:br>
            <a:endParaRPr lang="es-ES" sz="1600" dirty="0" smtClean="0">
              <a:latin typeface="+mj-lt"/>
            </a:endParaRPr>
          </a:p>
          <a:p>
            <a:endParaRPr lang="es-ES" sz="1600" b="1" dirty="0" smtClean="0">
              <a:solidFill>
                <a:schemeClr val="accent2"/>
              </a:solidFill>
              <a:latin typeface="+mj-lt"/>
            </a:endParaRPr>
          </a:p>
          <a:p>
            <a:endParaRPr lang="es-ES" sz="1600" b="1" dirty="0" smtClean="0">
              <a:solidFill>
                <a:schemeClr val="accent2"/>
              </a:solidFill>
              <a:latin typeface="+mj-lt"/>
            </a:endParaRPr>
          </a:p>
          <a:p>
            <a:endParaRPr lang="es-ES" sz="1600" b="1" dirty="0" smtClean="0">
              <a:solidFill>
                <a:schemeClr val="accent2"/>
              </a:solidFill>
              <a:latin typeface="+mj-lt"/>
            </a:endParaRPr>
          </a:p>
          <a:p>
            <a:endParaRPr lang="es-ES" sz="1600" b="1" dirty="0">
              <a:solidFill>
                <a:schemeClr val="accent2"/>
              </a:solidFill>
              <a:latin typeface="+mj-lt"/>
            </a:endParaRPr>
          </a:p>
          <a:p>
            <a:endParaRPr lang="es-ES" sz="1600" b="1" dirty="0">
              <a:solidFill>
                <a:schemeClr val="accent2"/>
              </a:solidFill>
              <a:latin typeface="+mj-lt"/>
            </a:endParaRPr>
          </a:p>
          <a:p>
            <a:r>
              <a:rPr lang="es-ES" sz="1600" b="1" dirty="0" smtClean="0">
                <a:solidFill>
                  <a:schemeClr val="accent2"/>
                </a:solidFill>
              </a:rPr>
              <a:t>Ingredientes:</a:t>
            </a:r>
            <a:r>
              <a:rPr lang="es-ES" sz="1600" dirty="0" smtClean="0">
                <a:solidFill>
                  <a:schemeClr val="accent2"/>
                </a:solidFill>
              </a:rPr>
              <a:t> </a:t>
            </a:r>
            <a:r>
              <a:rPr lang="es-ES" sz="1600" dirty="0" smtClean="0"/>
              <a:t>melocotón, fructosa y zumo de limón, preparada con 75 gr de fruta por 100 gr </a:t>
            </a:r>
          </a:p>
          <a:p>
            <a:endParaRPr lang="es-ES" sz="1600" i="1" dirty="0" smtClean="0"/>
          </a:p>
          <a:p>
            <a:r>
              <a:rPr lang="es-ES" sz="1600" b="1" i="1" dirty="0" smtClean="0">
                <a:solidFill>
                  <a:schemeClr val="accent2"/>
                </a:solidFill>
              </a:rPr>
              <a:t>Procedencia:  </a:t>
            </a:r>
            <a:r>
              <a:rPr lang="es-ES" sz="1600" i="1" dirty="0" err="1" smtClean="0"/>
              <a:t>Bellvís</a:t>
            </a:r>
            <a:r>
              <a:rPr lang="es-ES" sz="1600" i="1" dirty="0" smtClean="0"/>
              <a:t> -  LLEIDA</a:t>
            </a:r>
          </a:p>
          <a:p>
            <a:r>
              <a:rPr lang="es-ES" sz="1600" b="1" dirty="0" smtClean="0">
                <a:solidFill>
                  <a:schemeClr val="accent2"/>
                </a:solidFill>
              </a:rPr>
              <a:t>Peso:</a:t>
            </a:r>
            <a:r>
              <a:rPr lang="es-ES" sz="1600" dirty="0" smtClean="0">
                <a:solidFill>
                  <a:schemeClr val="accent2"/>
                </a:solidFill>
              </a:rPr>
              <a:t> </a:t>
            </a:r>
            <a:r>
              <a:rPr lang="es-ES" sz="1600" dirty="0" smtClean="0"/>
              <a:t>400 gr </a:t>
            </a:r>
          </a:p>
          <a:p>
            <a:endParaRPr lang="es-ES" sz="1600" b="1" dirty="0" smtClean="0">
              <a:solidFill>
                <a:schemeClr val="accent2"/>
              </a:solidFill>
            </a:endParaRPr>
          </a:p>
          <a:p>
            <a:r>
              <a:rPr lang="es-ES" sz="1600" b="1" dirty="0" smtClean="0">
                <a:solidFill>
                  <a:schemeClr val="accent2"/>
                </a:solidFill>
              </a:rPr>
              <a:t>Precio:</a:t>
            </a:r>
            <a:r>
              <a:rPr lang="es-ES" sz="1600" dirty="0" smtClean="0">
                <a:solidFill>
                  <a:schemeClr val="accent2"/>
                </a:solidFill>
              </a:rPr>
              <a:t> </a:t>
            </a:r>
            <a:r>
              <a:rPr lang="es-ES" sz="1600" dirty="0" smtClean="0"/>
              <a:t>2,50 €</a:t>
            </a:r>
          </a:p>
        </p:txBody>
      </p:sp>
      <p:pic>
        <p:nvPicPr>
          <p:cNvPr id="10" name="Picture 2"/>
          <p:cNvPicPr>
            <a:picLocks noChangeAspect="1" noChangeArrowheads="1"/>
          </p:cNvPicPr>
          <p:nvPr/>
        </p:nvPicPr>
        <p:blipFill>
          <a:blip r:embed="rId3" cstate="print"/>
          <a:srcRect/>
          <a:stretch>
            <a:fillRect/>
          </a:stretch>
        </p:blipFill>
        <p:spPr bwMode="auto">
          <a:xfrm>
            <a:off x="6456637" y="4653136"/>
            <a:ext cx="2376264" cy="1838336"/>
          </a:xfrm>
          <a:prstGeom prst="rect">
            <a:avLst/>
          </a:prstGeom>
          <a:noFill/>
          <a:ln w="9525">
            <a:noFill/>
            <a:miter lim="800000"/>
            <a:headEnd/>
            <a:tailEnd/>
          </a:ln>
        </p:spPr>
      </p:pic>
      <p:sp>
        <p:nvSpPr>
          <p:cNvPr id="7" name="Contenidor de número de diapositiva 6"/>
          <p:cNvSpPr>
            <a:spLocks noGrp="1"/>
          </p:cNvSpPr>
          <p:nvPr>
            <p:ph type="sldNum" sz="quarter" idx="12"/>
          </p:nvPr>
        </p:nvSpPr>
        <p:spPr/>
        <p:txBody>
          <a:bodyPr/>
          <a:lstStyle/>
          <a:p>
            <a:fld id="{E23DBB06-70ED-4A08-A6C1-AD7ACFBC390F}" type="slidenum">
              <a:rPr lang="ca-ES" smtClean="0"/>
              <a:pPr/>
              <a:t>7</a:t>
            </a:fld>
            <a:endParaRPr lang="ca-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5698976" cy="1143000"/>
          </a:xfrm>
        </p:spPr>
        <p:txBody>
          <a:bodyPr/>
          <a:lstStyle/>
          <a:p>
            <a:r>
              <a:rPr lang="es-ES" dirty="0" smtClean="0">
                <a:solidFill>
                  <a:schemeClr val="accent2"/>
                </a:solidFill>
                <a:latin typeface="Comic Sans MS" pitchFamily="66" charset="0"/>
              </a:rPr>
              <a:t>	</a:t>
            </a:r>
            <a:r>
              <a:rPr lang="es-ES" sz="3600" dirty="0" err="1" smtClean="0">
                <a:solidFill>
                  <a:schemeClr val="accent2"/>
                </a:solidFill>
                <a:latin typeface="Calibri" pitchFamily="34" charset="0"/>
              </a:rPr>
              <a:t>Secallona</a:t>
            </a:r>
            <a:r>
              <a:rPr lang="es-ES" sz="3600" dirty="0" smtClean="0">
                <a:solidFill>
                  <a:schemeClr val="accent2"/>
                </a:solidFill>
                <a:latin typeface="Calibri" pitchFamily="34" charset="0"/>
              </a:rPr>
              <a:t> Extra</a:t>
            </a:r>
            <a:endParaRPr lang="ca-ES" sz="3600" dirty="0">
              <a:solidFill>
                <a:schemeClr val="accent2"/>
              </a:solidFill>
              <a:latin typeface="Calibri" pitchFamily="34" charset="0"/>
              <a:cs typeface="Calibri" pitchFamily="34" charset="0"/>
            </a:endParaRPr>
          </a:p>
        </p:txBody>
      </p:sp>
      <p:sp>
        <p:nvSpPr>
          <p:cNvPr id="3" name="2 Marcador de contenido"/>
          <p:cNvSpPr>
            <a:spLocks noGrp="1"/>
          </p:cNvSpPr>
          <p:nvPr>
            <p:ph idx="1"/>
          </p:nvPr>
        </p:nvSpPr>
        <p:spPr/>
        <p:txBody>
          <a:bodyPr>
            <a:normAutofit/>
          </a:bodyPr>
          <a:lstStyle/>
          <a:p>
            <a:pPr>
              <a:buNone/>
            </a:pPr>
            <a:r>
              <a:rPr lang="es-ES" sz="1600" dirty="0" smtClean="0">
                <a:solidFill>
                  <a:schemeClr val="accent2"/>
                </a:solidFill>
                <a:latin typeface="+mj-lt"/>
              </a:rPr>
              <a:t>Referencia:6</a:t>
            </a:r>
          </a:p>
          <a:p>
            <a:pPr>
              <a:buNone/>
            </a:pPr>
            <a:endParaRPr lang="es-ES" sz="1600" dirty="0" smtClean="0">
              <a:solidFill>
                <a:schemeClr val="accent2"/>
              </a:solidFill>
              <a:latin typeface="+mj-lt"/>
            </a:endParaRPr>
          </a:p>
          <a:p>
            <a:pPr>
              <a:buNone/>
            </a:pPr>
            <a:r>
              <a:rPr lang="es-ES" sz="1600" dirty="0" smtClean="0">
                <a:solidFill>
                  <a:schemeClr val="accent2"/>
                </a:solidFill>
                <a:latin typeface="+mj-lt"/>
              </a:rPr>
              <a:t>Fabricación: </a:t>
            </a:r>
            <a:r>
              <a:rPr lang="es-ES" sz="1600" dirty="0" err="1" smtClean="0">
                <a:latin typeface="+mj-lt"/>
              </a:rPr>
              <a:t>Guissona</a:t>
            </a:r>
            <a:r>
              <a:rPr lang="es-ES" sz="1600" dirty="0" smtClean="0">
                <a:latin typeface="+mj-lt"/>
              </a:rPr>
              <a:t> –Lleida</a:t>
            </a:r>
          </a:p>
          <a:p>
            <a:pPr algn="just">
              <a:buNone/>
            </a:pPr>
            <a:r>
              <a:rPr lang="es-ES" sz="1600" dirty="0" smtClean="0"/>
              <a:t>Elaborados con magros seleccionados de gran calidad </a:t>
            </a:r>
          </a:p>
          <a:p>
            <a:pPr marL="0" indent="0">
              <a:buNone/>
            </a:pPr>
            <a:r>
              <a:rPr lang="es-ES" sz="1600" dirty="0" smtClean="0">
                <a:solidFill>
                  <a:schemeClr val="accent2"/>
                </a:solidFill>
                <a:latin typeface="+mj-lt"/>
              </a:rPr>
              <a:t>Cantidad: </a:t>
            </a:r>
            <a:r>
              <a:rPr lang="es-ES" sz="1600" dirty="0" smtClean="0">
                <a:latin typeface="+mj-lt"/>
              </a:rPr>
              <a:t>210 gramos</a:t>
            </a:r>
            <a:endParaRPr lang="es-ES" sz="1600" dirty="0">
              <a:latin typeface="+mj-lt"/>
            </a:endParaRPr>
          </a:p>
          <a:p>
            <a:pPr marL="0" indent="0">
              <a:buNone/>
            </a:pPr>
            <a:r>
              <a:rPr lang="es-ES" sz="1600" dirty="0" smtClean="0">
                <a:solidFill>
                  <a:schemeClr val="accent2"/>
                </a:solidFill>
                <a:latin typeface="+mj-lt"/>
              </a:rPr>
              <a:t>Precio: </a:t>
            </a:r>
            <a:r>
              <a:rPr lang="es-ES" sz="1600" dirty="0" smtClean="0">
                <a:latin typeface="+mj-lt"/>
              </a:rPr>
              <a:t>1,71 €</a:t>
            </a:r>
            <a:endParaRPr lang="ca-ES" sz="1600" dirty="0">
              <a:latin typeface="+mj-lt"/>
            </a:endParaRPr>
          </a:p>
        </p:txBody>
      </p:sp>
      <p:pic>
        <p:nvPicPr>
          <p:cNvPr id="5" name="Picture 2" descr="NOOR"/>
          <p:cNvPicPr>
            <a:picLocks noChangeAspect="1" noChangeArrowheads="1"/>
          </p:cNvPicPr>
          <p:nvPr/>
        </p:nvPicPr>
        <p:blipFill>
          <a:blip r:embed="rId2" cstate="print"/>
          <a:srcRect/>
          <a:stretch>
            <a:fillRect/>
          </a:stretch>
        </p:blipFill>
        <p:spPr bwMode="auto">
          <a:xfrm>
            <a:off x="6876258" y="188640"/>
            <a:ext cx="1530564" cy="1359742"/>
          </a:xfrm>
          <a:prstGeom prst="rect">
            <a:avLst/>
          </a:prstGeom>
          <a:noFill/>
          <a:ln w="9525">
            <a:noFill/>
            <a:miter lim="800000"/>
            <a:headEnd/>
            <a:tailEnd/>
          </a:ln>
        </p:spPr>
      </p:pic>
      <p:sp>
        <p:nvSpPr>
          <p:cNvPr id="7" name="Contenidor de número de diapositiva 6"/>
          <p:cNvSpPr>
            <a:spLocks noGrp="1"/>
          </p:cNvSpPr>
          <p:nvPr>
            <p:ph type="sldNum" sz="quarter" idx="12"/>
          </p:nvPr>
        </p:nvSpPr>
        <p:spPr/>
        <p:txBody>
          <a:bodyPr/>
          <a:lstStyle/>
          <a:p>
            <a:fld id="{E23DBB06-70ED-4A08-A6C1-AD7ACFBC390F}" type="slidenum">
              <a:rPr lang="ca-ES" smtClean="0"/>
              <a:pPr/>
              <a:t>8</a:t>
            </a:fld>
            <a:endParaRPr lang="ca-ES"/>
          </a:p>
        </p:txBody>
      </p:sp>
      <p:pic>
        <p:nvPicPr>
          <p:cNvPr id="2050" name="Picture 2"/>
          <p:cNvPicPr>
            <a:picLocks noChangeAspect="1" noChangeArrowheads="1"/>
          </p:cNvPicPr>
          <p:nvPr/>
        </p:nvPicPr>
        <p:blipFill>
          <a:blip r:embed="rId3" cstate="print"/>
          <a:srcRect/>
          <a:stretch>
            <a:fillRect/>
          </a:stretch>
        </p:blipFill>
        <p:spPr bwMode="auto">
          <a:xfrm>
            <a:off x="5868144" y="3933056"/>
            <a:ext cx="1701924"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solidFill>
                  <a:schemeClr val="accent2"/>
                </a:solidFill>
                <a:latin typeface="+mn-lt"/>
              </a:rPr>
              <a:t>Miel ecológica</a:t>
            </a:r>
            <a:endParaRPr lang="ca-ES" sz="3600" dirty="0">
              <a:solidFill>
                <a:schemeClr val="accent2"/>
              </a:solidFill>
              <a:latin typeface="+mn-lt"/>
            </a:endParaRPr>
          </a:p>
        </p:txBody>
      </p:sp>
      <p:sp>
        <p:nvSpPr>
          <p:cNvPr id="3" name="2 Marcador de contenido"/>
          <p:cNvSpPr>
            <a:spLocks noGrp="1"/>
          </p:cNvSpPr>
          <p:nvPr>
            <p:ph idx="1"/>
          </p:nvPr>
        </p:nvSpPr>
        <p:spPr/>
        <p:txBody>
          <a:bodyPr>
            <a:normAutofit/>
          </a:bodyPr>
          <a:lstStyle/>
          <a:p>
            <a:pPr marL="0" indent="0" algn="just">
              <a:buNone/>
            </a:pPr>
            <a:r>
              <a:rPr lang="es-ES" sz="1600" dirty="0" smtClean="0">
                <a:solidFill>
                  <a:schemeClr val="accent2"/>
                </a:solidFill>
                <a:latin typeface="Calibri" pitchFamily="34" charset="0"/>
                <a:cs typeface="Calibri" pitchFamily="34" charset="0"/>
              </a:rPr>
              <a:t>Referencia:7</a:t>
            </a:r>
          </a:p>
          <a:p>
            <a:pPr marL="0" indent="0" algn="just">
              <a:buNone/>
            </a:pPr>
            <a:r>
              <a:rPr lang="es-ES" sz="1600" dirty="0" smtClean="0">
                <a:solidFill>
                  <a:schemeClr val="accent2"/>
                </a:solidFill>
                <a:latin typeface="Calibri" pitchFamily="34" charset="0"/>
                <a:cs typeface="Calibri" pitchFamily="34" charset="0"/>
              </a:rPr>
              <a:t>Miel Mil </a:t>
            </a:r>
            <a:r>
              <a:rPr lang="es-ES" sz="1600" dirty="0" err="1" smtClean="0">
                <a:solidFill>
                  <a:schemeClr val="accent2"/>
                </a:solidFill>
                <a:latin typeface="Calibri" pitchFamily="34" charset="0"/>
                <a:cs typeface="Calibri" pitchFamily="34" charset="0"/>
              </a:rPr>
              <a:t>flors</a:t>
            </a:r>
            <a:r>
              <a:rPr lang="es-ES" sz="1600" dirty="0" smtClean="0">
                <a:solidFill>
                  <a:schemeClr val="accent2"/>
                </a:solidFill>
                <a:latin typeface="Calibri" pitchFamily="34" charset="0"/>
                <a:cs typeface="Calibri" pitchFamily="34" charset="0"/>
              </a:rPr>
              <a:t> </a:t>
            </a:r>
            <a:r>
              <a:rPr lang="es-ES" sz="1600" dirty="0" err="1" smtClean="0">
                <a:solidFill>
                  <a:schemeClr val="accent2"/>
                </a:solidFill>
                <a:latin typeface="Calibri" pitchFamily="34" charset="0"/>
                <a:cs typeface="Calibri" pitchFamily="34" charset="0"/>
              </a:rPr>
              <a:t>Alemany</a:t>
            </a:r>
            <a:endParaRPr lang="es-ES" sz="1600" dirty="0" smtClean="0">
              <a:solidFill>
                <a:schemeClr val="accent2"/>
              </a:solidFill>
              <a:latin typeface="Calibri" pitchFamily="34" charset="0"/>
              <a:cs typeface="Calibri" pitchFamily="34" charset="0"/>
            </a:endParaRPr>
          </a:p>
          <a:p>
            <a:pPr marL="0" indent="0" algn="just">
              <a:buNone/>
            </a:pPr>
            <a:r>
              <a:rPr lang="es-ES" sz="1600" dirty="0" smtClean="0">
                <a:solidFill>
                  <a:schemeClr val="accent2"/>
                </a:solidFill>
                <a:latin typeface="Calibri" pitchFamily="34" charset="0"/>
                <a:cs typeface="Calibri" pitchFamily="34" charset="0"/>
              </a:rPr>
              <a:t>Peso:</a:t>
            </a:r>
            <a:r>
              <a:rPr lang="es-ES" sz="1600" dirty="0" smtClean="0">
                <a:latin typeface="Calibri" pitchFamily="34" charset="0"/>
                <a:cs typeface="Calibri" pitchFamily="34" charset="0"/>
              </a:rPr>
              <a:t>500gr</a:t>
            </a:r>
          </a:p>
          <a:p>
            <a:pPr marL="0" indent="0" algn="just">
              <a:buNone/>
            </a:pPr>
            <a:r>
              <a:rPr lang="es-ES" sz="1600" dirty="0" smtClean="0">
                <a:solidFill>
                  <a:schemeClr val="accent2"/>
                </a:solidFill>
                <a:latin typeface="Calibri" pitchFamily="34" charset="0"/>
                <a:cs typeface="Calibri" pitchFamily="34" charset="0"/>
              </a:rPr>
              <a:t>Precio:</a:t>
            </a:r>
            <a:r>
              <a:rPr lang="es-ES" sz="1600" dirty="0" smtClean="0">
                <a:latin typeface="Calibri" pitchFamily="34" charset="0"/>
                <a:cs typeface="Calibri" pitchFamily="34" charset="0"/>
              </a:rPr>
              <a:t>4,55€</a:t>
            </a:r>
          </a:p>
          <a:p>
            <a:pPr marL="0" indent="0" algn="just">
              <a:buNone/>
            </a:pPr>
            <a:r>
              <a:rPr lang="es-ES" sz="1700" dirty="0">
                <a:solidFill>
                  <a:schemeClr val="accent2"/>
                </a:solidFill>
                <a:latin typeface="Calibri" pitchFamily="34" charset="0"/>
                <a:cs typeface="Calibri" pitchFamily="34" charset="0"/>
              </a:rPr>
              <a:t>Miel de flores</a:t>
            </a:r>
            <a:r>
              <a:rPr lang="es-ES" sz="1700" dirty="0">
                <a:latin typeface="Calibri" pitchFamily="34" charset="0"/>
                <a:cs typeface="Calibri" pitchFamily="34" charset="0"/>
              </a:rPr>
              <a:t>: la producida por las abejas a partir del néctar de las flores</a:t>
            </a:r>
            <a:r>
              <a:rPr lang="es-ES" sz="1700" dirty="0" smtClean="0">
                <a:latin typeface="Calibri" pitchFamily="34" charset="0"/>
                <a:cs typeface="Calibri" pitchFamily="34" charset="0"/>
              </a:rPr>
              <a:t>.</a:t>
            </a:r>
            <a:r>
              <a:rPr lang="ca-ES" sz="1700" dirty="0">
                <a:latin typeface="Calibri" pitchFamily="34" charset="0"/>
                <a:cs typeface="Calibri" pitchFamily="34" charset="0"/>
              </a:rPr>
              <a:t> </a:t>
            </a:r>
            <a:endParaRPr lang="ca-ES" sz="1700" dirty="0" smtClean="0">
              <a:latin typeface="Calibri" pitchFamily="34" charset="0"/>
              <a:cs typeface="Calibri" pitchFamily="34" charset="0"/>
            </a:endParaRPr>
          </a:p>
          <a:p>
            <a:pPr marL="0" indent="0" algn="just">
              <a:buNone/>
            </a:pPr>
            <a:r>
              <a:rPr lang="ca-ES" sz="1700" dirty="0" err="1" smtClean="0">
                <a:solidFill>
                  <a:schemeClr val="accent2"/>
                </a:solidFill>
                <a:latin typeface="Calibri" pitchFamily="34" charset="0"/>
                <a:cs typeface="Calibri" pitchFamily="34" charset="0"/>
              </a:rPr>
              <a:t>Propiedades</a:t>
            </a:r>
            <a:r>
              <a:rPr lang="ca-ES" sz="1700" dirty="0" smtClean="0">
                <a:solidFill>
                  <a:schemeClr val="accent2"/>
                </a:solidFill>
                <a:latin typeface="Calibri" pitchFamily="34" charset="0"/>
                <a:cs typeface="Calibri" pitchFamily="34" charset="0"/>
              </a:rPr>
              <a:t>: </a:t>
            </a:r>
            <a:r>
              <a:rPr lang="ca-ES" sz="1700" dirty="0" smtClean="0">
                <a:latin typeface="Calibri" pitchFamily="34" charset="0"/>
                <a:cs typeface="Calibri" pitchFamily="34" charset="0"/>
              </a:rPr>
              <a:t>es un </a:t>
            </a:r>
            <a:r>
              <a:rPr lang="ca-ES" sz="1700" dirty="0" err="1" smtClean="0">
                <a:latin typeface="Calibri" pitchFamily="34" charset="0"/>
                <a:cs typeface="Calibri" pitchFamily="34" charset="0"/>
              </a:rPr>
              <a:t>reconstituyente</a:t>
            </a:r>
            <a:r>
              <a:rPr lang="ca-ES" sz="1700" dirty="0" smtClean="0">
                <a:latin typeface="Calibri" pitchFamily="34" charset="0"/>
                <a:cs typeface="Calibri" pitchFamily="34" charset="0"/>
              </a:rPr>
              <a:t> </a:t>
            </a:r>
            <a:r>
              <a:rPr lang="ca-ES" sz="1700" dirty="0" err="1" smtClean="0">
                <a:latin typeface="Calibri" pitchFamily="34" charset="0"/>
                <a:cs typeface="Calibri" pitchFamily="34" charset="0"/>
              </a:rPr>
              <a:t>enérgico</a:t>
            </a:r>
            <a:r>
              <a:rPr lang="ca-ES" sz="1700" dirty="0" smtClean="0">
                <a:latin typeface="Calibri" pitchFamily="34" charset="0"/>
                <a:cs typeface="Calibri" pitchFamily="34" charset="0"/>
              </a:rPr>
              <a:t>, </a:t>
            </a:r>
            <a:r>
              <a:rPr lang="ca-ES" sz="1700" dirty="0" err="1" smtClean="0">
                <a:latin typeface="Calibri" pitchFamily="34" charset="0"/>
                <a:cs typeface="Calibri" pitchFamily="34" charset="0"/>
              </a:rPr>
              <a:t>pero</a:t>
            </a:r>
            <a:r>
              <a:rPr lang="ca-ES" sz="1700" dirty="0" smtClean="0">
                <a:latin typeface="Calibri" pitchFamily="34" charset="0"/>
                <a:cs typeface="Calibri" pitchFamily="34" charset="0"/>
              </a:rPr>
              <a:t> </a:t>
            </a:r>
            <a:r>
              <a:rPr lang="ca-ES" sz="1700" dirty="0" err="1" smtClean="0">
                <a:latin typeface="Calibri" pitchFamily="34" charset="0"/>
                <a:cs typeface="Calibri" pitchFamily="34" charset="0"/>
              </a:rPr>
              <a:t>también</a:t>
            </a:r>
            <a:r>
              <a:rPr lang="ca-ES" sz="1700" dirty="0" smtClean="0">
                <a:latin typeface="Calibri" pitchFamily="34" charset="0"/>
                <a:cs typeface="Calibri" pitchFamily="34" charset="0"/>
              </a:rPr>
              <a:t> </a:t>
            </a:r>
            <a:r>
              <a:rPr lang="ca-ES" sz="1700" dirty="0" err="1" smtClean="0">
                <a:latin typeface="Calibri" pitchFamily="34" charset="0"/>
                <a:cs typeface="Calibri" pitchFamily="34" charset="0"/>
              </a:rPr>
              <a:t>hay</a:t>
            </a:r>
            <a:r>
              <a:rPr lang="ca-ES" sz="1700" dirty="0" smtClean="0">
                <a:latin typeface="Calibri" pitchFamily="34" charset="0"/>
                <a:cs typeface="Calibri" pitchFamily="34" charset="0"/>
              </a:rPr>
              <a:t> que destacar </a:t>
            </a:r>
            <a:r>
              <a:rPr lang="ca-ES" sz="1700" dirty="0" err="1" smtClean="0">
                <a:latin typeface="Calibri" pitchFamily="34" charset="0"/>
                <a:cs typeface="Calibri" pitchFamily="34" charset="0"/>
              </a:rPr>
              <a:t>su</a:t>
            </a:r>
            <a:r>
              <a:rPr lang="ca-ES" sz="1700" dirty="0" smtClean="0">
                <a:latin typeface="Calibri" pitchFamily="34" charset="0"/>
                <a:cs typeface="Calibri" pitchFamily="34" charset="0"/>
              </a:rPr>
              <a:t> poder </a:t>
            </a:r>
            <a:r>
              <a:rPr lang="ca-ES" sz="1700" dirty="0" err="1" smtClean="0">
                <a:latin typeface="Calibri" pitchFamily="34" charset="0"/>
                <a:cs typeface="Calibri" pitchFamily="34" charset="0"/>
              </a:rPr>
              <a:t>antiséptico</a:t>
            </a:r>
            <a:r>
              <a:rPr lang="ca-ES" sz="1700" dirty="0" smtClean="0">
                <a:latin typeface="Calibri" pitchFamily="34" charset="0"/>
                <a:cs typeface="Calibri" pitchFamily="34" charset="0"/>
              </a:rPr>
              <a:t> contra afecciones </a:t>
            </a:r>
            <a:r>
              <a:rPr lang="ca-ES" sz="1700" dirty="0" err="1" smtClean="0">
                <a:latin typeface="Calibri" pitchFamily="34" charset="0"/>
                <a:cs typeface="Calibri" pitchFamily="34" charset="0"/>
              </a:rPr>
              <a:t>bronquiales</a:t>
            </a:r>
            <a:r>
              <a:rPr lang="ca-ES" sz="1700" dirty="0" smtClean="0">
                <a:latin typeface="Calibri" pitchFamily="34" charset="0"/>
                <a:cs typeface="Calibri" pitchFamily="34" charset="0"/>
              </a:rPr>
              <a:t>  y de </a:t>
            </a:r>
            <a:r>
              <a:rPr lang="ca-ES" sz="1700" dirty="0" err="1" smtClean="0">
                <a:latin typeface="Calibri" pitchFamily="34" charset="0"/>
                <a:cs typeface="Calibri" pitchFamily="34" charset="0"/>
              </a:rPr>
              <a:t>garganta</a:t>
            </a:r>
            <a:r>
              <a:rPr lang="ca-ES" sz="1700" dirty="0" smtClean="0">
                <a:latin typeface="Calibri" pitchFamily="34" charset="0"/>
                <a:cs typeface="Calibri" pitchFamily="34" charset="0"/>
              </a:rPr>
              <a:t>. No es uniforme, </a:t>
            </a:r>
            <a:r>
              <a:rPr lang="ca-ES" sz="1700" dirty="0" err="1" smtClean="0">
                <a:latin typeface="Calibri" pitchFamily="34" charset="0"/>
                <a:cs typeface="Calibri" pitchFamily="34" charset="0"/>
              </a:rPr>
              <a:t>ya</a:t>
            </a:r>
            <a:r>
              <a:rPr lang="ca-ES" sz="1700" dirty="0" smtClean="0">
                <a:latin typeface="Calibri" pitchFamily="34" charset="0"/>
                <a:cs typeface="Calibri" pitchFamily="34" charset="0"/>
              </a:rPr>
              <a:t> que </a:t>
            </a:r>
            <a:r>
              <a:rPr lang="ca-ES" sz="1700" dirty="0" err="1" smtClean="0">
                <a:latin typeface="Calibri" pitchFamily="34" charset="0"/>
                <a:cs typeface="Calibri" pitchFamily="34" charset="0"/>
              </a:rPr>
              <a:t>segun</a:t>
            </a:r>
            <a:r>
              <a:rPr lang="ca-ES" sz="1700" dirty="0" smtClean="0">
                <a:latin typeface="Calibri" pitchFamily="34" charset="0"/>
                <a:cs typeface="Calibri" pitchFamily="34" charset="0"/>
              </a:rPr>
              <a:t> </a:t>
            </a:r>
            <a:r>
              <a:rPr lang="ca-ES" sz="1700" dirty="0" err="1" smtClean="0">
                <a:latin typeface="Calibri" pitchFamily="34" charset="0"/>
                <a:cs typeface="Calibri" pitchFamily="34" charset="0"/>
              </a:rPr>
              <a:t>su</a:t>
            </a:r>
            <a:r>
              <a:rPr lang="ca-ES" sz="1700" dirty="0" smtClean="0">
                <a:latin typeface="Calibri" pitchFamily="34" charset="0"/>
                <a:cs typeface="Calibri" pitchFamily="34" charset="0"/>
              </a:rPr>
              <a:t> origen floral los </a:t>
            </a:r>
            <a:r>
              <a:rPr lang="ca-ES" sz="1700" dirty="0" err="1" smtClean="0">
                <a:latin typeface="Calibri" pitchFamily="34" charset="0"/>
                <a:cs typeface="Calibri" pitchFamily="34" charset="0"/>
              </a:rPr>
              <a:t>atributos</a:t>
            </a:r>
            <a:r>
              <a:rPr lang="ca-ES" sz="1700" dirty="0" smtClean="0">
                <a:latin typeface="Calibri" pitchFamily="34" charset="0"/>
                <a:cs typeface="Calibri" pitchFamily="34" charset="0"/>
              </a:rPr>
              <a:t>, </a:t>
            </a:r>
            <a:r>
              <a:rPr lang="ca-ES" sz="1700" dirty="0">
                <a:latin typeface="Calibri" pitchFamily="34" charset="0"/>
                <a:cs typeface="Calibri" pitchFamily="34" charset="0"/>
              </a:rPr>
              <a:t>color, sabor, </a:t>
            </a:r>
            <a:r>
              <a:rPr lang="ca-ES" sz="1700" dirty="0" err="1" smtClean="0">
                <a:latin typeface="Calibri" pitchFamily="34" charset="0"/>
                <a:cs typeface="Calibri" pitchFamily="34" charset="0"/>
              </a:rPr>
              <a:t>propiedades</a:t>
            </a:r>
            <a:r>
              <a:rPr lang="ca-ES" sz="1700" dirty="0" smtClean="0">
                <a:latin typeface="Calibri" pitchFamily="34" charset="0"/>
                <a:cs typeface="Calibri" pitchFamily="34" charset="0"/>
              </a:rPr>
              <a:t>, </a:t>
            </a:r>
            <a:r>
              <a:rPr lang="ca-ES" sz="1700" dirty="0" err="1" smtClean="0">
                <a:latin typeface="Calibri" pitchFamily="34" charset="0"/>
                <a:cs typeface="Calibri" pitchFamily="34" charset="0"/>
              </a:rPr>
              <a:t>varian</a:t>
            </a:r>
            <a:r>
              <a:rPr lang="ca-ES" sz="1700" dirty="0" smtClean="0">
                <a:latin typeface="Calibri" pitchFamily="34" charset="0"/>
                <a:cs typeface="Calibri" pitchFamily="34" charset="0"/>
              </a:rPr>
              <a:t> </a:t>
            </a:r>
            <a:r>
              <a:rPr lang="ca-ES" sz="1700" dirty="0">
                <a:latin typeface="Calibri" pitchFamily="34" charset="0"/>
                <a:cs typeface="Calibri" pitchFamily="34" charset="0"/>
              </a:rPr>
              <a:t>de manera </a:t>
            </a:r>
            <a:r>
              <a:rPr lang="ca-ES" sz="1700" dirty="0" err="1" smtClean="0">
                <a:latin typeface="Calibri" pitchFamily="34" charset="0"/>
                <a:cs typeface="Calibri" pitchFamily="34" charset="0"/>
              </a:rPr>
              <a:t>importante</a:t>
            </a:r>
            <a:r>
              <a:rPr lang="ca-ES" sz="1700" dirty="0" smtClean="0">
                <a:latin typeface="Calibri" pitchFamily="34" charset="0"/>
                <a:cs typeface="Calibri" pitchFamily="34" charset="0"/>
              </a:rPr>
              <a:t>.</a:t>
            </a:r>
            <a:r>
              <a:rPr lang="ca-ES" sz="1700" dirty="0">
                <a:latin typeface="Calibri" pitchFamily="34" charset="0"/>
                <a:cs typeface="Calibri" pitchFamily="34" charset="0"/>
              </a:rPr>
              <a:t/>
            </a:r>
            <a:br>
              <a:rPr lang="ca-ES" sz="1700" dirty="0">
                <a:latin typeface="Calibri" pitchFamily="34" charset="0"/>
                <a:cs typeface="Calibri" pitchFamily="34" charset="0"/>
              </a:rPr>
            </a:br>
            <a:endParaRPr lang="ca-ES" sz="1700" dirty="0">
              <a:latin typeface="Calibri" pitchFamily="34" charset="0"/>
              <a:cs typeface="Calibri" pitchFamily="34" charset="0"/>
            </a:endParaRPr>
          </a:p>
        </p:txBody>
      </p:sp>
      <p:pic>
        <p:nvPicPr>
          <p:cNvPr id="5" name="Picture 2" descr="NOOR"/>
          <p:cNvPicPr>
            <a:picLocks noChangeAspect="1" noChangeArrowheads="1"/>
          </p:cNvPicPr>
          <p:nvPr/>
        </p:nvPicPr>
        <p:blipFill>
          <a:blip r:embed="rId2" cstate="print"/>
          <a:srcRect/>
          <a:stretch>
            <a:fillRect/>
          </a:stretch>
        </p:blipFill>
        <p:spPr bwMode="auto">
          <a:xfrm>
            <a:off x="6876258" y="188640"/>
            <a:ext cx="1530564" cy="1359742"/>
          </a:xfrm>
          <a:prstGeom prst="rect">
            <a:avLst/>
          </a:prstGeom>
          <a:noFill/>
          <a:ln w="9525">
            <a:noFill/>
            <a:miter lim="800000"/>
            <a:headEnd/>
            <a:tailEnd/>
          </a:ln>
        </p:spPr>
      </p:pic>
      <p:sp>
        <p:nvSpPr>
          <p:cNvPr id="6" name="Contenidor de número de diapositiva 5"/>
          <p:cNvSpPr>
            <a:spLocks noGrp="1"/>
          </p:cNvSpPr>
          <p:nvPr>
            <p:ph type="sldNum" sz="quarter" idx="12"/>
          </p:nvPr>
        </p:nvSpPr>
        <p:spPr/>
        <p:txBody>
          <a:bodyPr/>
          <a:lstStyle/>
          <a:p>
            <a:fld id="{E23DBB06-70ED-4A08-A6C1-AD7ACFBC390F}" type="slidenum">
              <a:rPr lang="ca-ES" smtClean="0"/>
              <a:pPr/>
              <a:t>9</a:t>
            </a:fld>
            <a:endParaRPr lang="ca-ES"/>
          </a:p>
        </p:txBody>
      </p:sp>
      <p:pic>
        <p:nvPicPr>
          <p:cNvPr id="5123" name="Picture 3" descr="C:\Users\Rosa\Desktop\alemany-miel-mil-flore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94227" y="3933056"/>
            <a:ext cx="2520280" cy="252028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505</TotalTime>
  <Words>1447</Words>
  <Application>Microsoft Office PowerPoint</Application>
  <PresentationFormat>Presentación en pantalla (4:3)</PresentationFormat>
  <Paragraphs>272</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PRESENTAMOS NUESTRO CATÁLOGO PROYECTO EJE COOPERATIVA  </vt:lpstr>
      <vt:lpstr>Mermeladas</vt:lpstr>
      <vt:lpstr>Mermelada de membrillo </vt:lpstr>
      <vt:lpstr>Mermelada de cereza</vt:lpstr>
      <vt:lpstr>Mermelada de ciruela roja</vt:lpstr>
      <vt:lpstr>Mermelada de melocotón</vt:lpstr>
      <vt:lpstr>Mermelada de melocotón</vt:lpstr>
      <vt:lpstr> Secallona Extra</vt:lpstr>
      <vt:lpstr>Miel ecológica</vt:lpstr>
      <vt:lpstr>Carquinyolis</vt:lpstr>
      <vt:lpstr>Galletas </vt:lpstr>
      <vt:lpstr>Galletas</vt:lpstr>
      <vt:lpstr>Galletas</vt:lpstr>
      <vt:lpstr>Queso </vt:lpstr>
      <vt:lpstr>Almendras Garrapiñadas</vt:lpstr>
      <vt:lpstr>Frutos Secos</vt:lpstr>
      <vt:lpstr>Nueces peladas</vt:lpstr>
      <vt:lpstr>Aceite</vt:lpstr>
      <vt:lpstr>Olivas Arbequinas</vt:lpstr>
      <vt:lpstr>Chocolate</vt:lpstr>
      <vt:lpstr>Chocolate en polvo</vt:lpstr>
      <vt:lpstr>Chocolate a la piedra</vt:lpstr>
      <vt:lpstr>Aceite de oliva virgen</vt:lpstr>
      <vt:lpstr>Aceite de oliva Germanor</vt:lpstr>
      <vt:lpstr>Zumo de mandarina</vt:lpstr>
      <vt:lpstr>Avellanas Borges</vt:lpstr>
    </vt:vector>
  </TitlesOfParts>
  <Company>Institut Municipal d'Ocupació Salvador Seguí</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PRESENTAMOS NUESTRO CATÀLOGO PROYECTO EJE COOPERATIVA JOVESTYLE </dc:title>
  <dc:creator>rnavarro</dc:creator>
  <cp:lastModifiedBy>alumne</cp:lastModifiedBy>
  <cp:revision>344</cp:revision>
  <dcterms:created xsi:type="dcterms:W3CDTF">2014-03-17T08:11:44Z</dcterms:created>
  <dcterms:modified xsi:type="dcterms:W3CDTF">2014-03-24T08:37:41Z</dcterms:modified>
</cp:coreProperties>
</file>