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7"/>
  </p:notesMasterIdLst>
  <p:sldIdLst>
    <p:sldId id="265" r:id="rId2"/>
    <p:sldId id="257" r:id="rId3"/>
    <p:sldId id="258" r:id="rId4"/>
    <p:sldId id="259" r:id="rId5"/>
    <p:sldId id="261" r:id="rId6"/>
    <p:sldId id="262" r:id="rId7"/>
    <p:sldId id="260" r:id="rId8"/>
    <p:sldId id="287" r:id="rId9"/>
    <p:sldId id="286" r:id="rId10"/>
    <p:sldId id="288" r:id="rId11"/>
    <p:sldId id="280" r:id="rId12"/>
    <p:sldId id="279" r:id="rId13"/>
    <p:sldId id="263" r:id="rId14"/>
    <p:sldId id="281" r:id="rId15"/>
    <p:sldId id="285" r:id="rId16"/>
    <p:sldId id="284" r:id="rId17"/>
    <p:sldId id="282" r:id="rId18"/>
    <p:sldId id="283" r:id="rId19"/>
    <p:sldId id="294" r:id="rId20"/>
    <p:sldId id="289" r:id="rId21"/>
    <p:sldId id="290" r:id="rId22"/>
    <p:sldId id="291" r:id="rId23"/>
    <p:sldId id="292" r:id="rId24"/>
    <p:sldId id="293" r:id="rId25"/>
    <p:sldId id="304" r:id="rId26"/>
    <p:sldId id="305" r:id="rId27"/>
    <p:sldId id="295" r:id="rId28"/>
    <p:sldId id="306" r:id="rId29"/>
    <p:sldId id="296" r:id="rId30"/>
    <p:sldId id="297" r:id="rId31"/>
    <p:sldId id="298" r:id="rId32"/>
    <p:sldId id="299" r:id="rId33"/>
    <p:sldId id="307" r:id="rId34"/>
    <p:sldId id="302" r:id="rId35"/>
    <p:sldId id="303" r:id="rId3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B03"/>
    <a:srgbClr val="FFFFAB"/>
    <a:srgbClr val="FFF1CD"/>
    <a:srgbClr val="FCBABA"/>
    <a:srgbClr val="FCC3AA"/>
    <a:srgbClr val="FEEBCA"/>
    <a:srgbClr val="FEE2E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70" autoAdjust="0"/>
    <p:restoredTop sz="94717" autoAdjust="0"/>
  </p:normalViewPr>
  <p:slideViewPr>
    <p:cSldViewPr>
      <p:cViewPr>
        <p:scale>
          <a:sx n="75" d="100"/>
          <a:sy n="75" d="100"/>
        </p:scale>
        <p:origin x="-1272" y="-6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37C4D-DE5C-4E43-A92F-C73C11331FDA}" type="datetimeFigureOut">
              <a:rPr lang="es-ES" smtClean="0"/>
              <a:pPr/>
              <a:t>17/03/2014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5652C-7D2D-4B8E-A768-4569B61F314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5652C-7D2D-4B8E-A768-4569B61F3142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9908-09ED-47D8-8DDE-E9B531EEAE54}" type="datetimeFigureOut">
              <a:rPr lang="es-ES" smtClean="0"/>
              <a:pPr/>
              <a:t>17/03/2014</a:t>
            </a:fld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461BEB-17AC-4128-859C-9BE824C8374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9908-09ED-47D8-8DDE-E9B531EEAE54}" type="datetimeFigureOut">
              <a:rPr lang="es-ES" smtClean="0"/>
              <a:pPr/>
              <a:t>17/03/2014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61BEB-17AC-4128-859C-9BE824C8374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9908-09ED-47D8-8DDE-E9B531EEAE54}" type="datetimeFigureOut">
              <a:rPr lang="es-ES" smtClean="0"/>
              <a:pPr/>
              <a:t>17/03/2014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61BEB-17AC-4128-859C-9BE824C8374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D5F9908-09ED-47D8-8DDE-E9B531EEAE54}" type="datetimeFigureOut">
              <a:rPr lang="es-ES" smtClean="0"/>
              <a:pPr/>
              <a:t>17/03/2014</a:t>
            </a:fld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8461BEB-17AC-4128-859C-9BE824C8374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9908-09ED-47D8-8DDE-E9B531EEAE54}" type="datetimeFigureOut">
              <a:rPr lang="es-ES" smtClean="0"/>
              <a:pPr/>
              <a:t>17/03/2014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61BEB-17AC-4128-859C-9BE824C8374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9908-09ED-47D8-8DDE-E9B531EEAE54}" type="datetimeFigureOut">
              <a:rPr lang="es-ES" smtClean="0"/>
              <a:pPr/>
              <a:t>17/03/2014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61BEB-17AC-4128-859C-9BE824C8374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61BEB-17AC-4128-859C-9BE824C8374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9908-09ED-47D8-8DDE-E9B531EEAE54}" type="datetimeFigureOut">
              <a:rPr lang="es-ES" smtClean="0"/>
              <a:pPr/>
              <a:t>17/03/2014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9908-09ED-47D8-8DDE-E9B531EEAE54}" type="datetimeFigureOut">
              <a:rPr lang="es-ES" smtClean="0"/>
              <a:pPr/>
              <a:t>17/03/2014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61BEB-17AC-4128-859C-9BE824C8374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9908-09ED-47D8-8DDE-E9B531EEAE54}" type="datetimeFigureOut">
              <a:rPr lang="es-ES" smtClean="0"/>
              <a:pPr/>
              <a:t>17/03/2014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61BEB-17AC-4128-859C-9BE824C8374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D5F9908-09ED-47D8-8DDE-E9B531EEAE54}" type="datetimeFigureOut">
              <a:rPr lang="es-ES" smtClean="0"/>
              <a:pPr/>
              <a:t>17/03/2014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8461BEB-17AC-4128-859C-9BE824C8374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9908-09ED-47D8-8DDE-E9B531EEAE54}" type="datetimeFigureOut">
              <a:rPr lang="es-ES" smtClean="0"/>
              <a:pPr/>
              <a:t>17/03/2014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461BEB-17AC-4128-859C-9BE824C8374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rgbClr val="FFFB03">
                <a:alpha val="67000"/>
              </a:srgbClr>
            </a:gs>
            <a:gs pos="2000">
              <a:schemeClr val="tx1"/>
            </a:gs>
            <a:gs pos="100000">
              <a:srgbClr val="FFFB03"/>
            </a:gs>
            <a:gs pos="100000">
              <a:srgbClr val="FFFB03"/>
            </a:gs>
            <a:gs pos="72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D5F9908-09ED-47D8-8DDE-E9B531EEAE54}" type="datetimeFigureOut">
              <a:rPr lang="es-ES" smtClean="0"/>
              <a:pPr/>
              <a:t>17/03/2014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8461BEB-17AC-4128-859C-9BE824C8374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push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imgres?imgurl=http://www.elarconleones.com/images/salchichon.jpg&amp;imgrefurl=http://www.elarconleones.com/product_info.php?manufacturers_id=4&amp;products_id=119&amp;osCsid=01665ce10b1a60cf7ddc1fe0480544ee&amp;usg=__5MiQrciSonp1VFJsuE7eZWE_PW0=&amp;h=375&amp;w=500&amp;sz=53&amp;hl=es&amp;start=390&amp;zoom=1&amp;tbnid=h2uN5iqlsM2R5M:&amp;tbnh=158&amp;tbnw=211&amp;ei=ktKFTZe5DsK6hAfTnuW5BA&amp;prev=/images?q=salchichon+casero&amp;hl=es&amp;sa=X&amp;rlz=1T4DAES_esES241ES241&amp;biw=1419&amp;bih=667&amp;tbs=isch:1&amp;chk=sbg&amp;itbs=1&amp;iact=rc&amp;dur=0&amp;oei=fNKFTb7ZEMuhOquryLwI&amp;page=22&amp;ndsp=18&amp;ved=1t:429,r:2,s:390&amp;tx=134&amp;ty=115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imgres?imgurl=http://www.gastronomiavasca.net/recipe-file/1340/chorizo_tipo_rioja.jpg&amp;imgrefurl=http://www.tipete.com/userpost/imagenes/imagenes-de-chorizos-imagenes-gratis&amp;usg=___tIurXFFIUlypyIUawp9dpKYvNc=&amp;h=378&amp;w=300&amp;sz=43&amp;hl=es&amp;start=17&amp;zoom=1&amp;tbnid=Un56nY_HkZk3vM:&amp;tbnh=122&amp;tbnw=97&amp;ei=JtCFTda4MsqEOuusndII&amp;prev=/images?q=chorizos&amp;hl=es&amp;sa=X&amp;rlz=1T4DAES_esES241ES241&amp;biw=1419&amp;bih=667&amp;tbs=isch:1&amp;itbs=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gi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3786190"/>
            <a:ext cx="8305800" cy="1143000"/>
          </a:xfrm>
        </p:spPr>
        <p:txBody>
          <a:bodyPr/>
          <a:lstStyle/>
          <a:p>
            <a:r>
              <a:rPr lang="es-ES" sz="2800" b="1" spc="0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Cooperativa de 3º ESO</a:t>
            </a:r>
          </a:p>
          <a:p>
            <a:r>
              <a:rPr lang="es-ES" sz="2800" b="1" spc="0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IES Inventor Cosme García</a:t>
            </a:r>
            <a:endParaRPr lang="es-ES" sz="2800" b="1" spc="0" dirty="0">
              <a:ln w="3175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aiandra GD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1142984"/>
            <a:ext cx="7772400" cy="1975104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s-ES" sz="17500" b="1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Freestyle Script" pitchFamily="66" charset="0"/>
              </a:rPr>
              <a:t>Corico</a:t>
            </a:r>
            <a:endParaRPr lang="es-ES" sz="17500" b="1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Freestyle Script" pitchFamily="66" charset="0"/>
            </a:endParaRPr>
          </a:p>
        </p:txBody>
      </p:sp>
      <p:pic>
        <p:nvPicPr>
          <p:cNvPr id="1026" name="Picture 2" descr="F:\EJE\Corico I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6000768"/>
            <a:ext cx="1010794" cy="683247"/>
          </a:xfrm>
          <a:prstGeom prst="rect">
            <a:avLst/>
          </a:prstGeom>
          <a:noFill/>
        </p:spPr>
      </p:pic>
      <p:pic>
        <p:nvPicPr>
          <p:cNvPr id="5" name="il_fi" descr="http://www.google.es/url?source=imgres&amp;ct=img&amp;q=http://iescosmegarcia.edurioja.org/joomla/images/stories/cosmito.jpg&amp;sa=X&amp;ei=TipeTcDkOtH-4waz39DlCQ&amp;ved=0CAQQ8wc&amp;usg=AFQjCNF33bC605Is0K78mddSJ5E4SilQ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6215082"/>
            <a:ext cx="1214446" cy="44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ombo"/>
          <p:cNvSpPr/>
          <p:nvPr/>
        </p:nvSpPr>
        <p:spPr>
          <a:xfrm>
            <a:off x="4357686" y="3357562"/>
            <a:ext cx="357190" cy="357190"/>
          </a:xfrm>
          <a:prstGeom prst="diamond">
            <a:avLst/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  <a:ea typeface="+mn-ea"/>
                <a:cs typeface="+mn-cs"/>
              </a:rPr>
              <a:t>Aceitunas</a:t>
            </a:r>
          </a:p>
        </p:txBody>
      </p:sp>
      <p:pic>
        <p:nvPicPr>
          <p:cNvPr id="4" name="Picture 2" descr="F:\EJE\Corico I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6000768"/>
            <a:ext cx="1010794" cy="683247"/>
          </a:xfrm>
          <a:prstGeom prst="rect">
            <a:avLst/>
          </a:prstGeom>
          <a:noFill/>
        </p:spPr>
      </p:pic>
      <p:pic>
        <p:nvPicPr>
          <p:cNvPr id="5" name="Picture 2" descr="C:\Users\juanan\Desktop\Catalogo geen grapes\109_1803\ACEITUNA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276872"/>
            <a:ext cx="1872208" cy="29651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sp>
        <p:nvSpPr>
          <p:cNvPr id="6" name="5 CuadroTexto"/>
          <p:cNvSpPr txBox="1"/>
          <p:nvPr/>
        </p:nvSpPr>
        <p:spPr>
          <a:xfrm>
            <a:off x="755576" y="2564904"/>
            <a:ext cx="46805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Aceitunas aliñadas Campo Real. Aliñadas con sal, ajo, tomillo, hinojo y orégano.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Referencia: 25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Envase: Tarro 720. Peso Neto 650 gramos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Precio: 2,30 €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Aceitunas sabor anchoa.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Referencia: 26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Envase: Tarro 720. Peso Neto 650 gramos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Precio: 2,20 €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-1908720" y="188640"/>
            <a:ext cx="13753528" cy="1219200"/>
          </a:xfrm>
        </p:spPr>
        <p:txBody>
          <a:bodyPr>
            <a:noAutofit/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  <a:ea typeface="+mn-ea"/>
                <a:cs typeface="+mn-cs"/>
              </a:rPr>
              <a:t>Espárragos de Navarra</a:t>
            </a:r>
          </a:p>
        </p:txBody>
      </p:sp>
      <p:pic>
        <p:nvPicPr>
          <p:cNvPr id="4" name="Picture 2" descr="F:\EJE\Corico I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6000768"/>
            <a:ext cx="1010794" cy="683247"/>
          </a:xfrm>
          <a:prstGeom prst="rect">
            <a:avLst/>
          </a:prstGeom>
          <a:noFill/>
        </p:spPr>
      </p:pic>
      <p:pic>
        <p:nvPicPr>
          <p:cNvPr id="5" name="Picture 2" descr="C:\Users\juanan\Desktop\Catalogo geen grapes\107_1603\ESPARRAG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76056" y="2636912"/>
            <a:ext cx="3456384" cy="25922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sp>
        <p:nvSpPr>
          <p:cNvPr id="6" name="5 CuadroTexto"/>
          <p:cNvSpPr txBox="1"/>
          <p:nvPr/>
        </p:nvSpPr>
        <p:spPr>
          <a:xfrm>
            <a:off x="251520" y="170080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395536" y="2204864"/>
            <a:ext cx="44561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Tiernos espárragos blancos de Navarra, cultivados en la ribera  del Ebro. Pelados a mano.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Envase: Lata 720. 9 a 12 frutos. Muy grueso. 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Peso Neto 660 gramos. 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Referencia: 27.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Precio: 3.65€.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Envase: Lata 720. 13 a 16 frutos.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Peso Neto 660 gramos. 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Referencia: 28.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Referencia: Precio: 3,20€.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  <a:ea typeface="+mn-ea"/>
                <a:cs typeface="+mn-cs"/>
              </a:rPr>
              <a:t>Alcachofas </a:t>
            </a:r>
          </a:p>
        </p:txBody>
      </p:sp>
      <p:pic>
        <p:nvPicPr>
          <p:cNvPr id="4" name="Picture 2" descr="F:\EJE\Corico I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6000768"/>
            <a:ext cx="1010794" cy="683247"/>
          </a:xfrm>
          <a:prstGeom prst="rect">
            <a:avLst/>
          </a:prstGeom>
          <a:noFill/>
        </p:spPr>
      </p:pic>
      <p:pic>
        <p:nvPicPr>
          <p:cNvPr id="5" name="Picture 2" descr="C:\Users\juanan\Desktop\Catalogo geen grapes\107_1603\ALCACHOF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492896"/>
            <a:ext cx="2143125" cy="28575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sp>
        <p:nvSpPr>
          <p:cNvPr id="6" name="5 CuadroTexto"/>
          <p:cNvSpPr txBox="1"/>
          <p:nvPr/>
        </p:nvSpPr>
        <p:spPr>
          <a:xfrm>
            <a:off x="611560" y="2492896"/>
            <a:ext cx="4968552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Tiernos corazones de alcachofas  cultivados  en la huerta riojana.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lnSpc>
                <a:spcPct val="90000"/>
              </a:lnSpc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Envase: Tarro 720. 16/20 frutos. Peso neto 660 gramos. </a:t>
            </a:r>
          </a:p>
          <a:p>
            <a:pPr marL="448056" marR="36576" indent="-384048" algn="just">
              <a:lnSpc>
                <a:spcPct val="90000"/>
              </a:lnSpc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lnSpc>
                <a:spcPct val="90000"/>
              </a:lnSpc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Referencia: 29</a:t>
            </a:r>
          </a:p>
          <a:p>
            <a:pPr marL="448056" marR="36576" indent="-384048" algn="just">
              <a:lnSpc>
                <a:spcPct val="90000"/>
              </a:lnSpc>
              <a:buClr>
                <a:schemeClr val="accent1"/>
              </a:buClr>
              <a:buSzPct val="80000"/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lnSpc>
                <a:spcPct val="90000"/>
              </a:lnSpc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Precio: 3,20 €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691680" y="116632"/>
            <a:ext cx="5369162" cy="14465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</a:rPr>
              <a:t>Conservas</a:t>
            </a:r>
            <a:r>
              <a:rPr lang="es-ES" sz="4800" dirty="0" smtClean="0">
                <a:ln w="12700" cmpd="sng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rgbClr val="FFFB0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tylus BT" pitchFamily="34" charset="0"/>
                <a:cs typeface="RomanT" pitchFamily="2" charset="0"/>
              </a:rPr>
              <a:t> </a:t>
            </a:r>
            <a:r>
              <a:rPr lang="es-ES" sz="8800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</a:rPr>
              <a:t>vegetales</a:t>
            </a:r>
            <a:endParaRPr lang="es-ES" sz="8800" dirty="0">
              <a:ln w="3175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mienne" pitchFamily="82" charset="0"/>
            </a:endParaRPr>
          </a:p>
        </p:txBody>
      </p:sp>
      <p:pic>
        <p:nvPicPr>
          <p:cNvPr id="3" name="Picture 2" descr="C:\Users\juanan\Desktop\Catalogo geen grapes\108_1703\3-CONSERVA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86380" y="2643182"/>
            <a:ext cx="3168352" cy="23762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sp>
        <p:nvSpPr>
          <p:cNvPr id="4" name="3 Rectángulo"/>
          <p:cNvSpPr/>
          <p:nvPr/>
        </p:nvSpPr>
        <p:spPr>
          <a:xfrm>
            <a:off x="395536" y="2060848"/>
            <a:ext cx="42148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marR="36576" indent="-384048" algn="just" fontAlgn="auto"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Cardo</a:t>
            </a:r>
          </a:p>
          <a:p>
            <a:pPr marL="448056" marR="36576" indent="-384048" algn="just" fontAlgn="auto"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Envase: Tarro 720. Peso Neto 660 gramos</a:t>
            </a:r>
          </a:p>
          <a:p>
            <a:pPr marL="448056" marR="36576" indent="-384048" algn="just" fontAlgn="auto"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Referencia: 30</a:t>
            </a:r>
          </a:p>
          <a:p>
            <a:pPr marL="448056" marR="36576" indent="-384048" algn="just" fontAlgn="auto"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Precio: 1,00€</a:t>
            </a:r>
          </a:p>
          <a:p>
            <a:pPr marL="448056" marR="36576" indent="-384048" algn="just" fontAlgn="auto"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latin typeface="Maiandra GD" pitchFamily="34" charset="0"/>
            </a:endParaRPr>
          </a:p>
          <a:p>
            <a:pPr marL="448056" marR="36576" indent="-384048" algn="just" fontAlgn="auto"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latin typeface="Maiandra GD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5536" y="3573016"/>
            <a:ext cx="42148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Alubia verde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Envase: Tarro 720. Peso 660 Neto gramos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Referencia: 31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Precio: 1,00€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28596" y="507207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Borraja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Envase: Tarro 720. Peso 660 Neto gramos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Referencia: 32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Precio: 1,00€</a:t>
            </a:r>
          </a:p>
        </p:txBody>
      </p:sp>
      <p:pic>
        <p:nvPicPr>
          <p:cNvPr id="8" name="Picture 2" descr="F:\EJE\Corico I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6000768"/>
            <a:ext cx="1010794" cy="68324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  <a:ea typeface="+mn-ea"/>
                <a:cs typeface="+mn-cs"/>
              </a:rPr>
              <a:t>Puerros </a:t>
            </a:r>
          </a:p>
        </p:txBody>
      </p:sp>
      <p:pic>
        <p:nvPicPr>
          <p:cNvPr id="4" name="Picture 2" descr="F:\EJE\Corico I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6000768"/>
            <a:ext cx="1010794" cy="683247"/>
          </a:xfrm>
          <a:prstGeom prst="rect">
            <a:avLst/>
          </a:prstGeom>
          <a:noFill/>
        </p:spPr>
      </p:pic>
      <p:pic>
        <p:nvPicPr>
          <p:cNvPr id="5" name="Picture 2" descr="C:\Users\juanan\Desktop\Catalogo geen grapes\108_1703\PUERRO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56176" y="1988840"/>
            <a:ext cx="2143125" cy="28575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sp>
        <p:nvSpPr>
          <p:cNvPr id="6" name="5 CuadroTexto"/>
          <p:cNvSpPr txBox="1"/>
          <p:nvPr/>
        </p:nvSpPr>
        <p:spPr>
          <a:xfrm>
            <a:off x="827584" y="2276872"/>
            <a:ext cx="468052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Puerros Primera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Envase: Tarro 720. 8/12 finos. Peso Neto 660 gramos.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Referencia: 33.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Precio: 2,00€. 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  <a:ea typeface="+mn-ea"/>
                <a:cs typeface="+mn-cs"/>
              </a:rPr>
              <a:t>Guindillas</a:t>
            </a:r>
          </a:p>
        </p:txBody>
      </p:sp>
      <p:pic>
        <p:nvPicPr>
          <p:cNvPr id="4" name="Picture 2" descr="F:\EJE\Corico I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6000768"/>
            <a:ext cx="1010794" cy="683247"/>
          </a:xfrm>
          <a:prstGeom prst="rect">
            <a:avLst/>
          </a:prstGeom>
          <a:noFill/>
        </p:spPr>
      </p:pic>
      <p:pic>
        <p:nvPicPr>
          <p:cNvPr id="5" name="Picture 3" descr="C:\Users\juanan\Desktop\Catalogo geen grapes\108_1703\GUINDILLAS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988840"/>
            <a:ext cx="2143125" cy="28575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sp>
        <p:nvSpPr>
          <p:cNvPr id="6" name="5 CuadroTexto"/>
          <p:cNvSpPr txBox="1"/>
          <p:nvPr/>
        </p:nvSpPr>
        <p:spPr>
          <a:xfrm>
            <a:off x="971600" y="1916832"/>
            <a:ext cx="43924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Guindillas en vinagre extra.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Envase: Tarro 370. Peso Neto 320 gramos.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Referencia: 34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Precio: 1,00€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Guindillas en aceite al ajillo.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Envase: Tarro 250. Peso Neto 185 gramos.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Referencia: 35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Precio: 1,60€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-180528" y="152400"/>
            <a:ext cx="9324528" cy="1219200"/>
          </a:xfrm>
        </p:spPr>
        <p:txBody>
          <a:bodyPr>
            <a:noAutofit/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  <a:ea typeface="+mn-ea"/>
                <a:cs typeface="+mn-cs"/>
              </a:rPr>
              <a:t>Alegrías riojanas</a:t>
            </a:r>
          </a:p>
        </p:txBody>
      </p:sp>
      <p:pic>
        <p:nvPicPr>
          <p:cNvPr id="4" name="Picture 2" descr="C:\Users\juanan\Desktop\Catalogo geen grapes\108_1703\ALEGRI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492896"/>
            <a:ext cx="2857500" cy="21431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pic>
        <p:nvPicPr>
          <p:cNvPr id="5" name="Picture 2" descr="F:\EJE\Corico I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6000768"/>
            <a:ext cx="1010794" cy="683247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683568" y="2132856"/>
            <a:ext cx="453650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Alegrías riojanas. Variedad de guindilla originaria de la  Rioja. Son muy picantes y de color rojo.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Envase: Lata 100.Peso neto 90 gramos.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Referencia: 36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Precio: 1,00€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  <a:ea typeface="+mn-ea"/>
                <a:cs typeface="+mn-cs"/>
              </a:rPr>
              <a:t>Pimientos del piquillo</a:t>
            </a:r>
          </a:p>
        </p:txBody>
      </p:sp>
      <p:pic>
        <p:nvPicPr>
          <p:cNvPr id="4" name="Picture 2" descr="F:\EJE\Corico I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6000768"/>
            <a:ext cx="1010794" cy="683247"/>
          </a:xfrm>
          <a:prstGeom prst="rect">
            <a:avLst/>
          </a:prstGeom>
          <a:noFill/>
        </p:spPr>
      </p:pic>
      <p:pic>
        <p:nvPicPr>
          <p:cNvPr id="5" name="Picture 2" descr="C:\Users\juanan\Desktop\Catalogo geen grapes\108_1703\PIMIENTO-PIQUILL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80112" y="2492896"/>
            <a:ext cx="2857500" cy="21431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sp>
        <p:nvSpPr>
          <p:cNvPr id="6" name="5 CuadroTexto"/>
          <p:cNvSpPr txBox="1"/>
          <p:nvPr/>
        </p:nvSpPr>
        <p:spPr>
          <a:xfrm>
            <a:off x="179512" y="2564904"/>
            <a:ext cx="5184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Pimientos del piquillo enteros, de intenso color rojo, ideales para rellenar. Pelados a mano.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Envase: Lata 425. 18/22 frutos. Peso neto 690 gramos.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Referencia: 37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Precio: 2,70  €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  <a:ea typeface="+mn-ea"/>
                <a:cs typeface="+mn-cs"/>
              </a:rPr>
              <a:t>Pimientos najeranos</a:t>
            </a:r>
          </a:p>
        </p:txBody>
      </p:sp>
      <p:pic>
        <p:nvPicPr>
          <p:cNvPr id="4" name="Picture 2" descr="F:\EJE\Corico I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6000768"/>
            <a:ext cx="1010794" cy="683247"/>
          </a:xfrm>
          <a:prstGeom prst="rect">
            <a:avLst/>
          </a:prstGeom>
          <a:noFill/>
        </p:spPr>
      </p:pic>
      <p:pic>
        <p:nvPicPr>
          <p:cNvPr id="5" name="Picture 2" descr="C:\Users\juanan\Desktop\Catalogo geen grapes\109_1803\PIMIENT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132856"/>
            <a:ext cx="2143125" cy="28575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sp>
        <p:nvSpPr>
          <p:cNvPr id="6" name="5 CuadroTexto"/>
          <p:cNvSpPr txBox="1"/>
          <p:nvPr/>
        </p:nvSpPr>
        <p:spPr>
          <a:xfrm>
            <a:off x="323528" y="2348880"/>
            <a:ext cx="57606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Pimiento najerano en tiras de primera.</a:t>
            </a:r>
            <a:r>
              <a:rPr lang="es-ES_tradnl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_tradnl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Los pimientos najeranos de la IPG Pimiento Riojano son autóctonos. Son pimientos de color rojo firme y carnoso. Sabrosos, de textura delicada, no pican, no tienen acidez y resultan finos y agradables al paladar.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Envase: Tarro 445. Peso Neto 390 gramos.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Referencia: 38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Precio: 2,40 €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  <a:ea typeface="+mn-ea"/>
                <a:cs typeface="+mn-cs"/>
              </a:rPr>
              <a:t>Fardelejos </a:t>
            </a:r>
          </a:p>
        </p:txBody>
      </p:sp>
      <p:pic>
        <p:nvPicPr>
          <p:cNvPr id="3" name="Picture 2" descr="F:\EJE\Corico I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6000768"/>
            <a:ext cx="1010794" cy="683247"/>
          </a:xfrm>
          <a:prstGeom prst="rect">
            <a:avLst/>
          </a:prstGeom>
          <a:noFill/>
        </p:spPr>
      </p:pic>
      <p:pic>
        <p:nvPicPr>
          <p:cNvPr id="4" name="irc_mi" descr="http://www.fardelejoslapala.com/img/cms/fardelejos_lapala_partid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708920"/>
            <a:ext cx="2736304" cy="20882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sp>
        <p:nvSpPr>
          <p:cNvPr id="5" name="4 CuadroTexto"/>
          <p:cNvSpPr txBox="1"/>
          <p:nvPr/>
        </p:nvSpPr>
        <p:spPr>
          <a:xfrm>
            <a:off x="755576" y="1988840"/>
            <a:ext cx="4536504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_tradnl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Los fardelejos son un dulce de origen árabe típico de </a:t>
            </a:r>
            <a:r>
              <a:rPr lang="es-ES_tradnl" sz="1600" dirty="0" err="1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Arnedo</a:t>
            </a:r>
            <a:r>
              <a:rPr lang="es-ES_tradnl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, en la Rioja Baja; pero extendido a toda la región. Están elaborados con hojaldre y rellenos de una pasta   de  almendra, huevo y azúcar.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defRPr/>
            </a:pPr>
            <a:endParaRPr lang="es-ES_tradnl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_tradnl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Precio:</a:t>
            </a:r>
          </a:p>
          <a:p>
            <a:pPr marL="448056" marR="36576" lvl="5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_tradnl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Caja / 6 fardelejos: 4,00 € (Ref. 39)</a:t>
            </a:r>
          </a:p>
          <a:p>
            <a:pPr marL="448056" marR="36576" lvl="5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_tradnl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Caja / 12 fardelejos: 7,00 € (Ref. 40)</a:t>
            </a:r>
          </a:p>
          <a:p>
            <a:pPr marL="448056" marR="36576" lvl="5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_tradnl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Caja / 12  unid.  embolsados  7,00 €</a:t>
            </a: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idx="2"/>
          </p:nvPr>
        </p:nvSpPr>
        <p:spPr>
          <a:xfrm>
            <a:off x="928662" y="2857496"/>
            <a:ext cx="7358114" cy="37338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2800" b="1" dirty="0" smtClean="0">
                <a:ln w="3175" cmpd="sng">
                  <a:solidFill>
                    <a:schemeClr val="bg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LOS PRECIOS DE ESTE CATÁLOGO INCLUYEN EL IVA; PERO NO ESTÁN INCLUIDOS LOS GASTOS DE TRANSPORTE.</a:t>
            </a:r>
          </a:p>
          <a:p>
            <a:endParaRPr lang="es-ES" sz="2800" dirty="0">
              <a:ln w="50800">
                <a:solidFill>
                  <a:schemeClr val="bg1"/>
                </a:solidFill>
              </a:ln>
              <a:solidFill>
                <a:schemeClr val="bg1">
                  <a:shade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Maiandra GD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987824" y="142852"/>
            <a:ext cx="30963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0" spc="0" dirty="0" err="1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Freestyle Script" pitchFamily="66" charset="0"/>
              </a:rPr>
              <a:t>Corico</a:t>
            </a:r>
            <a:endParaRPr lang="es-ES" sz="10000" dirty="0">
              <a:ln w="3175" cmpd="sng">
                <a:solidFill>
                  <a:srgbClr val="FFFFFF"/>
                </a:solidFill>
                <a:prstDash val="solid"/>
                <a:miter lim="800000"/>
              </a:ln>
            </a:endParaRPr>
          </a:p>
        </p:txBody>
      </p:sp>
      <p:pic>
        <p:nvPicPr>
          <p:cNvPr id="4" name="Picture 2" descr="F:\EJE\Corico I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6000768"/>
            <a:ext cx="1010794" cy="68324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  <a:ea typeface="+mn-ea"/>
                <a:cs typeface="+mn-cs"/>
              </a:rPr>
              <a:t>Rosquillas </a:t>
            </a:r>
          </a:p>
        </p:txBody>
      </p:sp>
      <p:pic>
        <p:nvPicPr>
          <p:cNvPr id="4" name="Picture 2" descr="F:\EJE\Corico I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6000768"/>
            <a:ext cx="1010794" cy="683247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755576" y="2204864"/>
            <a:ext cx="47525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Rosquillas.</a:t>
            </a:r>
            <a:r>
              <a:rPr lang="es-ES_tradnl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Envase: Bolsa de plástico</a:t>
            </a: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. (7 unidades)</a:t>
            </a: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Referencia: 40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Precio: 3,00 €</a:t>
            </a:r>
          </a:p>
        </p:txBody>
      </p:sp>
      <p:pic>
        <p:nvPicPr>
          <p:cNvPr id="6" name="0 Imagen" descr="Nueva imagen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52120" y="2132856"/>
            <a:ext cx="2592288" cy="23762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  <a:ea typeface="+mn-ea"/>
                <a:cs typeface="+mn-cs"/>
              </a:rPr>
              <a:t>Ciruelas pasas </a:t>
            </a:r>
          </a:p>
        </p:txBody>
      </p:sp>
      <p:pic>
        <p:nvPicPr>
          <p:cNvPr id="4" name="Picture 2" descr="F:\EJE\Corico I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6000768"/>
            <a:ext cx="1010794" cy="683247"/>
          </a:xfrm>
          <a:prstGeom prst="rect">
            <a:avLst/>
          </a:prstGeom>
          <a:noFill/>
        </p:spPr>
      </p:pic>
      <p:pic>
        <p:nvPicPr>
          <p:cNvPr id="5" name="irc_mi" descr="http://www.supereko.net/media/catalog/product/cache/1/image/9df78eab33525d08d6e5fb8d27136e95/D/S/DSC0010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060848"/>
            <a:ext cx="2808312" cy="28083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sp>
        <p:nvSpPr>
          <p:cNvPr id="6" name="5 CuadroTexto"/>
          <p:cNvSpPr txBox="1"/>
          <p:nvPr/>
        </p:nvSpPr>
        <p:spPr>
          <a:xfrm>
            <a:off x="611560" y="2132856"/>
            <a:ext cx="47525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Ciruelas  de la variedad Claudia Reina Verde con la denominación de origen “Ciruela de </a:t>
            </a:r>
            <a:r>
              <a:rPr lang="es-ES" sz="1600" dirty="0" err="1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Nalda</a:t>
            </a: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y </a:t>
            </a:r>
            <a:r>
              <a:rPr lang="es-ES" sz="1600" dirty="0" err="1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Quel</a:t>
            </a: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”. Caracterizadas por su dulzura y su predisposición a ser secadas.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Envase: Bandeja 500 gramos.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Referencia: 41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Precio: 2,30 €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  <a:ea typeface="+mn-ea"/>
                <a:cs typeface="+mn-cs"/>
              </a:rPr>
              <a:t>Uvas pasas</a:t>
            </a:r>
          </a:p>
        </p:txBody>
      </p:sp>
      <p:pic>
        <p:nvPicPr>
          <p:cNvPr id="4" name="Picture 2" descr="F:\EJE\Corico I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6000768"/>
            <a:ext cx="1010794" cy="683247"/>
          </a:xfrm>
          <a:prstGeom prst="rect">
            <a:avLst/>
          </a:prstGeom>
          <a:noFill/>
        </p:spPr>
      </p:pic>
      <p:pic>
        <p:nvPicPr>
          <p:cNvPr id="5" name="irc_mi" descr="http://www.supereko.net/media/catalog/product/cache/1/image/9df78eab33525d08d6e5fb8d27136e95/d/s/dsc00079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268760"/>
            <a:ext cx="2126159" cy="212615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pic>
        <p:nvPicPr>
          <p:cNvPr id="6" name="irc_mi" descr="http://www.supereko.net/media/catalog/product/cache/1/image/9df78eab33525d08d6e5fb8d27136e95/d/s/dsc00080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7" y="3573017"/>
            <a:ext cx="2160240" cy="20882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sp>
        <p:nvSpPr>
          <p:cNvPr id="7" name="6 CuadroTexto"/>
          <p:cNvSpPr txBox="1"/>
          <p:nvPr/>
        </p:nvSpPr>
        <p:spPr>
          <a:xfrm>
            <a:off x="971600" y="2276872"/>
            <a:ext cx="417646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Uvas pasas de moscatel.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Envase: Bandeja 400gramos.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Referencia: 42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Precio: 2,10 €.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Uvas pasas sin semillas.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Envase: Bandeja 400gramos.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Referencia: 43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Precio: 2,10 €.</a:t>
            </a:r>
          </a:p>
          <a:p>
            <a:endParaRPr lang="es-E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  <a:ea typeface="+mn-ea"/>
                <a:cs typeface="+mn-cs"/>
              </a:rPr>
              <a:t>Orejones </a:t>
            </a:r>
          </a:p>
        </p:txBody>
      </p:sp>
      <p:pic>
        <p:nvPicPr>
          <p:cNvPr id="4" name="Picture 2" descr="F:\EJE\Corico I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6000768"/>
            <a:ext cx="1010794" cy="683247"/>
          </a:xfrm>
          <a:prstGeom prst="rect">
            <a:avLst/>
          </a:prstGeom>
          <a:noFill/>
        </p:spPr>
      </p:pic>
      <p:pic>
        <p:nvPicPr>
          <p:cNvPr id="5" name="irc_mi" descr="http://www.supereko.net/media/catalog/product/cache/1/small_image/103x98/9df78eab33525d08d6e5fb8d27136e95/d/s/dsc00095_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340768"/>
            <a:ext cx="2088232" cy="20882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pic>
        <p:nvPicPr>
          <p:cNvPr id="6" name="irc_mi" descr="http://www.supereko.net/media/catalog/product/cache/1/image/9df78eab33525d08d6e5fb8d27136e95/d/s/dsc00094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645024"/>
            <a:ext cx="2088232" cy="201622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sp>
        <p:nvSpPr>
          <p:cNvPr id="7" name="6 CuadroTexto"/>
          <p:cNvSpPr txBox="1"/>
          <p:nvPr/>
        </p:nvSpPr>
        <p:spPr>
          <a:xfrm>
            <a:off x="827584" y="1844824"/>
            <a:ext cx="475252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Orejones de albaricoque.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Envase: Bandeja 400 gramos.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Referencia: 44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Precio: 3,00 €.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Orejones de melocotón.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Envase: Bandeja 300 gramos.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Referencia: 45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Precio: 3,10 €.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  <a:ea typeface="+mn-ea"/>
                <a:cs typeface="+mn-cs"/>
              </a:rPr>
              <a:t>Dátiles </a:t>
            </a:r>
          </a:p>
        </p:txBody>
      </p:sp>
      <p:pic>
        <p:nvPicPr>
          <p:cNvPr id="3" name="Picture 2" descr="F:\EJE\Corico I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6000768"/>
            <a:ext cx="1010794" cy="683247"/>
          </a:xfrm>
          <a:prstGeom prst="rect">
            <a:avLst/>
          </a:prstGeom>
          <a:noFill/>
        </p:spPr>
      </p:pic>
      <p:pic>
        <p:nvPicPr>
          <p:cNvPr id="4" name="irc_mi" descr="http://www.supereko.net/media/catalog/product/cache/1/image/265x265/9df78eab33525d08d6e5fb8d27136e95/d/s/dsc00083_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132856"/>
            <a:ext cx="2808312" cy="28803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sp>
        <p:nvSpPr>
          <p:cNvPr id="5" name="4 CuadroTexto"/>
          <p:cNvSpPr txBox="1"/>
          <p:nvPr/>
        </p:nvSpPr>
        <p:spPr>
          <a:xfrm>
            <a:off x="899592" y="2420888"/>
            <a:ext cx="40324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Dátiles.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Envase: Bandeja 400 gramos.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Referencia: 46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Precio: 2,20 €.</a:t>
            </a:r>
            <a:endParaRPr lang="es-ES" sz="1600" dirty="0" err="1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  <a:ea typeface="+mn-ea"/>
                <a:cs typeface="+mn-cs"/>
              </a:rPr>
              <a:t>Higos secos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83568" y="2420888"/>
            <a:ext cx="468052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2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Higos secos.</a:t>
            </a:r>
            <a:endParaRPr lang="es-ES" sz="1600" dirty="0" err="1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2"/>
              </a:buBlip>
              <a:defRPr/>
            </a:pPr>
            <a:endParaRPr lang="es-ES" sz="1600" dirty="0" err="1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2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Envase: Bandeja 400 gramos.</a:t>
            </a:r>
            <a:endParaRPr lang="es-ES" sz="1600" dirty="0" err="1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2"/>
              </a:buBlip>
              <a:defRPr/>
            </a:pPr>
            <a:endParaRPr lang="es-ES" sz="1600" dirty="0" err="1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2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Referencia: 47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2"/>
              </a:buBlip>
              <a:defRPr/>
            </a:pPr>
            <a:endParaRPr lang="es-ES" sz="1600" dirty="0" err="1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2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Precio: 2,00 €.</a:t>
            </a:r>
            <a:endParaRPr lang="es-ES" sz="1600" dirty="0" err="1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pic>
        <p:nvPicPr>
          <p:cNvPr id="4" name="Picture 2" descr="F:\EJE\Corico I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6000768"/>
            <a:ext cx="1010794" cy="683247"/>
          </a:xfrm>
          <a:prstGeom prst="rect">
            <a:avLst/>
          </a:prstGeom>
          <a:noFill/>
        </p:spPr>
      </p:pic>
      <p:pic>
        <p:nvPicPr>
          <p:cNvPr id="5" name="irc_mi" descr="http://www.supereko.net/media/catalog/product/cache/1/small_image/103x98/9df78eab33525d08d6e5fb8d27136e95/d/s/dsc0008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420888"/>
            <a:ext cx="2232248" cy="21602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  <a:ea typeface="+mn-ea"/>
                <a:cs typeface="+mn-cs"/>
              </a:rPr>
              <a:t>Frutas</a:t>
            </a:r>
            <a:r>
              <a:rPr lang="es-ES" sz="8800" dirty="0" smtClean="0"/>
              <a:t>  </a:t>
            </a:r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  <a:ea typeface="+mn-ea"/>
                <a:cs typeface="+mn-cs"/>
              </a:rPr>
              <a:t>de La Rioja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971600" y="2564904"/>
            <a:ext cx="41764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2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Frutas de La Rioja. Frutas confitadas y bañadas en cobertura de chocolate.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2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2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Envase: Bolsa 500 gramos.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2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2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Referencia: 48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2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2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Precio: 7,00 €.</a:t>
            </a:r>
            <a:endParaRPr lang="es-E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F:\EJE\Corico I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6000768"/>
            <a:ext cx="1010794" cy="683247"/>
          </a:xfrm>
          <a:prstGeom prst="rect">
            <a:avLst/>
          </a:prstGeom>
          <a:noFill/>
        </p:spPr>
      </p:pic>
      <p:pic>
        <p:nvPicPr>
          <p:cNvPr id="5" name="irc_mi" descr="http://www.dulceselavion.es/tienda/51-220-thickbox/frutas-banadas-con-chocolat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348880"/>
            <a:ext cx="2232248" cy="23042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  <a:ea typeface="+mn-ea"/>
                <a:cs typeface="+mn-cs"/>
              </a:rPr>
              <a:t>Caramelos El Avión </a:t>
            </a:r>
          </a:p>
        </p:txBody>
      </p:sp>
      <p:pic>
        <p:nvPicPr>
          <p:cNvPr id="3" name="Picture 2" descr="F:\EJE\Corico I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6000768"/>
            <a:ext cx="1010794" cy="683247"/>
          </a:xfrm>
          <a:prstGeom prst="rect">
            <a:avLst/>
          </a:prstGeom>
          <a:noFill/>
        </p:spPr>
      </p:pic>
      <p:pic>
        <p:nvPicPr>
          <p:cNvPr id="4" name="Picture 5" descr="C:\Users\juanan\Desktop\Catalogo geen grapes\sinto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700808"/>
            <a:ext cx="1224136" cy="122413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pic>
        <p:nvPicPr>
          <p:cNvPr id="5" name="Picture 4" descr="C:\Users\juanan\Desktop\Catalogo geen grapes\na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068960"/>
            <a:ext cx="1224136" cy="122413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pic>
        <p:nvPicPr>
          <p:cNvPr id="6" name="Picture 3" descr="C:\Users\juanan\Desktop\Catalogo geen grapes\chocola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4437112"/>
            <a:ext cx="1224136" cy="122413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sp>
        <p:nvSpPr>
          <p:cNvPr id="7" name="6 CuadroTexto"/>
          <p:cNvSpPr txBox="1"/>
          <p:nvPr/>
        </p:nvSpPr>
        <p:spPr>
          <a:xfrm>
            <a:off x="611560" y="1700808"/>
            <a:ext cx="53285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6"/>
              </a:buBlip>
              <a:defRPr/>
            </a:pPr>
            <a:r>
              <a:rPr lang="es-ES" sz="1600" dirty="0" err="1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Sintox</a:t>
            </a: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.(Bolsas de 1Kilo).</a:t>
            </a:r>
          </a:p>
          <a:p>
            <a:pPr marL="448056" marR="36576" lvl="2" indent="-384048" algn="just">
              <a:buClr>
                <a:schemeClr val="accent1"/>
              </a:buClr>
              <a:buSzPct val="80000"/>
              <a:buBlip>
                <a:blip r:embed="rId6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Miel (Ref.49).7,00 €</a:t>
            </a:r>
          </a:p>
          <a:p>
            <a:pPr marL="448056" marR="36576" lvl="2" indent="-384048" algn="just">
              <a:buClr>
                <a:schemeClr val="accent1"/>
              </a:buClr>
              <a:buSzPct val="80000"/>
              <a:buBlip>
                <a:blip r:embed="rId6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Menta (Ref.50).7,00 €</a:t>
            </a:r>
          </a:p>
          <a:p>
            <a:pPr marL="448056" marR="36576" lvl="2" indent="-384048" algn="just">
              <a:buClr>
                <a:schemeClr val="accent1"/>
              </a:buClr>
              <a:buSzPct val="80000"/>
              <a:buBlip>
                <a:blip r:embed="rId6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Limón (Ref.51).7,00 €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6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6"/>
              </a:buBlip>
              <a:defRPr/>
            </a:pPr>
            <a:r>
              <a:rPr lang="es-ES" sz="1600" dirty="0" err="1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Toffees</a:t>
            </a: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.(Bolsas de 1Kilo). </a:t>
            </a:r>
          </a:p>
          <a:p>
            <a:pPr marL="448056" marR="36576" lvl="2" indent="-384048" algn="just">
              <a:buClr>
                <a:schemeClr val="accent1"/>
              </a:buClr>
              <a:buSzPct val="80000"/>
              <a:buBlip>
                <a:blip r:embed="rId6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Nata (Ref.52).7,10 €</a:t>
            </a:r>
          </a:p>
          <a:p>
            <a:pPr marL="448056" marR="36576" lvl="2" indent="-384048" algn="just">
              <a:buClr>
                <a:schemeClr val="accent1"/>
              </a:buClr>
              <a:buSzPct val="80000"/>
              <a:buBlip>
                <a:blip r:embed="rId6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Moka (ref.53).7,10 €</a:t>
            </a:r>
          </a:p>
          <a:p>
            <a:pPr marL="448056" marR="36576" lvl="2" indent="-384048" algn="just">
              <a:buClr>
                <a:schemeClr val="accent1"/>
              </a:buClr>
              <a:buSzPct val="80000"/>
              <a:buBlip>
                <a:blip r:embed="rId6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Crema (Ref.54).7,10 €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6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6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Pastillas de  café con leche.(Ref.55).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6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Bolsas de 1 Kilo.(8,00 €).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6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6"/>
              </a:buBlip>
              <a:defRPr/>
            </a:pPr>
            <a:r>
              <a:rPr lang="es-ES" sz="1600" dirty="0" err="1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Toffees</a:t>
            </a: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de chocolate.(Ref.56).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6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Bolsas de 1Kilo.(8,50 €).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  <a:ea typeface="+mn-ea"/>
                <a:cs typeface="+mn-cs"/>
              </a:rPr>
              <a:t>Cerezas al Marrasquino</a:t>
            </a:r>
          </a:p>
        </p:txBody>
      </p:sp>
      <p:pic>
        <p:nvPicPr>
          <p:cNvPr id="3" name="2 Imagen" descr="http://www.dulceselavion.es/images/dulces/cerezas-al-marrasquin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204864"/>
            <a:ext cx="2232248" cy="23762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sp>
        <p:nvSpPr>
          <p:cNvPr id="4" name="3 CuadroTexto"/>
          <p:cNvSpPr txBox="1"/>
          <p:nvPr/>
        </p:nvSpPr>
        <p:spPr>
          <a:xfrm>
            <a:off x="827584" y="1916832"/>
            <a:ext cx="38884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Cerezas al Marrasquino. Cerezas confitadas maceradas en licor confitadas y cubiertas en finísimo chocolate.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endParaRPr lang="es-ES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Envase: Bolsa 500 gramos.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endParaRPr lang="es-ES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Referencia: 48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endParaRPr lang="es-ES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Precio: 7,00 €.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F:\EJE\Corico I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6000768"/>
            <a:ext cx="1010794" cy="683247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  <a:ea typeface="+mn-ea"/>
                <a:cs typeface="+mn-cs"/>
              </a:rPr>
              <a:t>Artesanía  </a:t>
            </a:r>
            <a:r>
              <a:rPr lang="es-ES" sz="8800" b="1" dirty="0" err="1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  <a:ea typeface="+mn-ea"/>
                <a:cs typeface="+mn-cs"/>
              </a:rPr>
              <a:t>Aspace</a:t>
            </a:r>
            <a:endParaRPr lang="es-ES" sz="8800" b="1" dirty="0" smtClean="0">
              <a:ln w="3175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mienne" pitchFamily="82" charset="0"/>
              <a:ea typeface="+mn-ea"/>
              <a:cs typeface="+mn-cs"/>
            </a:endParaRPr>
          </a:p>
        </p:txBody>
      </p:sp>
      <p:pic>
        <p:nvPicPr>
          <p:cNvPr id="3" name="Picture 2" descr="F:\EJE\Corico I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6000768"/>
            <a:ext cx="1010794" cy="683247"/>
          </a:xfrm>
          <a:prstGeom prst="rect">
            <a:avLst/>
          </a:prstGeom>
          <a:noFill/>
        </p:spPr>
      </p:pic>
      <p:pic>
        <p:nvPicPr>
          <p:cNvPr id="5" name="4 Imagen" descr="http://t0.gstatic.com/images?q=tbn:ANd9GcSSBAcWW7KUUFhhNBXSBspQcuKicP4jjbdL1GxczOJ36f7D6nA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132856"/>
            <a:ext cx="2664296" cy="26642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sp>
        <p:nvSpPr>
          <p:cNvPr id="6" name="5 CuadroTexto"/>
          <p:cNvSpPr txBox="1"/>
          <p:nvPr/>
        </p:nvSpPr>
        <p:spPr>
          <a:xfrm>
            <a:off x="395536" y="1988840"/>
            <a:ext cx="50405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Artículos de decoración con forma de flores, piruletas y corazones  elaborados de forma artesanal y con un original diseño. Están realizados  en </a:t>
            </a:r>
            <a:r>
              <a:rPr lang="es-ES" sz="1600" dirty="0" err="1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polispán</a:t>
            </a: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 y pintados a mano. Estos artículos son manualidades realizadas por el centro de día de ASPACE, que es una Asociación de Personas con  Parálisis Cerebral y Afines.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Variedades:</a:t>
            </a:r>
          </a:p>
          <a:p>
            <a:pPr marL="905256" marR="36576" lvl="6" indent="-384048" algn="just"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Flores: (Ref. 57)</a:t>
            </a:r>
          </a:p>
          <a:p>
            <a:pPr marL="905256" marR="36576" lvl="6" indent="-384048" algn="just"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Piruletas: (Ref. 58)</a:t>
            </a:r>
          </a:p>
          <a:p>
            <a:pPr marL="905256" marR="36576" lvl="6" indent="-384048" algn="just"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Corazones (Ref. 59)</a:t>
            </a:r>
          </a:p>
          <a:p>
            <a:pPr marL="448056" marR="36576" lvl="1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Precio: 1 € / unidad.</a:t>
            </a:r>
            <a:endParaRPr lang="es-ES" sz="1600" dirty="0" err="1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EJE\Corico I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6000768"/>
            <a:ext cx="1010794" cy="683247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971600" y="188640"/>
            <a:ext cx="67687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</a:rPr>
              <a:t>Salchichón</a:t>
            </a:r>
            <a:endParaRPr lang="es-ES" sz="8800" b="1" dirty="0">
              <a:ln w="3175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mienne" pitchFamily="82" charset="0"/>
            </a:endParaRPr>
          </a:p>
        </p:txBody>
      </p:sp>
      <p:pic>
        <p:nvPicPr>
          <p:cNvPr id="10" name="3 Marcador de contenido" descr="http://t1.gstatic.com/images?q=tbn:ANd9GcTL_v9DepI-v8jg2jPOhJLPtvLJpUAmMhpRahCccTZMhJRxKzOqLA">
            <a:hlinkClick r:id="rId3"/>
          </p:cNvPr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276872"/>
            <a:ext cx="3379791" cy="302101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sp>
        <p:nvSpPr>
          <p:cNvPr id="11" name="10 CuadroTexto"/>
          <p:cNvSpPr txBox="1"/>
          <p:nvPr/>
        </p:nvSpPr>
        <p:spPr>
          <a:xfrm>
            <a:off x="395536" y="2276872"/>
            <a:ext cx="4431436" cy="30162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48056" marR="36576" indent="-38404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s-ES" sz="1400" dirty="0" smtClean="0">
              <a:ln>
                <a:solidFill>
                  <a:schemeClr val="bg2"/>
                </a:solidFill>
              </a:ln>
              <a:latin typeface="Lucida Handwriting" pitchFamily="66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Blip>
                <a:blip r:embed="rId5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Embutido elaborado de forma artesanal. Realizado con lomo de cerdo,  tripa natural, sal y especias.</a:t>
            </a:r>
          </a:p>
          <a:p>
            <a:pPr marL="448056" marR="36576" indent="-384048" fontAlgn="auto">
              <a:spcBef>
                <a:spcPts val="0"/>
              </a:spcBef>
              <a:spcAft>
                <a:spcPts val="0"/>
              </a:spcAft>
              <a:buBlip>
                <a:blip r:embed="rId5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latin typeface="Maiandra GD" pitchFamily="34" charset="0"/>
            </a:endParaRPr>
          </a:p>
          <a:p>
            <a:pPr marL="448056" marR="36576" indent="-384048" fontAlgn="auto">
              <a:spcBef>
                <a:spcPts val="0"/>
              </a:spcBef>
              <a:spcAft>
                <a:spcPts val="0"/>
              </a:spcAft>
              <a:buBlip>
                <a:blip r:embed="rId5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Envasados al vacío.</a:t>
            </a:r>
          </a:p>
          <a:p>
            <a:pPr marL="448056" marR="36576" indent="-384048" fontAlgn="auto">
              <a:spcBef>
                <a:spcPts val="0"/>
              </a:spcBef>
              <a:spcAft>
                <a:spcPts val="0"/>
              </a:spcAft>
              <a:buBlip>
                <a:blip r:embed="rId5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latin typeface="Maiandra GD" pitchFamily="34" charset="0"/>
            </a:endParaRPr>
          </a:p>
          <a:p>
            <a:pPr marL="448056" marR="36576" indent="-384048" fontAlgn="auto">
              <a:spcBef>
                <a:spcPts val="0"/>
              </a:spcBef>
              <a:spcAft>
                <a:spcPts val="0"/>
              </a:spcAft>
              <a:buBlip>
                <a:blip r:embed="rId5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Referencia: 01</a:t>
            </a:r>
          </a:p>
          <a:p>
            <a:pPr marL="448056" marR="36576" indent="-384048" fontAlgn="auto">
              <a:spcBef>
                <a:spcPts val="0"/>
              </a:spcBef>
              <a:spcAft>
                <a:spcPts val="0"/>
              </a:spcAft>
              <a:buBlip>
                <a:blip r:embed="rId5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latin typeface="Maiandra GD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Blip>
                <a:blip r:embed="rId5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Precios:</a:t>
            </a:r>
          </a:p>
          <a:p>
            <a:pPr marL="905256" marR="36576" lvl="1" indent="-384048" algn="just">
              <a:buFont typeface="Wingdings" pitchFamily="2" charset="2"/>
              <a:buChar char="ü"/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Sarta  (aprox. 400 gramos): 3,50€</a:t>
            </a:r>
          </a:p>
          <a:p>
            <a:pPr marL="905256" marR="36576" lvl="1" indent="-384048" algn="just">
              <a:buFont typeface="Wingdings" pitchFamily="2" charset="2"/>
              <a:buChar char="ü"/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Kilo: 9€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  <a:ea typeface="+mn-ea"/>
                <a:cs typeface="+mn-cs"/>
              </a:rPr>
              <a:t>Artesanía  A.R.P.S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3" name="Picture 2" descr="F:\EJE\Corico I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6000768"/>
            <a:ext cx="1010794" cy="683247"/>
          </a:xfrm>
          <a:prstGeom prst="rect">
            <a:avLst/>
          </a:prstGeom>
          <a:noFill/>
        </p:spPr>
      </p:pic>
      <p:pic>
        <p:nvPicPr>
          <p:cNvPr id="4" name="Picture 3" descr="Abanicos_Parchis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300192" y="2060848"/>
            <a:ext cx="2241979" cy="14401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pic>
        <p:nvPicPr>
          <p:cNvPr id="5" name="Picture 5" descr="Marcapáginas color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717032"/>
            <a:ext cx="2244868" cy="151216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sp>
        <p:nvSpPr>
          <p:cNvPr id="6" name="5 CuadroTexto"/>
          <p:cNvSpPr txBox="1"/>
          <p:nvPr/>
        </p:nvSpPr>
        <p:spPr>
          <a:xfrm>
            <a:off x="539552" y="1844824"/>
            <a:ext cx="53285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Artículos de artesanía elaborados a mano  por el centro laboral de Logroño de la Asociación Riojana Pro Personas con Discapacidad Intelectual (ARPS).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Marca-páginas.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Variedad:</a:t>
            </a:r>
          </a:p>
          <a:p>
            <a:pPr marL="905256" marR="36576" lvl="6" indent="-384048" algn="just"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Pintados (Ref.58): 1,00€</a:t>
            </a:r>
          </a:p>
          <a:p>
            <a:pPr marL="905256" marR="36576" lvl="6" indent="-384048" algn="just"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Con relieve (Ref.59): 1,00€</a:t>
            </a:r>
          </a:p>
          <a:p>
            <a:pPr marL="448056" marR="36576" lvl="2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Abanicos.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Referencia; 60</a:t>
            </a:r>
          </a:p>
          <a:p>
            <a:pPr marL="448056" marR="36576" lvl="1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Precio: 3,00 €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s-ES" sz="79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  <a:ea typeface="+mn-ea"/>
                <a:cs typeface="+mn-cs"/>
              </a:rPr>
              <a:t>Artesanía  A.R.P.S.</a:t>
            </a:r>
          </a:p>
        </p:txBody>
      </p:sp>
      <p:pic>
        <p:nvPicPr>
          <p:cNvPr id="3" name="Picture 2" descr="F:\EJE\Corico I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6000768"/>
            <a:ext cx="1010794" cy="683247"/>
          </a:xfrm>
          <a:prstGeom prst="rect">
            <a:avLst/>
          </a:prstGeom>
          <a:noFill/>
        </p:spPr>
      </p:pic>
      <p:pic>
        <p:nvPicPr>
          <p:cNvPr id="4" name="Picture 2" descr="Collares 2"/>
          <p:cNvPicPr>
            <a:picLocks noChangeAspect="1" noChangeArrowheads="1"/>
          </p:cNvPicPr>
          <p:nvPr/>
        </p:nvPicPr>
        <p:blipFill>
          <a:blip r:embed="rId3" cstate="print"/>
          <a:srcRect b="48"/>
          <a:stretch>
            <a:fillRect/>
          </a:stretch>
        </p:blipFill>
        <p:spPr bwMode="auto">
          <a:xfrm>
            <a:off x="5004048" y="2420888"/>
            <a:ext cx="3384377" cy="189741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sp>
        <p:nvSpPr>
          <p:cNvPr id="5" name="4 CuadroTexto"/>
          <p:cNvSpPr txBox="1"/>
          <p:nvPr/>
        </p:nvSpPr>
        <p:spPr>
          <a:xfrm>
            <a:off x="539552" y="2708920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 fontAlgn="auto"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Collares de bolas.</a:t>
            </a:r>
          </a:p>
          <a:p>
            <a:pPr marL="448056" marR="36576" indent="-384048" algn="just" fontAlgn="auto"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 fontAlgn="auto"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Referencia: 61</a:t>
            </a:r>
          </a:p>
          <a:p>
            <a:pPr marL="448056" marR="36576" indent="-384048" algn="just" fontAlgn="auto"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lvl="3" indent="-384048" algn="just" fontAlgn="auto"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Precio: 3 €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79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</a:rPr>
              <a:t>Artesanía  A.R.P.S.</a:t>
            </a:r>
            <a:endParaRPr lang="es-ES" sz="7900" b="1" dirty="0" smtClean="0">
              <a:ln w="3175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mienne" pitchFamily="82" charset="0"/>
              <a:ea typeface="+mn-ea"/>
              <a:cs typeface="+mn-cs"/>
            </a:endParaRPr>
          </a:p>
        </p:txBody>
      </p:sp>
      <p:pic>
        <p:nvPicPr>
          <p:cNvPr id="3" name="Picture 2" descr="F:\EJE\Corico I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6000768"/>
            <a:ext cx="1010794" cy="683247"/>
          </a:xfrm>
          <a:prstGeom prst="rect">
            <a:avLst/>
          </a:prstGeom>
          <a:noFill/>
        </p:spPr>
      </p:pic>
      <p:pic>
        <p:nvPicPr>
          <p:cNvPr id="4" name="Picture 3" descr="Pendientes plata bolas"/>
          <p:cNvPicPr>
            <a:picLocks noChangeAspect="1" noChangeArrowheads="1"/>
          </p:cNvPicPr>
          <p:nvPr/>
        </p:nvPicPr>
        <p:blipFill>
          <a:blip r:embed="rId3" cstate="print"/>
          <a:srcRect b="113"/>
          <a:stretch>
            <a:fillRect/>
          </a:stretch>
        </p:blipFill>
        <p:spPr bwMode="auto">
          <a:xfrm>
            <a:off x="6300192" y="2132855"/>
            <a:ext cx="2088232" cy="146121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pic>
        <p:nvPicPr>
          <p:cNvPr id="5" name="Picture 4" descr="Anillo Bolas Morad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861048"/>
            <a:ext cx="2088232" cy="139276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sp>
        <p:nvSpPr>
          <p:cNvPr id="6" name="5 CuadroTexto"/>
          <p:cNvSpPr txBox="1"/>
          <p:nvPr/>
        </p:nvSpPr>
        <p:spPr>
          <a:xfrm>
            <a:off x="827584" y="2564904"/>
            <a:ext cx="43924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>
              <a:spcBef>
                <a:spcPts val="0"/>
              </a:spcBef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Pendientes bola de acero.</a:t>
            </a:r>
          </a:p>
          <a:p>
            <a:pPr marL="448056" marR="36576" indent="-384048" algn="just">
              <a:spcBef>
                <a:spcPts val="0"/>
              </a:spcBef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Referencia; 62</a:t>
            </a:r>
          </a:p>
          <a:p>
            <a:pPr marL="448056" marR="36576" lvl="1" indent="-384048" algn="just">
              <a:spcBef>
                <a:spcPts val="0"/>
              </a:spcBef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Precio: 2 €</a:t>
            </a:r>
          </a:p>
          <a:p>
            <a:pPr marL="448056" marR="36576" indent="-384048" algn="just">
              <a:spcBef>
                <a:spcPts val="0"/>
              </a:spcBef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spcBef>
                <a:spcPts val="0"/>
              </a:spcBef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spcBef>
                <a:spcPts val="0"/>
              </a:spcBef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Anillos de bola.</a:t>
            </a:r>
          </a:p>
          <a:p>
            <a:pPr marL="448056" marR="36576" indent="-384048" algn="just">
              <a:spcBef>
                <a:spcPts val="0"/>
              </a:spcBef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Referencia; 63</a:t>
            </a:r>
          </a:p>
          <a:p>
            <a:pPr marL="448056" marR="36576" lvl="1" indent="-384048" algn="just">
              <a:spcBef>
                <a:spcPts val="0"/>
              </a:spcBef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Precio: 2,50 €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600" y="1268760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sz="7200" b="1" spc="-100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  <a:ea typeface="+mj-ea"/>
                <a:cs typeface="+mj-cs"/>
              </a:rPr>
              <a:t>Esperamos que esta selección de productos sean de vuestro agrado.</a:t>
            </a:r>
          </a:p>
        </p:txBody>
      </p:sp>
      <p:pic>
        <p:nvPicPr>
          <p:cNvPr id="3" name="Picture 2" descr="F:\EJE\Corico I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6000768"/>
            <a:ext cx="1010794" cy="683247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1988840"/>
            <a:ext cx="7632848" cy="3960440"/>
          </a:xfrm>
        </p:spPr>
        <p:txBody>
          <a:bodyPr>
            <a:normAutofit fontScale="90000"/>
          </a:bodyPr>
          <a:lstStyle/>
          <a:p>
            <a:pPr marL="484632" indent="-384048" algn="ctr" fontAlgn="auto">
              <a:spcAft>
                <a:spcPts val="0"/>
              </a:spcAft>
              <a:defRPr/>
            </a:pPr>
            <a:r>
              <a:rPr lang="es-ES" sz="67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  <a:ea typeface="+mn-ea"/>
                <a:cs typeface="+mn-cs"/>
              </a:rPr>
              <a:t>Para  solicitar  más  información  o realizar  un </a:t>
            </a:r>
            <a:r>
              <a:rPr lang="es-ES" sz="67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  <a:ea typeface="+mn-ea"/>
                <a:cs typeface="+mn-cs"/>
              </a:rPr>
              <a:t>pedido</a:t>
            </a:r>
            <a:r>
              <a:rPr lang="es-ES" sz="67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  <a:ea typeface="+mn-ea"/>
                <a:cs typeface="+mn-cs"/>
              </a:rPr>
              <a:t/>
            </a:r>
            <a:br>
              <a:rPr lang="es-ES" sz="67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  <a:ea typeface="+mn-ea"/>
                <a:cs typeface="+mn-cs"/>
              </a:rPr>
            </a:br>
            <a:r>
              <a:rPr lang="es-ES" sz="67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  <a:ea typeface="+mn-ea"/>
                <a:cs typeface="+mn-cs"/>
              </a:rPr>
              <a:t>contactar  con:</a:t>
            </a:r>
            <a:r>
              <a:rPr lang="es-ES" sz="4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4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89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  <a:ea typeface="+mn-ea"/>
                <a:cs typeface="+mn-cs"/>
              </a:rPr>
              <a:t>coricoeje@gmail.com</a:t>
            </a:r>
            <a:r>
              <a:rPr lang="es-ES" sz="89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B0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  <a:ea typeface="+mn-ea"/>
                <a:cs typeface="+mn-cs"/>
              </a:rPr>
              <a:t/>
            </a:r>
            <a:br>
              <a:rPr lang="es-ES" sz="89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B0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  <a:ea typeface="+mn-ea"/>
                <a:cs typeface="+mn-cs"/>
              </a:rPr>
            </a:br>
            <a:endParaRPr lang="es-ES" sz="8900" b="1" dirty="0" smtClean="0">
              <a:ln w="3175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B03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mienne" pitchFamily="82" charset="0"/>
              <a:ea typeface="+mn-ea"/>
              <a:cs typeface="+mn-cs"/>
            </a:endParaRPr>
          </a:p>
        </p:txBody>
      </p:sp>
      <p:pic>
        <p:nvPicPr>
          <p:cNvPr id="3" name="Picture 2" descr="F:\EJE\Corico I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6000768"/>
            <a:ext cx="1010794" cy="683247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EJE\Corico I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6000768"/>
            <a:ext cx="1010794" cy="683247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539552" y="2132856"/>
            <a:ext cx="38164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36576" algn="just" fontAlgn="auto">
              <a:spcAft>
                <a:spcPts val="0"/>
              </a:spcAft>
              <a:buNone/>
              <a:defRPr/>
            </a:pPr>
            <a:r>
              <a:rPr lang="es-ES" sz="2800" b="1" dirty="0" smtClean="0">
                <a:ln>
                  <a:solidFill>
                    <a:schemeClr val="bg2"/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Amienne"/>
              </a:rPr>
              <a:t>I.E.S. INVENTOR COSME GARCÍA</a:t>
            </a:r>
          </a:p>
          <a:p>
            <a:pPr marR="36576" algn="just" fontAlgn="auto">
              <a:spcAft>
                <a:spcPts val="0"/>
              </a:spcAft>
              <a:buNone/>
              <a:defRPr/>
            </a:pPr>
            <a:r>
              <a:rPr lang="es-ES" sz="2800" b="1" dirty="0" smtClean="0">
                <a:ln>
                  <a:solidFill>
                    <a:schemeClr val="bg2"/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Amienne"/>
              </a:rPr>
              <a:t>C/. República argentina, nº 68</a:t>
            </a:r>
          </a:p>
          <a:p>
            <a:pPr marR="36576" algn="just" fontAlgn="auto">
              <a:spcAft>
                <a:spcPts val="0"/>
              </a:spcAft>
              <a:buNone/>
              <a:defRPr/>
            </a:pPr>
            <a:r>
              <a:rPr lang="es-ES" sz="2800" b="1" dirty="0" smtClean="0">
                <a:ln>
                  <a:solidFill>
                    <a:schemeClr val="bg2"/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Amienne"/>
              </a:rPr>
              <a:t>Logroño 26006</a:t>
            </a:r>
          </a:p>
          <a:p>
            <a:pPr marR="36576" algn="just" fontAlgn="auto">
              <a:spcAft>
                <a:spcPts val="0"/>
              </a:spcAft>
              <a:buNone/>
              <a:defRPr/>
            </a:pPr>
            <a:r>
              <a:rPr lang="es-ES" sz="2800" b="1" dirty="0" smtClean="0">
                <a:ln>
                  <a:solidFill>
                    <a:schemeClr val="bg2"/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Amienne"/>
              </a:rPr>
              <a:t>(La Rioja)</a:t>
            </a:r>
          </a:p>
          <a:p>
            <a:pPr marR="36576" algn="just" fontAlgn="auto">
              <a:spcAft>
                <a:spcPts val="0"/>
              </a:spcAft>
              <a:buNone/>
              <a:defRPr/>
            </a:pPr>
            <a:r>
              <a:rPr lang="es-ES" sz="2800" b="1" dirty="0" smtClean="0">
                <a:ln>
                  <a:solidFill>
                    <a:schemeClr val="bg2"/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Amienne"/>
              </a:rPr>
              <a:t>Teléfono: 941287932</a:t>
            </a:r>
          </a:p>
          <a:p>
            <a:pPr marR="36576" algn="just" fontAlgn="auto">
              <a:spcAft>
                <a:spcPts val="0"/>
              </a:spcAft>
              <a:buNone/>
              <a:defRPr/>
            </a:pPr>
            <a:r>
              <a:rPr lang="es-ES" sz="2800" b="1" dirty="0" smtClean="0">
                <a:ln>
                  <a:solidFill>
                    <a:schemeClr val="bg2"/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Amienne"/>
              </a:rPr>
              <a:t>Fax: 941287933</a:t>
            </a:r>
            <a:endParaRPr lang="es-ES" sz="2800" dirty="0">
              <a:solidFill>
                <a:schemeClr val="bg1">
                  <a:lumMod val="75000"/>
                  <a:lumOff val="25000"/>
                </a:schemeClr>
              </a:solidFill>
              <a:latin typeface="Amienne"/>
            </a:endParaRPr>
          </a:p>
        </p:txBody>
      </p:sp>
      <p:pic>
        <p:nvPicPr>
          <p:cNvPr id="5" name="4 Imagen" descr="C:\Users\juanan\Desktop\fotos arps\foto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420888"/>
            <a:ext cx="3888432" cy="223224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95536" y="260648"/>
            <a:ext cx="83529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</a:rPr>
              <a:t>Chorizo riojano</a:t>
            </a:r>
            <a:endParaRPr lang="es-ES" sz="8800" b="1" dirty="0">
              <a:ln w="3175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mienne" pitchFamily="82" charset="0"/>
            </a:endParaRPr>
          </a:p>
        </p:txBody>
      </p:sp>
      <p:pic>
        <p:nvPicPr>
          <p:cNvPr id="6" name="Picture 2" descr="F:\EJE\Corico I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6000768"/>
            <a:ext cx="1010794" cy="683247"/>
          </a:xfrm>
          <a:prstGeom prst="rect">
            <a:avLst/>
          </a:prstGeom>
          <a:noFill/>
        </p:spPr>
      </p:pic>
      <p:pic>
        <p:nvPicPr>
          <p:cNvPr id="8" name="rg_hi" descr="http://t2.gstatic.com/images?q=tbn:ANd9GcRMysOWVPfJGsifA12jVu_xkZQ-UwnAh7E4LZMyPf4iH9i7ieMm">
            <a:hlinkClick r:id="rId3"/>
          </p:cNvPr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214554"/>
            <a:ext cx="2417492" cy="27271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sp>
        <p:nvSpPr>
          <p:cNvPr id="10" name="9 Rectángulo"/>
          <p:cNvSpPr/>
          <p:nvPr/>
        </p:nvSpPr>
        <p:spPr>
          <a:xfrm>
            <a:off x="827584" y="242088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8056" marR="36576" indent="-384048" algn="just">
              <a:buBlip>
                <a:blip r:embed="rId5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Chorizos riojanos  elaborados y curados de forma artesanal. </a:t>
            </a:r>
          </a:p>
          <a:p>
            <a:pPr marL="448056" marR="36576" indent="-384048" algn="just">
              <a:buBlip>
                <a:blip r:embed="rId5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buBlip>
                <a:blip r:embed="rId5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Envasados al vacío.</a:t>
            </a:r>
          </a:p>
          <a:p>
            <a:pPr marL="448056" marR="36576" indent="-384048" algn="just"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buBlip>
                <a:blip r:embed="rId5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Referencia: </a:t>
            </a:r>
          </a:p>
          <a:p>
            <a:pPr marL="905256" marR="36576" lvl="1" indent="-384048" algn="just">
              <a:buClr>
                <a:schemeClr val="accent1"/>
              </a:buClr>
              <a:buSzPct val="80000"/>
              <a:buFont typeface="Wingdings" pitchFamily="2" charset="2"/>
              <a:buChar char="ü"/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Dulce: 02</a:t>
            </a:r>
          </a:p>
          <a:p>
            <a:pPr marL="905256" marR="36576" lvl="1" indent="-384048" algn="just">
              <a:buClr>
                <a:schemeClr val="accent1"/>
              </a:buClr>
              <a:buSzPct val="80000"/>
              <a:buFont typeface="Wingdings" pitchFamily="2" charset="2"/>
              <a:buChar char="ü"/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Picante: 03</a:t>
            </a:r>
          </a:p>
          <a:p>
            <a:pPr marL="448056" marR="36576" indent="-384048" algn="just">
              <a:buBlip>
                <a:blip r:embed="rId5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buBlip>
                <a:blip r:embed="rId5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Precio:</a:t>
            </a:r>
          </a:p>
          <a:p>
            <a:pPr marL="905256" marR="36576" lvl="1" indent="-384048" algn="just">
              <a:buClr>
                <a:schemeClr val="accent1"/>
              </a:buClr>
              <a:buSzPct val="80000"/>
              <a:buFont typeface="Wingdings" pitchFamily="2" charset="2"/>
              <a:buChar char="ü"/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Sarta (aprox. 400 gramos): 3,50€</a:t>
            </a:r>
          </a:p>
          <a:p>
            <a:pPr marL="905256" marR="36576" lvl="1" indent="-384048" algn="just">
              <a:buClr>
                <a:schemeClr val="accent1"/>
              </a:buClr>
              <a:buSzPct val="80000"/>
              <a:buFont typeface="Wingdings" pitchFamily="2" charset="2"/>
              <a:buChar char="ü"/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Kilo: 9€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115616" y="188640"/>
            <a:ext cx="632737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</a:rPr>
              <a:t>Paté  El Robledillo</a:t>
            </a:r>
            <a:endParaRPr lang="es-ES" sz="8800" b="1" dirty="0">
              <a:ln w="3175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mienne" pitchFamily="82" charset="0"/>
            </a:endParaRPr>
          </a:p>
        </p:txBody>
      </p:sp>
      <p:pic>
        <p:nvPicPr>
          <p:cNvPr id="6" name="Picture 2" descr="F:\EJE\Corico I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6000768"/>
            <a:ext cx="1010794" cy="683247"/>
          </a:xfrm>
          <a:prstGeom prst="rect">
            <a:avLst/>
          </a:prstGeom>
          <a:noFill/>
        </p:spPr>
      </p:pic>
      <p:pic>
        <p:nvPicPr>
          <p:cNvPr id="7" name="Picture 2" descr="http://www.paradegustar.es/images/el%20robledillo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924944"/>
            <a:ext cx="3181350" cy="18859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sp>
        <p:nvSpPr>
          <p:cNvPr id="8" name="7 Rectángulo"/>
          <p:cNvSpPr/>
          <p:nvPr/>
        </p:nvSpPr>
        <p:spPr>
          <a:xfrm>
            <a:off x="395536" y="1844824"/>
            <a:ext cx="457602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marR="36576" indent="-384048" algn="just" fontAlgn="auto">
              <a:spcAft>
                <a:spcPts val="0"/>
              </a:spcAft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Paté elaborado de forma artesanal a partir de la mezcla de hígado con tocino de cerdo, condimentado con sal y especias.</a:t>
            </a:r>
          </a:p>
          <a:p>
            <a:pPr marL="448056" marR="36576" indent="-384048" algn="just" fontAlgn="auto">
              <a:spcAft>
                <a:spcPts val="0"/>
              </a:spcAft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 fontAlgn="auto">
              <a:spcAft>
                <a:spcPts val="0"/>
              </a:spcAft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Envase: Lata de 110 gramos.</a:t>
            </a:r>
          </a:p>
          <a:p>
            <a:pPr marL="448056" marR="36576" indent="-384048" algn="just" fontAlgn="auto">
              <a:spcAft>
                <a:spcPts val="0"/>
              </a:spcAft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 fontAlgn="auto">
              <a:spcAft>
                <a:spcPts val="0"/>
              </a:spcAft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Variedades:</a:t>
            </a:r>
          </a:p>
          <a:p>
            <a:pPr marL="676656" marR="36576" lvl="5" indent="-384048" algn="just" fontAlgn="auto">
              <a:spcAft>
                <a:spcPts val="0"/>
              </a:spcAft>
              <a:buSzPct val="80000"/>
              <a:buFont typeface="Wingdings" pitchFamily="2" charset="2"/>
              <a:buChar char="ü"/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Paté de Campaña: (Ref. 04)</a:t>
            </a:r>
          </a:p>
          <a:p>
            <a:pPr marL="676656" marR="36576" lvl="5" indent="-384048" algn="just" fontAlgn="auto">
              <a:spcAft>
                <a:spcPts val="0"/>
              </a:spcAft>
              <a:buSzPct val="80000"/>
              <a:buFont typeface="Wingdings" pitchFamily="2" charset="2"/>
              <a:buChar char="ü"/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Paté a la Pimienta: (Ref. 05)</a:t>
            </a:r>
          </a:p>
          <a:p>
            <a:pPr marL="676656" marR="36576" lvl="5" indent="-384048" algn="just" fontAlgn="auto">
              <a:spcAft>
                <a:spcPts val="0"/>
              </a:spcAft>
              <a:buSzPct val="80000"/>
              <a:buFont typeface="Wingdings" pitchFamily="2" charset="2"/>
              <a:buChar char="ü"/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Paté a las Finas Hierbas: (Ref. 06)</a:t>
            </a:r>
          </a:p>
          <a:p>
            <a:pPr marL="676656" marR="36576" lvl="5" indent="-384048" algn="just" fontAlgn="auto">
              <a:spcAft>
                <a:spcPts val="0"/>
              </a:spcAft>
              <a:buSzPct val="80000"/>
              <a:buFont typeface="Wingdings" pitchFamily="2" charset="2"/>
              <a:buChar char="ü"/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Paté al Tinto de Rioja: (Ref. 07)</a:t>
            </a:r>
          </a:p>
          <a:p>
            <a:pPr marL="676656" marR="36576" lvl="5" indent="-384048" algn="just" fontAlgn="auto">
              <a:spcAft>
                <a:spcPts val="0"/>
              </a:spcAft>
              <a:buSzPct val="80000"/>
              <a:buFont typeface="Wingdings" pitchFamily="2" charset="2"/>
              <a:buChar char="ü"/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Paté al Roquefort: (Ref. 08)</a:t>
            </a:r>
          </a:p>
          <a:p>
            <a:pPr marL="676656" marR="36576" lvl="5" indent="-384048" algn="just" fontAlgn="auto">
              <a:spcAft>
                <a:spcPts val="0"/>
              </a:spcAft>
              <a:buSzPct val="80000"/>
              <a:buFont typeface="Wingdings" pitchFamily="2" charset="2"/>
              <a:buChar char="ü"/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Paté Trufado: (Ref. 09)</a:t>
            </a:r>
          </a:p>
          <a:p>
            <a:pPr marL="676656" marR="36576" lvl="5" indent="-384048" algn="just" fontAlgn="auto">
              <a:spcAft>
                <a:spcPts val="0"/>
              </a:spcAft>
              <a:buSzPct val="80000"/>
              <a:buFont typeface="Wingdings" pitchFamily="2" charset="2"/>
              <a:buChar char="ü"/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Paté de Setas: (Ref. 10)</a:t>
            </a:r>
          </a:p>
          <a:p>
            <a:pPr marL="0" marR="36576" lvl="1" algn="just" fontAlgn="auto">
              <a:spcAft>
                <a:spcPts val="0"/>
              </a:spcAft>
              <a:buSzPct val="80000"/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 fontAlgn="auto">
              <a:spcAft>
                <a:spcPts val="0"/>
              </a:spcAft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Precio:</a:t>
            </a:r>
          </a:p>
          <a:p>
            <a:pPr marL="676656" marR="36576" lvl="5" indent="-384048" algn="just">
              <a:buSzPct val="80000"/>
              <a:buFont typeface="Wingdings" pitchFamily="2" charset="2"/>
              <a:buChar char="ü"/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Pate trufado: 2,60 €</a:t>
            </a:r>
          </a:p>
          <a:p>
            <a:pPr marL="676656" marR="36576" lvl="5" indent="-384048" algn="just">
              <a:buSzPct val="80000"/>
              <a:buFont typeface="Wingdings" pitchFamily="2" charset="2"/>
              <a:buChar char="ü"/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Paté de setas: 2,60 €</a:t>
            </a:r>
          </a:p>
          <a:p>
            <a:pPr marL="676656" marR="36576" lvl="5" indent="-384048" algn="just">
              <a:buSzPct val="80000"/>
              <a:buFont typeface="Wingdings" pitchFamily="2" charset="2"/>
              <a:buChar char="ü"/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El resto: 1,70 €</a:t>
            </a:r>
            <a:endParaRPr lang="es-ES" sz="1600" dirty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EJE\Corico I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6000768"/>
            <a:ext cx="1010794" cy="683247"/>
          </a:xfrm>
          <a:prstGeom prst="rect">
            <a:avLst/>
          </a:prstGeom>
          <a:noFill/>
        </p:spPr>
      </p:pic>
      <p:pic>
        <p:nvPicPr>
          <p:cNvPr id="7" name="irc_mi" descr="http://m2.11870.com/multimedia/imagenes/pl_6a11d0df622ebb6988b55529138a1b0e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714620"/>
            <a:ext cx="2808312" cy="21602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sp>
        <p:nvSpPr>
          <p:cNvPr id="8" name="7 Rectángulo"/>
          <p:cNvSpPr/>
          <p:nvPr/>
        </p:nvSpPr>
        <p:spPr>
          <a:xfrm>
            <a:off x="1547664" y="188640"/>
            <a:ext cx="577273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</a:rPr>
              <a:t>Paté</a:t>
            </a:r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arlow Solid Italic" pitchFamily="82" charset="0"/>
              </a:rPr>
              <a:t>  </a:t>
            </a:r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</a:rPr>
              <a:t>Alto</a:t>
            </a:r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arlow Solid Italic" pitchFamily="82" charset="0"/>
              </a:rPr>
              <a:t> </a:t>
            </a:r>
            <a:r>
              <a:rPr lang="es-ES" sz="8800" b="1" dirty="0" err="1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</a:rPr>
              <a:t>Iregua</a:t>
            </a:r>
            <a:endParaRPr lang="es-ES" sz="8800" b="1" dirty="0">
              <a:ln w="3175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mienne" pitchFamily="82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42910" y="1928802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rgbClr val="FFFB03"/>
              </a:buClr>
              <a:buSzPct val="10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Paté  elaborado de forma artesanal.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Envase: Lata de 100 gramos.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Variedades:</a:t>
            </a:r>
          </a:p>
          <a:p>
            <a:pPr marL="676656" marR="36576" lvl="5" indent="-384048" algn="just" fontAlgn="auto"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Char char="ü"/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Paté de Campaña: (Ref. 11)</a:t>
            </a:r>
          </a:p>
          <a:p>
            <a:pPr marL="676656" marR="36576" lvl="5" indent="-384048" algn="just" fontAlgn="auto"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Char char="ü"/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Paté a la Pimienta: (Ref. 12)</a:t>
            </a:r>
          </a:p>
          <a:p>
            <a:pPr marL="676656" marR="36576" lvl="5" indent="-384048" algn="just" fontAlgn="auto"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Char char="ü"/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Paté a las Finas Hierbas: (Ref. 13)</a:t>
            </a:r>
          </a:p>
          <a:p>
            <a:pPr marL="676656" marR="36576" lvl="5" indent="-384048" algn="just" fontAlgn="auto"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Char char="ü"/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Paté Artesano de Jabugo: (Ref. 14)</a:t>
            </a:r>
          </a:p>
          <a:p>
            <a:pPr marL="676656" marR="36576" lvl="5" indent="-384048" algn="just">
              <a:spcBef>
                <a:spcPts val="0"/>
              </a:spcBef>
              <a:buSzPct val="80000"/>
              <a:buFont typeface="Wingdings" pitchFamily="2" charset="2"/>
              <a:buChar char="ü"/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Paté al Oporto: (Ref. 15)</a:t>
            </a:r>
          </a:p>
          <a:p>
            <a:pPr marL="676656" marR="36576" lvl="5" indent="-384048" algn="just">
              <a:spcBef>
                <a:spcPts val="0"/>
              </a:spcBef>
              <a:buSzPct val="80000"/>
              <a:buFont typeface="Wingdings" pitchFamily="2" charset="2"/>
              <a:buChar char="ü"/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Paté Artesano: (Ref. 16)</a:t>
            </a:r>
          </a:p>
          <a:p>
            <a:pPr marL="676656" marR="36576" lvl="5" indent="-384048" algn="just">
              <a:spcBef>
                <a:spcPts val="0"/>
              </a:spcBef>
              <a:buSzPct val="80000"/>
              <a:buFont typeface="Wingdings" pitchFamily="2" charset="2"/>
              <a:buChar char="ü"/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Paté  de Hígado: (Ref. 17)</a:t>
            </a:r>
          </a:p>
          <a:p>
            <a:pPr marL="676656" marR="36576" lvl="5" indent="-384048" algn="just">
              <a:spcBef>
                <a:spcPts val="0"/>
              </a:spcBef>
              <a:buSzPct val="80000"/>
              <a:buFont typeface="Wingdings" pitchFamily="2" charset="2"/>
              <a:buChar char="ü"/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Paté de Trufa:(Ref.18)</a:t>
            </a:r>
          </a:p>
          <a:p>
            <a:pPr marL="0" marR="36576" lvl="1" algn="just" fontAlgn="auto">
              <a:spcBef>
                <a:spcPts val="0"/>
              </a:spcBef>
              <a:spcAft>
                <a:spcPts val="0"/>
              </a:spcAft>
              <a:buSzPct val="80000"/>
              <a:buBlip>
                <a:blip r:embed="rId4"/>
              </a:buBlip>
              <a:defRPr/>
            </a:pPr>
            <a:endParaRPr lang="es-ES" dirty="0" smtClean="0">
              <a:ln>
                <a:solidFill>
                  <a:schemeClr val="bg2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Precio: 1,00€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555776" y="188640"/>
            <a:ext cx="4163924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</a:rPr>
              <a:t>Queso</a:t>
            </a:r>
            <a:endParaRPr lang="es-ES" sz="8800" b="1" dirty="0">
              <a:ln w="3175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mienne" pitchFamily="82" charset="0"/>
            </a:endParaRPr>
          </a:p>
        </p:txBody>
      </p:sp>
      <p:pic>
        <p:nvPicPr>
          <p:cNvPr id="6" name="Picture 2" descr="C:\Users\juanan\Desktop\Catalogo geen grapes\108_1703\QUE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276872"/>
            <a:ext cx="2857500" cy="21431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sp>
        <p:nvSpPr>
          <p:cNvPr id="7" name="6 CuadroTexto"/>
          <p:cNvSpPr txBox="1"/>
          <p:nvPr/>
        </p:nvSpPr>
        <p:spPr>
          <a:xfrm>
            <a:off x="467544" y="2276872"/>
            <a:ext cx="453650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Queso de oveja elaborado con leche pasteurizada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Envasado al vacío. ½ kilo.</a:t>
            </a:r>
          </a:p>
          <a:p>
            <a:pPr marR="36576" indent="-384048" algn="just">
              <a:buClr>
                <a:schemeClr val="accent1"/>
              </a:buClr>
              <a:buSzPct val="80000"/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Referencia: 19</a:t>
            </a:r>
          </a:p>
          <a:p>
            <a:pPr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Precio: 5,50€</a:t>
            </a:r>
          </a:p>
          <a:p>
            <a:pPr marL="448056" marR="36576" indent="-384048" algn="just">
              <a:buBlip>
                <a:blip r:embed="rId3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>
              <a:buBlip>
                <a:blip r:embed="rId3"/>
              </a:buBlip>
            </a:pPr>
            <a:endParaRPr lang="es-ES" sz="2000" dirty="0">
              <a:solidFill>
                <a:schemeClr val="bg1"/>
              </a:solidFill>
              <a:latin typeface="Harlow Solid Italic" pitchFamily="82" charset="0"/>
            </a:endParaRPr>
          </a:p>
        </p:txBody>
      </p:sp>
      <p:pic>
        <p:nvPicPr>
          <p:cNvPr id="8" name="Picture 2" descr="F:\EJE\Corico I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6000768"/>
            <a:ext cx="1010794" cy="68324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  <a:ea typeface="+mn-ea"/>
                <a:cs typeface="+mn-cs"/>
              </a:rPr>
              <a:t>Encurtidos</a:t>
            </a:r>
          </a:p>
        </p:txBody>
      </p:sp>
      <p:pic>
        <p:nvPicPr>
          <p:cNvPr id="4" name="Picture 2" descr="F:\EJE\Corico I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6000768"/>
            <a:ext cx="1010794" cy="683247"/>
          </a:xfrm>
          <a:prstGeom prst="rect">
            <a:avLst/>
          </a:prstGeom>
          <a:noFill/>
        </p:spPr>
      </p:pic>
      <p:pic>
        <p:nvPicPr>
          <p:cNvPr id="5" name="irc_mi" descr="http://www.conservasdecalahorra.com/online/templatemedia/all_lang/resources/_wsb_688x513_dictico+cons+calahorra-2.jpg"/>
          <p:cNvPicPr/>
          <p:nvPr/>
        </p:nvPicPr>
        <p:blipFill>
          <a:blip r:embed="rId3" cstate="print"/>
          <a:srcRect b="227"/>
          <a:stretch>
            <a:fillRect/>
          </a:stretch>
        </p:blipFill>
        <p:spPr bwMode="auto">
          <a:xfrm>
            <a:off x="5796136" y="2420888"/>
            <a:ext cx="2520280" cy="223224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sp>
        <p:nvSpPr>
          <p:cNvPr id="6" name="5 CuadroTexto"/>
          <p:cNvSpPr txBox="1"/>
          <p:nvPr/>
        </p:nvSpPr>
        <p:spPr>
          <a:xfrm>
            <a:off x="755576" y="2348880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Cóctel.</a:t>
            </a:r>
          </a:p>
          <a:p>
            <a:pPr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Envase: Tarro 370. Peso Neto 325 gramos.</a:t>
            </a:r>
          </a:p>
          <a:p>
            <a:pPr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Referencia: 20</a:t>
            </a:r>
          </a:p>
          <a:p>
            <a:pPr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Precio: 1,00 €</a:t>
            </a:r>
          </a:p>
          <a:p>
            <a:pPr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Picadores.</a:t>
            </a:r>
          </a:p>
          <a:p>
            <a:pPr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Envase: Tarro 370. Peso Neto 325 gramos.</a:t>
            </a:r>
          </a:p>
          <a:p>
            <a:pPr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Referencia: 21</a:t>
            </a:r>
          </a:p>
          <a:p>
            <a:pPr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Precio: 1,50 €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  <a:ea typeface="+mn-ea"/>
                <a:cs typeface="+mn-cs"/>
              </a:rPr>
              <a:t>Encurtidos</a:t>
            </a:r>
          </a:p>
        </p:txBody>
      </p:sp>
      <p:pic>
        <p:nvPicPr>
          <p:cNvPr id="4" name="Picture 2" descr="F:\EJE\Corico I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6000768"/>
            <a:ext cx="1010794" cy="683247"/>
          </a:xfrm>
          <a:prstGeom prst="rect">
            <a:avLst/>
          </a:prstGeom>
          <a:noFill/>
        </p:spPr>
      </p:pic>
      <p:pic>
        <p:nvPicPr>
          <p:cNvPr id="5" name="Picture 2" descr="C:\Users\juanan\Desktop\Catalogo geen grapes\109_1803\ENCURTID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564904"/>
            <a:ext cx="3360373" cy="252028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sp>
        <p:nvSpPr>
          <p:cNvPr id="6" name="5 CuadroTexto"/>
          <p:cNvSpPr txBox="1"/>
          <p:nvPr/>
        </p:nvSpPr>
        <p:spPr>
          <a:xfrm>
            <a:off x="251520" y="2348880"/>
            <a:ext cx="48965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Pepinillos en vinagre.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Envase: Tarro 370. Peso Neto 325 gramos.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Referencia: 22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Precio: 0,85 €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Cebolletas en vinagre.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Envase: Tarro 370. Peso Neto 325 gramos.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Referencia: 23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Precio: 0,85 €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Banderillas.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Envase: Tarro 370. Peso Neto 325 gramos.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Referencia: 24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Precio: 1,20 €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786</TotalTime>
  <Words>1492</Words>
  <Application>Microsoft Office PowerPoint</Application>
  <PresentationFormat>Presentación en pantalla (4:3)</PresentationFormat>
  <Paragraphs>320</Paragraphs>
  <Slides>35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Papel</vt:lpstr>
      <vt:lpstr>Corico</vt:lpstr>
      <vt:lpstr>Diapositiva 2</vt:lpstr>
      <vt:lpstr>Diapositiva 3</vt:lpstr>
      <vt:lpstr>Diapositiva 4</vt:lpstr>
      <vt:lpstr>Diapositiva 5</vt:lpstr>
      <vt:lpstr>Diapositiva 6</vt:lpstr>
      <vt:lpstr>Diapositiva 7</vt:lpstr>
      <vt:lpstr>Encurtidos</vt:lpstr>
      <vt:lpstr>Encurtidos</vt:lpstr>
      <vt:lpstr>Aceitunas</vt:lpstr>
      <vt:lpstr>Espárragos de Navarra</vt:lpstr>
      <vt:lpstr>Alcachofas </vt:lpstr>
      <vt:lpstr>Diapositiva 13</vt:lpstr>
      <vt:lpstr>Puerros </vt:lpstr>
      <vt:lpstr>Guindillas</vt:lpstr>
      <vt:lpstr>Alegrías riojanas</vt:lpstr>
      <vt:lpstr>Pimientos del piquillo</vt:lpstr>
      <vt:lpstr>Pimientos najeranos</vt:lpstr>
      <vt:lpstr>Fardelejos </vt:lpstr>
      <vt:lpstr>Rosquillas </vt:lpstr>
      <vt:lpstr>Ciruelas pasas </vt:lpstr>
      <vt:lpstr>Uvas pasas</vt:lpstr>
      <vt:lpstr>Orejones </vt:lpstr>
      <vt:lpstr>Dátiles </vt:lpstr>
      <vt:lpstr>Higos secos</vt:lpstr>
      <vt:lpstr>Frutas  de La Rioja</vt:lpstr>
      <vt:lpstr>Caramelos El Avión </vt:lpstr>
      <vt:lpstr>Cerezas al Marrasquino</vt:lpstr>
      <vt:lpstr>Artesanía  Aspace</vt:lpstr>
      <vt:lpstr>Artesanía  A.R.P.S.</vt:lpstr>
      <vt:lpstr>Artesanía  A.R.P.S.</vt:lpstr>
      <vt:lpstr>Artesanía  A.R.P.S.</vt:lpstr>
      <vt:lpstr>Diapositiva 33</vt:lpstr>
      <vt:lpstr>Para  solicitar  más  información  o realizar  un pedido contactar  con: coricoeje@gmail.com </vt:lpstr>
      <vt:lpstr>Diapositiva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x</dc:creator>
  <cp:lastModifiedBy>USUARIO</cp:lastModifiedBy>
  <cp:revision>81</cp:revision>
  <dcterms:created xsi:type="dcterms:W3CDTF">2014-01-20T23:08:18Z</dcterms:created>
  <dcterms:modified xsi:type="dcterms:W3CDTF">2014-03-17T15:15:04Z</dcterms:modified>
</cp:coreProperties>
</file>