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21"/>
  </p:notesMasterIdLst>
  <p:sldIdLst>
    <p:sldId id="265" r:id="rId2"/>
    <p:sldId id="272" r:id="rId3"/>
    <p:sldId id="270" r:id="rId4"/>
    <p:sldId id="273" r:id="rId5"/>
    <p:sldId id="274" r:id="rId6"/>
    <p:sldId id="256" r:id="rId7"/>
    <p:sldId id="258" r:id="rId8"/>
    <p:sldId id="259" r:id="rId9"/>
    <p:sldId id="261" r:id="rId10"/>
    <p:sldId id="264" r:id="rId11"/>
    <p:sldId id="266" r:id="rId12"/>
    <p:sldId id="269" r:id="rId13"/>
    <p:sldId id="267" r:id="rId14"/>
    <p:sldId id="268" r:id="rId15"/>
    <p:sldId id="263" r:id="rId16"/>
    <p:sldId id="260" r:id="rId17"/>
    <p:sldId id="271" r:id="rId18"/>
    <p:sldId id="275" r:id="rId19"/>
    <p:sldId id="27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I Oviedo - Equipo de Aula" initials="CSI" lastIdx="1" clrIdx="0">
    <p:extLst>
      <p:ext uri="{19B8F6BF-5375-455C-9EA6-DF929625EA0E}">
        <p15:presenceInfo xmlns:p15="http://schemas.microsoft.com/office/powerpoint/2012/main" userId="CSI Oviedo - Equipo de Au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86444" autoAdjust="0"/>
  </p:normalViewPr>
  <p:slideViewPr>
    <p:cSldViewPr snapToGrid="0">
      <p:cViewPr varScale="1">
        <p:scale>
          <a:sx n="92" d="100"/>
          <a:sy n="92" d="100"/>
        </p:scale>
        <p:origin x="3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AD185-30EF-47F0-BDA7-5B3406D02D5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331E89E5-E094-49E3-A709-D0820B51F47D}">
      <dgm:prSet/>
      <dgm:spPr/>
      <dgm:t>
        <a:bodyPr/>
        <a:lstStyle/>
        <a:p>
          <a:pPr rtl="0"/>
          <a:r>
            <a:rPr lang="es-ES" smtClean="0"/>
            <a:t>ARTESANÍA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030483A-F483-4EF0-9877-66CF19F9EF67}" type="parTrans" cxnId="{7882FED7-40B7-45F2-9143-C4E6F748F050}">
      <dgm:prSet/>
      <dgm:spPr/>
      <dgm:t>
        <a:bodyPr/>
        <a:lstStyle/>
        <a:p>
          <a:endParaRPr lang="es-ES"/>
        </a:p>
      </dgm:t>
    </dgm:pt>
    <dgm:pt modelId="{A1BE1818-D3FF-467F-A8C9-730E4814C8A3}" type="sibTrans" cxnId="{7882FED7-40B7-45F2-9143-C4E6F748F050}">
      <dgm:prSet/>
      <dgm:spPr/>
      <dgm:t>
        <a:bodyPr/>
        <a:lstStyle/>
        <a:p>
          <a:endParaRPr lang="es-ES"/>
        </a:p>
      </dgm:t>
    </dgm:pt>
    <dgm:pt modelId="{8D500C1A-4AE5-4CE8-BB77-205ECADF09B7}">
      <dgm:prSet/>
      <dgm:spPr/>
      <dgm:t>
        <a:bodyPr/>
        <a:lstStyle/>
        <a:p>
          <a:pPr rtl="0"/>
          <a:r>
            <a:rPr lang="es-ES" smtClean="0"/>
            <a:t>ALIMENTACIÓN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86E3788-C89D-4CA8-A795-4389207BBFDF}" type="parTrans" cxnId="{052F7F47-FCE1-4C6F-99E7-465539A1CAC7}">
      <dgm:prSet/>
      <dgm:spPr/>
      <dgm:t>
        <a:bodyPr/>
        <a:lstStyle/>
        <a:p>
          <a:endParaRPr lang="es-ES"/>
        </a:p>
      </dgm:t>
    </dgm:pt>
    <dgm:pt modelId="{EECB8CAF-CEBF-42D6-9CAE-FB7ED4D604FD}" type="sibTrans" cxnId="{052F7F47-FCE1-4C6F-99E7-465539A1CAC7}">
      <dgm:prSet/>
      <dgm:spPr/>
      <dgm:t>
        <a:bodyPr/>
        <a:lstStyle/>
        <a:p>
          <a:endParaRPr lang="es-ES"/>
        </a:p>
      </dgm:t>
    </dgm:pt>
    <dgm:pt modelId="{73423491-2CFD-4756-8B4A-9731F4BFA896}">
      <dgm:prSet/>
      <dgm:spPr/>
      <dgm:t>
        <a:bodyPr/>
        <a:lstStyle/>
        <a:p>
          <a:pPr rtl="0"/>
          <a:r>
            <a:rPr lang="es-ES" smtClean="0"/>
            <a:t>TEXTIL</a:t>
          </a:r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E9B1654-153C-4B59-85E0-5561E8D8D8AC}" type="parTrans" cxnId="{BBA88230-4EEC-45AA-9AB8-CC15540E812F}">
      <dgm:prSet/>
      <dgm:spPr/>
      <dgm:t>
        <a:bodyPr/>
        <a:lstStyle/>
        <a:p>
          <a:endParaRPr lang="es-ES"/>
        </a:p>
      </dgm:t>
    </dgm:pt>
    <dgm:pt modelId="{90C1FDCB-4936-48ED-A808-BE5FA041BBAD}" type="sibTrans" cxnId="{BBA88230-4EEC-45AA-9AB8-CC15540E812F}">
      <dgm:prSet/>
      <dgm:spPr/>
      <dgm:t>
        <a:bodyPr/>
        <a:lstStyle/>
        <a:p>
          <a:endParaRPr lang="es-ES"/>
        </a:p>
      </dgm:t>
    </dgm:pt>
    <dgm:pt modelId="{A5FED8DC-68CA-4296-ACAE-169B90987030}" type="pres">
      <dgm:prSet presAssocID="{1CAAD185-30EF-47F0-BDA7-5B3406D02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4481F8-AA3B-49FA-A5C5-D2CCF9B92DB2}" type="pres">
      <dgm:prSet presAssocID="{331E89E5-E094-49E3-A709-D0820B51F4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C9C901-6F7B-4746-AB06-0953900DFE04}" type="pres">
      <dgm:prSet presAssocID="{A1BE1818-D3FF-467F-A8C9-730E4814C8A3}" presName="spacer" presStyleCnt="0"/>
      <dgm:spPr/>
    </dgm:pt>
    <dgm:pt modelId="{7D9FC3AD-08B7-4B00-8A9C-A70F7DDF6B34}" type="pres">
      <dgm:prSet presAssocID="{8D500C1A-4AE5-4CE8-BB77-205ECADF09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BDF97-F658-4186-9ED7-E9DAA62806F9}" type="pres">
      <dgm:prSet presAssocID="{EECB8CAF-CEBF-42D6-9CAE-FB7ED4D604FD}" presName="spacer" presStyleCnt="0"/>
      <dgm:spPr/>
    </dgm:pt>
    <dgm:pt modelId="{BA32E0CC-0123-4D99-9DE5-0F99E6B8679F}" type="pres">
      <dgm:prSet presAssocID="{73423491-2CFD-4756-8B4A-9731F4BFA8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19E319-32DD-4C74-BF3F-D6BC44F2E62D}" type="presOf" srcId="{8D500C1A-4AE5-4CE8-BB77-205ECADF09B7}" destId="{7D9FC3AD-08B7-4B00-8A9C-A70F7DDF6B34}" srcOrd="0" destOrd="0" presId="urn:microsoft.com/office/officeart/2005/8/layout/vList2"/>
    <dgm:cxn modelId="{BBA88230-4EEC-45AA-9AB8-CC15540E812F}" srcId="{1CAAD185-30EF-47F0-BDA7-5B3406D02D53}" destId="{73423491-2CFD-4756-8B4A-9731F4BFA896}" srcOrd="2" destOrd="0" parTransId="{5E9B1654-153C-4B59-85E0-5561E8D8D8AC}" sibTransId="{90C1FDCB-4936-48ED-A808-BE5FA041BBAD}"/>
    <dgm:cxn modelId="{7882FED7-40B7-45F2-9143-C4E6F748F050}" srcId="{1CAAD185-30EF-47F0-BDA7-5B3406D02D53}" destId="{331E89E5-E094-49E3-A709-D0820B51F47D}" srcOrd="0" destOrd="0" parTransId="{1030483A-F483-4EF0-9877-66CF19F9EF67}" sibTransId="{A1BE1818-D3FF-467F-A8C9-730E4814C8A3}"/>
    <dgm:cxn modelId="{052F7F47-FCE1-4C6F-99E7-465539A1CAC7}" srcId="{1CAAD185-30EF-47F0-BDA7-5B3406D02D53}" destId="{8D500C1A-4AE5-4CE8-BB77-205ECADF09B7}" srcOrd="1" destOrd="0" parTransId="{886E3788-C89D-4CA8-A795-4389207BBFDF}" sibTransId="{EECB8CAF-CEBF-42D6-9CAE-FB7ED4D604FD}"/>
    <dgm:cxn modelId="{55150ABF-5C49-4CAD-AD2F-FA7B0CB37787}" type="presOf" srcId="{73423491-2CFD-4756-8B4A-9731F4BFA896}" destId="{BA32E0CC-0123-4D99-9DE5-0F99E6B8679F}" srcOrd="0" destOrd="0" presId="urn:microsoft.com/office/officeart/2005/8/layout/vList2"/>
    <dgm:cxn modelId="{8F214FF1-5290-4714-BD72-E51ECE8011D6}" type="presOf" srcId="{1CAAD185-30EF-47F0-BDA7-5B3406D02D53}" destId="{A5FED8DC-68CA-4296-ACAE-169B90987030}" srcOrd="0" destOrd="0" presId="urn:microsoft.com/office/officeart/2005/8/layout/vList2"/>
    <dgm:cxn modelId="{92D92611-0F9E-4F48-AF0F-5C847D7E27E6}" type="presOf" srcId="{331E89E5-E094-49E3-A709-D0820B51F47D}" destId="{434481F8-AA3B-49FA-A5C5-D2CCF9B92DB2}" srcOrd="0" destOrd="0" presId="urn:microsoft.com/office/officeart/2005/8/layout/vList2"/>
    <dgm:cxn modelId="{58B01676-8A1F-4455-9D1B-83B3A042986B}" type="presParOf" srcId="{A5FED8DC-68CA-4296-ACAE-169B90987030}" destId="{434481F8-AA3B-49FA-A5C5-D2CCF9B92DB2}" srcOrd="0" destOrd="0" presId="urn:microsoft.com/office/officeart/2005/8/layout/vList2"/>
    <dgm:cxn modelId="{47AD6C27-A5A0-41FA-AA18-B444B9C92598}" type="presParOf" srcId="{A5FED8DC-68CA-4296-ACAE-169B90987030}" destId="{68C9C901-6F7B-4746-AB06-0953900DFE04}" srcOrd="1" destOrd="0" presId="urn:microsoft.com/office/officeart/2005/8/layout/vList2"/>
    <dgm:cxn modelId="{8D9DC8E5-B61C-4900-BF3B-222C92D45FD2}" type="presParOf" srcId="{A5FED8DC-68CA-4296-ACAE-169B90987030}" destId="{7D9FC3AD-08B7-4B00-8A9C-A70F7DDF6B34}" srcOrd="2" destOrd="0" presId="urn:microsoft.com/office/officeart/2005/8/layout/vList2"/>
    <dgm:cxn modelId="{3027EC79-A16B-49E1-8903-70A724B1C195}" type="presParOf" srcId="{A5FED8DC-68CA-4296-ACAE-169B90987030}" destId="{B0EBDF97-F658-4186-9ED7-E9DAA62806F9}" srcOrd="3" destOrd="0" presId="urn:microsoft.com/office/officeart/2005/8/layout/vList2"/>
    <dgm:cxn modelId="{26CE02C9-52D1-4A40-988B-8007E6BFC058}" type="presParOf" srcId="{A5FED8DC-68CA-4296-ACAE-169B90987030}" destId="{BA32E0CC-0123-4D99-9DE5-0F99E6B867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16548-7040-4080-ABEE-74EE59CDF6C2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0EB96-F57C-41FC-BB72-C938B926AA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8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110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07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8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6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94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26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71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52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55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82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00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32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91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13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3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82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A5264-335B-411A-BE15-1CC20B11CC4D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EB96-F57C-41FC-BB72-C938B926AA3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9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01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58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2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66C2-C10B-4526-BF7B-497A35182F49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F0C9-11C9-40F5-B653-A1AD06DFF3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6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2D5A-8FC8-4C53-B253-B97850DEAE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065D36-5364-4CFE-8FA3-258C352BA1DB}" type="slidenum">
              <a:rPr lang="es-ES" smtClean="0">
                <a:solidFill>
                  <a:srgbClr val="90C226"/>
                </a:solidFill>
              </a:rPr>
              <a:pPr/>
              <a:t>‹Nº›</a:t>
            </a:fld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naloneduca.com/eje/ficha/1805/" TargetMode="External"/><Relationship Id="rId2" Type="http://schemas.openxmlformats.org/officeDocument/2006/relationships/hyperlink" Target="https://accounts.google.com/ServiceLogin?service=mail&amp;passive=true&amp;rm=false&amp;continue=http://mail.google.com/mail/&amp;scc=1&amp;ltmpl=default&amp;ltmplcache=2&amp;em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631758" y="2519934"/>
            <a:ext cx="7766936" cy="164630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Catálogo de productos 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42311" y="5163365"/>
            <a:ext cx="7766936" cy="109689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Cooperativa Vetusta de 4ºESO </a:t>
            </a:r>
            <a:r>
              <a:rPr lang="es-ES" smtClean="0">
                <a:solidFill>
                  <a:schemeClr val="tx1"/>
                </a:solidFill>
              </a:rPr>
              <a:t>de </a:t>
            </a:r>
            <a:r>
              <a:rPr lang="es-ES" smtClean="0">
                <a:solidFill>
                  <a:schemeClr val="tx1"/>
                </a:solidFill>
              </a:rPr>
              <a:t>EJE</a:t>
            </a: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77" y="908694"/>
            <a:ext cx="2034003" cy="20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CARTERAS DE TELA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tlestar" panose="00000400000000000000" pitchFamily="2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675745" y="2306280"/>
            <a:ext cx="4185623" cy="3304117"/>
          </a:xfrm>
        </p:spPr>
        <p:txBody>
          <a:bodyPr>
            <a:normAutofit fontScale="92500" lnSpcReduction="20000"/>
          </a:bodyPr>
          <a:lstStyle/>
          <a:p>
            <a:r>
              <a:rPr lang="es-ES" sz="1900" u="sng" dirty="0" smtClean="0">
                <a:cs typeface="Arial" panose="020B0604020202020204" pitchFamily="34" charset="0"/>
              </a:rPr>
              <a:t>Ref.05</a:t>
            </a:r>
          </a:p>
          <a:p>
            <a:endParaRPr lang="es-ES" sz="1900" dirty="0" smtClean="0">
              <a:cs typeface="Arial" panose="020B0604020202020204" pitchFamily="34" charset="0"/>
            </a:endParaRPr>
          </a:p>
          <a:p>
            <a:r>
              <a:rPr lang="es-ES" sz="1900" u="sng" dirty="0" smtClean="0">
                <a:cs typeface="Arial" panose="020B0604020202020204" pitchFamily="34" charset="0"/>
              </a:rPr>
              <a:t>Descripción</a:t>
            </a:r>
            <a:r>
              <a:rPr lang="es-ES" sz="1900" dirty="0" smtClean="0">
                <a:cs typeface="Arial" panose="020B0604020202020204" pitchFamily="34" charset="0"/>
              </a:rPr>
              <a:t>: Coloridas carteras hecha a mano con tela acolchada. Sirve tanto para guardar tu dinero, como para proteger tu móvil o reproductor de música, ya que cuenta con diferentes medidas. Ligera y práctica, para proteger tus objetos de forma bonita.</a:t>
            </a:r>
          </a:p>
          <a:p>
            <a:endParaRPr lang="es-ES" sz="1900" dirty="0" smtClean="0">
              <a:cs typeface="Arial" panose="020B0604020202020204" pitchFamily="34" charset="0"/>
            </a:endParaRPr>
          </a:p>
          <a:p>
            <a:r>
              <a:rPr lang="es-ES" sz="1900" u="sng" dirty="0" smtClean="0">
                <a:cs typeface="Arial" panose="020B0604020202020204" pitchFamily="34" charset="0"/>
              </a:rPr>
              <a:t>Precio</a:t>
            </a:r>
            <a:r>
              <a:rPr lang="es-ES" sz="1900" dirty="0" smtClean="0">
                <a:cs typeface="Arial" panose="020B0604020202020204" pitchFamily="34" charset="0"/>
              </a:rPr>
              <a:t>: 3 </a:t>
            </a:r>
            <a:r>
              <a:rPr lang="es-ES" sz="1900" dirty="0">
                <a:cs typeface="Arial" panose="020B0604020202020204" pitchFamily="34" charset="0"/>
              </a:rPr>
              <a:t>€</a:t>
            </a:r>
            <a:r>
              <a:rPr lang="es-ES" sz="1900" dirty="0" smtClean="0">
                <a:cs typeface="Arial" panose="020B0604020202020204" pitchFamily="34" charset="0"/>
              </a:rPr>
              <a:t>/unidad</a:t>
            </a:r>
            <a:r>
              <a:rPr lang="es-ES" dirty="0" smtClean="0"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2906" y="2521714"/>
            <a:ext cx="3662610" cy="309736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9" name="Flecha izquierda 8"/>
          <p:cNvSpPr/>
          <p:nvPr/>
        </p:nvSpPr>
        <p:spPr>
          <a:xfrm>
            <a:off x="470724" y="5986277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041400" y="6032500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dirty="0" smtClean="0"/>
              <a:t>IMANES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81760"/>
            <a:ext cx="4119077" cy="3541714"/>
          </a:xfrm>
        </p:spPr>
        <p:txBody>
          <a:bodyPr>
            <a:normAutofit/>
          </a:bodyPr>
          <a:lstStyle/>
          <a:p>
            <a:r>
              <a:rPr lang="es-ES" sz="1800" u="sng" dirty="0" smtClean="0"/>
              <a:t>Ref.06</a:t>
            </a:r>
          </a:p>
          <a:p>
            <a:r>
              <a:rPr lang="es-ES" sz="1800" u="sng" dirty="0" smtClean="0"/>
              <a:t>Descripción</a:t>
            </a:r>
            <a:r>
              <a:rPr lang="es-ES" sz="1800" dirty="0" smtClean="0"/>
              <a:t>: Preciosos objetos de decoración parra electrodoméstico (nevera) de diversas formas o colores relacionados con Asturias Medidas: 3cmx3cm</a:t>
            </a:r>
          </a:p>
          <a:p>
            <a:endParaRPr lang="es-ES" sz="1800" dirty="0"/>
          </a:p>
          <a:p>
            <a:r>
              <a:rPr lang="es-ES" sz="1800" u="sng" dirty="0" smtClean="0"/>
              <a:t>Precio</a:t>
            </a:r>
            <a:r>
              <a:rPr lang="es-ES" sz="1800" dirty="0" smtClean="0"/>
              <a:t>: 1,20€/ unidad</a:t>
            </a:r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3291" y="2046511"/>
            <a:ext cx="2746169" cy="274616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Flecha izquierda 5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049482" y="6057900"/>
            <a:ext cx="1776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COLLARES</a:t>
            </a:r>
            <a:endParaRPr lang="es-ES" sz="44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75745" y="2241945"/>
            <a:ext cx="4185623" cy="3304117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u="sng" dirty="0" smtClean="0"/>
              <a:t>Ref.07</a:t>
            </a:r>
          </a:p>
          <a:p>
            <a:r>
              <a:rPr lang="es-ES" u="sng" dirty="0" smtClean="0"/>
              <a:t>Descripción</a:t>
            </a:r>
            <a:r>
              <a:rPr lang="es-ES" dirty="0" smtClean="0"/>
              <a:t>: Bonitos collares de cuero marrón con cruces </a:t>
            </a:r>
          </a:p>
          <a:p>
            <a:pPr marL="0" indent="0">
              <a:buNone/>
            </a:pPr>
            <a:r>
              <a:rPr lang="es-ES" dirty="0" smtClean="0"/>
              <a:t>de diversos colores echas a mano con mucho cariño y </a:t>
            </a:r>
          </a:p>
          <a:p>
            <a:pPr marL="0" indent="0">
              <a:buNone/>
            </a:pPr>
            <a:r>
              <a:rPr lang="es-ES" dirty="0" smtClean="0"/>
              <a:t>cuidado por los miembros de la cooperativa.</a:t>
            </a:r>
          </a:p>
          <a:p>
            <a:r>
              <a:rPr lang="es-ES" u="sng" dirty="0" smtClean="0"/>
              <a:t>Precio</a:t>
            </a:r>
            <a:r>
              <a:rPr lang="es-ES" dirty="0" smtClean="0"/>
              <a:t>: 1€ / unidad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955" y="2046899"/>
            <a:ext cx="3018698" cy="386090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7" name="Flecha izquierda 6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00" y="6041362"/>
            <a:ext cx="15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BOTES DE LÁPICES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900" u="sng" dirty="0" smtClean="0"/>
              <a:t>Ref.08</a:t>
            </a:r>
          </a:p>
          <a:p>
            <a:r>
              <a:rPr lang="es-ES" sz="1900" u="sng" dirty="0" smtClean="0">
                <a:ea typeface="Tahoma" panose="020B0604030504040204" pitchFamily="34" charset="0"/>
                <a:cs typeface="Tahoma" panose="020B0604030504040204" pitchFamily="34" charset="0"/>
              </a:rPr>
              <a:t>Descripción: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 Son </a:t>
            </a: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originales , la mayoría de estos botes 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hace                                referencia </a:t>
            </a: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a  cosas distintas. Son de 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pequeño tamaño </a:t>
            </a: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y tienen una altura entre los 10 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y 15 cm. En cuanto al espacio tiene una anchura de 5 cm.</a:t>
            </a:r>
          </a:p>
          <a:p>
            <a:r>
              <a:rPr lang="es-ES" sz="1900" u="sng" dirty="0" smtClean="0">
                <a:ea typeface="Tahoma" panose="020B0604030504040204" pitchFamily="34" charset="0"/>
                <a:cs typeface="Tahoma" panose="020B0604030504040204" pitchFamily="34" charset="0"/>
              </a:rPr>
              <a:t>Precio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 1,30</a:t>
            </a: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€ /</a:t>
            </a:r>
            <a:r>
              <a:rPr lang="es-E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 unidad</a:t>
            </a:r>
            <a:endParaRPr lang="es-ES" sz="2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200" i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80" y="2268290"/>
            <a:ext cx="3819525" cy="315736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7" name="Flecha izquierda 6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70264" y="6041361"/>
            <a:ext cx="142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TAZAS</a:t>
            </a:r>
            <a:endParaRPr lang="es-ES" sz="48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u="sng" dirty="0"/>
              <a:t>Ref.09</a:t>
            </a:r>
          </a:p>
          <a:p>
            <a:r>
              <a:rPr lang="es-ES" u="sng" dirty="0"/>
              <a:t>Descripción</a:t>
            </a:r>
            <a:r>
              <a:rPr lang="es-ES" dirty="0"/>
              <a:t>: Taza de porcelana decorada con diseños de tema </a:t>
            </a:r>
            <a:r>
              <a:rPr lang="es-ES" dirty="0" smtClean="0"/>
              <a:t>asturiano. Tamaño: </a:t>
            </a:r>
            <a:r>
              <a:rPr lang="es-ES" dirty="0"/>
              <a:t>9.5 cm de altura; 8 cm de </a:t>
            </a:r>
            <a:r>
              <a:rPr lang="es-ES" dirty="0" smtClean="0"/>
              <a:t>diámetro</a:t>
            </a:r>
          </a:p>
          <a:p>
            <a:r>
              <a:rPr lang="es-ES" u="sng" dirty="0" smtClean="0"/>
              <a:t>Precio </a:t>
            </a:r>
            <a:r>
              <a:rPr lang="es-ES" dirty="0" smtClean="0"/>
              <a:t>:7.70€/unidad</a:t>
            </a:r>
            <a:endParaRPr lang="es-E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713" y="2363317"/>
            <a:ext cx="2186232" cy="2914976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7" name="Flecha izquierda 6"/>
          <p:cNvSpPr/>
          <p:nvPr/>
        </p:nvSpPr>
        <p:spPr>
          <a:xfrm>
            <a:off x="434110" y="6041361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59873" y="6120245"/>
            <a:ext cx="185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5374" y="53569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FABADA</a:t>
            </a:r>
            <a:endParaRPr lang="es-ES" sz="5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536564" y="2037140"/>
            <a:ext cx="4983845" cy="4627084"/>
          </a:xfrm>
        </p:spPr>
        <p:txBody>
          <a:bodyPr>
            <a:normAutofit/>
          </a:bodyPr>
          <a:lstStyle/>
          <a:p>
            <a:r>
              <a:rPr lang="es-ES" u="sng" dirty="0" smtClean="0"/>
              <a:t>Ref. 10</a:t>
            </a:r>
          </a:p>
          <a:p>
            <a:r>
              <a:rPr lang="es-ES" u="sng" dirty="0" smtClean="0"/>
              <a:t>Descripción</a:t>
            </a:r>
            <a:r>
              <a:rPr lang="es-ES" dirty="0" smtClean="0"/>
              <a:t>: Delicioso plato de fabada de la </a:t>
            </a:r>
            <a:r>
              <a:rPr lang="es-ES" dirty="0" err="1" smtClean="0"/>
              <a:t>Noreñense</a:t>
            </a:r>
            <a:r>
              <a:rPr lang="es-ES" dirty="0" smtClean="0"/>
              <a:t> elaborado de manera artesanal a fuego lento. Cada uno de los ingredientes utilizados son de gran calidad.</a:t>
            </a:r>
            <a:r>
              <a:rPr lang="es-ES" dirty="0"/>
              <a:t> Para conseguir que no pierda su sabor y frescura se enlatan para llegar a su mesa conservando todo su sabor. Este plato contiene la suficiente ración para dos </a:t>
            </a:r>
            <a:r>
              <a:rPr lang="es-ES" dirty="0" smtClean="0"/>
              <a:t>comensales. 440 gramos</a:t>
            </a:r>
          </a:p>
          <a:p>
            <a:r>
              <a:rPr lang="es-ES" u="sng" dirty="0" smtClean="0"/>
              <a:t>Precio: </a:t>
            </a:r>
            <a:r>
              <a:rPr lang="es-ES" dirty="0" smtClean="0"/>
              <a:t>2  €/unidad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17131" y="2037140"/>
            <a:ext cx="3934911" cy="3535131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Flecha izquierda 5"/>
          <p:cNvSpPr/>
          <p:nvPr/>
        </p:nvSpPr>
        <p:spPr>
          <a:xfrm>
            <a:off x="468926" y="604283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70264" y="6099464"/>
            <a:ext cx="180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ALIMENTACIÓN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7136" y="304800"/>
            <a:ext cx="7628466" cy="1050792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QUESO ASTURIANO</a:t>
            </a:r>
            <a:endParaRPr lang="es-ES" sz="4400" dirty="0">
              <a:latin typeface="Bernard MT Condensed" panose="020508060609050204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Ref.11 </a:t>
            </a:r>
          </a:p>
          <a:p>
            <a:r>
              <a:rPr lang="es-ES" dirty="0" smtClean="0"/>
              <a:t>Descripción: delicioso queso cabrales fabricado 100% en Asturias. Tiene una textura cremosa y un fuerte sabor, </a:t>
            </a:r>
            <a:r>
              <a:rPr lang="es-ES" dirty="0"/>
              <a:t>l</a:t>
            </a:r>
            <a:r>
              <a:rPr lang="es-ES" dirty="0" smtClean="0"/>
              <a:t>o que lo hace muy deseable. Se presenta envasado en paquetes de 100 gr.</a:t>
            </a:r>
          </a:p>
          <a:p>
            <a:r>
              <a:rPr lang="es-ES" dirty="0" smtClean="0"/>
              <a:t>Precio: 100gr.  1,60 €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Queso asturiano tipo cabr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73" y="2582332"/>
            <a:ext cx="3667125" cy="2447926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izquierda 6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47136" y="6041361"/>
            <a:ext cx="188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ALIMENTACIÓN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934" y="611799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CAMISETAS CON MENSAJE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Ref.12</a:t>
            </a:r>
          </a:p>
          <a:p>
            <a:r>
              <a:rPr lang="es-ES" dirty="0"/>
              <a:t> </a:t>
            </a:r>
            <a:r>
              <a:rPr lang="es-ES" dirty="0" smtClean="0"/>
              <a:t>Estas camisetas las podéis encontrar en las tallas( m, s, l, xl), los mensajes son variados, según los prefiráis si originales, graciosos…También podéis escoger los colores.  Están fabricadas con algodón, y en algunas ocasiones con poliéster.</a:t>
            </a:r>
          </a:p>
          <a:p>
            <a:r>
              <a:rPr lang="es-ES" dirty="0" smtClean="0"/>
              <a:t>Precio:16€/unidad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rcRect l="12094" r="18898"/>
          <a:stretch>
            <a:fillRect/>
          </a:stretch>
        </p:blipFill>
        <p:spPr>
          <a:xfrm>
            <a:off x="5635509" y="2478126"/>
            <a:ext cx="3112987" cy="2936837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8" name="Flecha izquierda 7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039091" y="6041361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TEXTIL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32876" y="1270000"/>
            <a:ext cx="8596668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/>
              <a:t>GASTOS DE ENVIO </a:t>
            </a:r>
            <a:r>
              <a:rPr lang="es-ES" sz="6600" u="sng" dirty="0" smtClean="0"/>
              <a:t>NO</a:t>
            </a:r>
            <a:r>
              <a:rPr lang="es-ES" sz="6600" dirty="0" smtClean="0"/>
              <a:t> INCLUIDOS EN EL PRECIO</a:t>
            </a:r>
          </a:p>
          <a:p>
            <a:pPr algn="ctr">
              <a:buNone/>
            </a:pPr>
            <a:endParaRPr lang="es-ES" sz="6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45326" y="4831694"/>
            <a:ext cx="6140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PARA MÁS INFORMACIÓN 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Flecha derecha 3">
            <a:hlinkClick r:id="rId4" action="ppaction://hlinksldjump"/>
          </p:cNvPr>
          <p:cNvSpPr/>
          <p:nvPr/>
        </p:nvSpPr>
        <p:spPr>
          <a:xfrm>
            <a:off x="2860356" y="5451537"/>
            <a:ext cx="4230624" cy="8290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78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Para más información…İCONTACTA CON NOSOTROS!</a:t>
            </a:r>
            <a:r>
              <a:rPr lang="es-ES" b="1" dirty="0">
                <a:solidFill>
                  <a:schemeClr val="accent2"/>
                </a:solidFill>
              </a:rPr>
              <a:t/>
            </a:r>
            <a:br>
              <a:rPr lang="es-ES" b="1" dirty="0">
                <a:solidFill>
                  <a:schemeClr val="accent2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Correo Electrónico</a:t>
            </a:r>
            <a:r>
              <a:rPr lang="es-ES" dirty="0">
                <a:solidFill>
                  <a:schemeClr val="tx1"/>
                </a:solidFill>
              </a:rPr>
              <a:t>: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linkClick r:id="rId2"/>
              </a:rPr>
              <a:t>ignacio.ovies@alumnado.s-ignacio.com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0974" y="2918301"/>
            <a:ext cx="4286250" cy="3219450"/>
          </a:xfrm>
          <a:prstGeom prst="rect">
            <a:avLst/>
          </a:prstGeom>
          <a:effectLst>
            <a:innerShdw blurRad="114300">
              <a:prstClr val="black"/>
            </a:innerShdw>
            <a:softEdge rad="2286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" y="1"/>
            <a:ext cx="706582" cy="7065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9572356">
            <a:off x="1912398" y="2912948"/>
            <a:ext cx="281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¡</a:t>
            </a:r>
            <a:r>
              <a:rPr lang="es-ES" sz="3200" dirty="0" err="1" smtClean="0">
                <a:solidFill>
                  <a:srgbClr val="FF0000"/>
                </a:solidFill>
              </a:rPr>
              <a:t>Click</a:t>
            </a:r>
            <a:r>
              <a:rPr lang="es-ES" sz="3200" dirty="0" smtClean="0">
                <a:solidFill>
                  <a:srgbClr val="FF0000"/>
                </a:solidFill>
              </a:rPr>
              <a:t> aquí!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1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155" y="599996"/>
            <a:ext cx="8596668" cy="1320800"/>
          </a:xfrm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tx1"/>
                </a:solidFill>
              </a:rPr>
              <a:t>Í</a:t>
            </a:r>
            <a:r>
              <a:rPr lang="es-ES" sz="6000" dirty="0" smtClean="0">
                <a:solidFill>
                  <a:schemeClr val="tx1"/>
                </a:solidFill>
              </a:rPr>
              <a:t>NDICE</a:t>
            </a:r>
            <a:endParaRPr lang="es-ES" sz="600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803509"/>
              </p:ext>
            </p:extLst>
          </p:nvPr>
        </p:nvGraphicFramePr>
        <p:xfrm>
          <a:off x="677334" y="2056810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redondeado 5">
            <a:hlinkClick r:id="rId8" action="ppaction://hlinksldjump"/>
          </p:cNvPr>
          <p:cNvSpPr/>
          <p:nvPr/>
        </p:nvSpPr>
        <p:spPr>
          <a:xfrm>
            <a:off x="6057898" y="409679"/>
            <a:ext cx="1704109" cy="15509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338452" y="8438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hlinkClick r:id="rId8" action="ppaction://hlinksldjump"/>
              </a:rPr>
              <a:t>GASTOS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hlinkClick r:id="rId8" action="ppaction://hlinksldjump"/>
              </a:rPr>
              <a:t>DE ENVÍO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076365" y="843811"/>
            <a:ext cx="1377696" cy="10566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8042561" y="1048965"/>
            <a:ext cx="141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hlinkClick r:id="rId9" action="ppaction://hlinksldjump"/>
              </a:rPr>
              <a:t>PARA CONTACTAR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ARTESANÍA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971" y="1605036"/>
            <a:ext cx="8555566" cy="491331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hlinkClick r:id="rId3" action="ppaction://hlinksldjump"/>
              </a:rPr>
              <a:t>Posavasos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4" action="ppaction://hlinksldjump"/>
              </a:rPr>
              <a:t>Llaveros de bola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5" action="ppaction://hlinksldjump"/>
              </a:rPr>
              <a:t>Marca páginas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6" action="ppaction://hlinksldjump"/>
              </a:rPr>
              <a:t>Pulseras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7" action="ppaction://hlinksldjump"/>
              </a:rPr>
              <a:t>Carteras de tela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8" action="ppaction://hlinksldjump"/>
              </a:rPr>
              <a:t>Imanes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9" action="ppaction://hlinksldjump"/>
              </a:rPr>
              <a:t>Collares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10" action="ppaction://hlinksldjump"/>
              </a:rPr>
              <a:t>Botes de lapiceros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  <a:hlinkClick r:id="rId11" action="ppaction://hlinksldjump"/>
              </a:rPr>
              <a:t>Tazas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</a:t>
            </a:r>
            <a:r>
              <a:rPr lang="es-ES" dirty="0" smtClean="0">
                <a:hlinkClick r:id="rId12" action="ppaction://hlinksldjump"/>
              </a:rPr>
              <a:t>ÍNDICE</a:t>
            </a:r>
            <a:endParaRPr lang="es-ES" dirty="0"/>
          </a:p>
        </p:txBody>
      </p:sp>
      <p:sp>
        <p:nvSpPr>
          <p:cNvPr id="9" name="Flecha izquierda 8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chaverri.files.wordpress.com/2011/01/alfarer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37" y="81741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ALIMENTACIÓN</a:t>
            </a:r>
            <a:endParaRPr lang="es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545" y="2160589"/>
            <a:ext cx="8754457" cy="448959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hlinkClick r:id="rId3" action="ppaction://hlinksldjump"/>
              </a:rPr>
              <a:t>Fabada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  <a:hlinkClick r:id="rId4" action="ppaction://hlinksldjump"/>
              </a:rPr>
              <a:t>Queso asturiano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Flecha izquierda 3"/>
          <p:cNvSpPr/>
          <p:nvPr/>
        </p:nvSpPr>
        <p:spPr>
          <a:xfrm>
            <a:off x="563034" y="5907748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49482" y="5964382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5" action="ppaction://hlinksldjump"/>
              </a:rPr>
              <a:t>ÍNDICE</a:t>
            </a:r>
            <a:endParaRPr lang="es-ES" dirty="0"/>
          </a:p>
        </p:txBody>
      </p:sp>
      <p:pic>
        <p:nvPicPr>
          <p:cNvPr id="2050" name="Picture 2" descr="http://static.conmishijos.com/pictures/posts/11000/11860-4-nino-comien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60" y="1530927"/>
            <a:ext cx="5850577" cy="51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TEXTIL</a:t>
            </a:r>
            <a:endParaRPr lang="es-ES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hlinkClick r:id="rId3" action="ppaction://hlinksldjump"/>
              </a:rPr>
              <a:t>Camisetas con mensaje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Flecha izquierda 3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28700" y="6041362"/>
            <a:ext cx="17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4" action="ppaction://hlinksldjump"/>
              </a:rPr>
              <a:t>ÍNDICE</a:t>
            </a:r>
            <a:endParaRPr lang="es-ES" dirty="0"/>
          </a:p>
        </p:txBody>
      </p:sp>
      <p:pic>
        <p:nvPicPr>
          <p:cNvPr id="3074" name="Picture 2" descr="http://4.bp.blogspot.com/-ElBJ6xLN6Rc/Tae5Jn5uL0I/AAAAAAAABCo/QqOMTRYxYiI/s400/nino-cambiandose-de-ro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84" y="1184564"/>
            <a:ext cx="4295105" cy="44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POSAVASOS</a:t>
            </a:r>
            <a:endParaRPr lang="es-ES" u="sng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u="sng" dirty="0" smtClean="0"/>
              <a:t>Ref-01</a:t>
            </a:r>
          </a:p>
          <a:p>
            <a:pPr algn="just"/>
            <a:r>
              <a:rPr lang="es-ES" u="sng" dirty="0" smtClean="0"/>
              <a:t>Descripción</a:t>
            </a:r>
            <a:r>
              <a:rPr lang="es-ES" dirty="0" smtClean="0"/>
              <a:t>: Disfrute de comidas, cenas y demás actividades con su familia y amigos con estos magníficos posavasos bonitos y prácticos. ¡Con la medida perfecta para todas las copas y vasos!</a:t>
            </a:r>
          </a:p>
          <a:p>
            <a:pPr algn="just"/>
            <a:r>
              <a:rPr lang="es-ES" u="sng" dirty="0" smtClean="0"/>
              <a:t>Precio: </a:t>
            </a:r>
            <a:r>
              <a:rPr lang="es-ES" dirty="0" smtClean="0"/>
              <a:t>2 €/lote de 6 posavasos</a:t>
            </a:r>
          </a:p>
        </p:txBody>
      </p:sp>
      <p:pic>
        <p:nvPicPr>
          <p:cNvPr id="1030" name="Picture 6" descr="http://www.manualidades.tv/wp-content/uploads/2008/08/posavas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39" y="2436908"/>
            <a:ext cx="4524375" cy="30194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izquierda 5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966922" y="6009156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hlinkClick r:id="rId5" action="ppaction://hlinksldjump"/>
              </a:rPr>
              <a:t>ARTESANíA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653" y="468805"/>
            <a:ext cx="8596668" cy="1306945"/>
          </a:xfrm>
        </p:spPr>
        <p:txBody>
          <a:bodyPr/>
          <a:lstStyle/>
          <a:p>
            <a:r>
              <a:rPr lang="es-ES" dirty="0" smtClean="0"/>
              <a:t>LLAVEROS DE BOLA</a:t>
            </a:r>
            <a:endParaRPr lang="es-ES" b="1" dirty="0">
              <a:solidFill>
                <a:srgbClr val="FC1604"/>
              </a:solidFill>
              <a:latin typeface="Allstar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u="sng" dirty="0" smtClean="0">
                <a:cs typeface="Times New Roman" panose="02020603050405020304" pitchFamily="18" charset="0"/>
              </a:rPr>
              <a:t>Ref.02</a:t>
            </a:r>
          </a:p>
          <a:p>
            <a:r>
              <a:rPr lang="es-ES" u="sng" dirty="0" smtClean="0">
                <a:cs typeface="Times New Roman" panose="02020603050405020304" pitchFamily="18" charset="0"/>
              </a:rPr>
              <a:t>Descripción</a:t>
            </a:r>
            <a:r>
              <a:rPr lang="es-ES" b="1" u="sng" dirty="0">
                <a:cs typeface="Times New Roman" panose="02020603050405020304" pitchFamily="18" charset="0"/>
              </a:rPr>
              <a:t>: </a:t>
            </a:r>
            <a:r>
              <a:rPr lang="es-ES" dirty="0">
                <a:cs typeface="Times New Roman" panose="02020603050405020304" pitchFamily="18" charset="0"/>
              </a:rPr>
              <a:t>L</a:t>
            </a:r>
            <a:r>
              <a:rPr lang="es-ES" dirty="0" smtClean="0">
                <a:cs typeface="Times New Roman" panose="02020603050405020304" pitchFamily="18" charset="0"/>
              </a:rPr>
              <a:t>lavero redondo </a:t>
            </a:r>
            <a:r>
              <a:rPr lang="es-ES" dirty="0">
                <a:cs typeface="Times New Roman" panose="02020603050405020304" pitchFamily="18" charset="0"/>
              </a:rPr>
              <a:t>hecho a mano con </a:t>
            </a:r>
            <a:r>
              <a:rPr lang="es-ES" dirty="0" smtClean="0">
                <a:cs typeface="Times New Roman" panose="02020603050405020304" pitchFamily="18" charset="0"/>
              </a:rPr>
              <a:t>cordón </a:t>
            </a:r>
            <a:r>
              <a:rPr lang="es-ES" dirty="0">
                <a:cs typeface="Times New Roman" panose="02020603050405020304" pitchFamily="18" charset="0"/>
              </a:rPr>
              <a:t>de </a:t>
            </a:r>
            <a:r>
              <a:rPr lang="es-ES" dirty="0" smtClean="0">
                <a:cs typeface="Times New Roman" panose="02020603050405020304" pitchFamily="18" charset="0"/>
              </a:rPr>
              <a:t>2mm. Tiene una anilla plana incorporada para poder colgarlo donde quieras. Esta disponible en diferentes colores.</a:t>
            </a:r>
          </a:p>
          <a:p>
            <a:r>
              <a:rPr lang="es-ES" u="sng" dirty="0" smtClean="0">
                <a:cs typeface="Times New Roman" panose="02020603050405020304" pitchFamily="18" charset="0"/>
              </a:rPr>
              <a:t>Precio</a:t>
            </a:r>
            <a:r>
              <a:rPr lang="es-ES" b="1" u="sng" dirty="0" smtClean="0">
                <a:cs typeface="Times New Roman" panose="02020603050405020304" pitchFamily="18" charset="0"/>
              </a:rPr>
              <a:t>: </a:t>
            </a:r>
            <a:r>
              <a:rPr lang="es-ES" dirty="0" smtClean="0">
                <a:cs typeface="Times New Roman" panose="02020603050405020304" pitchFamily="18" charset="0"/>
              </a:rPr>
              <a:t>1 € la unidad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185" y="2400300"/>
            <a:ext cx="3700629" cy="252568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7" name="Flecha izquierda 6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18309" y="6041362"/>
            <a:ext cx="15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0034" y="546100"/>
            <a:ext cx="8596668" cy="1320800"/>
          </a:xfrm>
        </p:spPr>
        <p:txBody>
          <a:bodyPr/>
          <a:lstStyle/>
          <a:p>
            <a:r>
              <a:rPr lang="es-ES" dirty="0" smtClean="0"/>
              <a:t>MARCAPÁGINAS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000" u="sng" dirty="0" smtClean="0"/>
              <a:t>Ref. 03</a:t>
            </a:r>
          </a:p>
          <a:p>
            <a:r>
              <a:rPr lang="es-ES" sz="2000" u="sng" dirty="0" smtClean="0"/>
              <a:t>Descripción:</a:t>
            </a:r>
            <a:r>
              <a:rPr lang="es-ES" sz="2000" dirty="0" smtClean="0"/>
              <a:t> Cartulina rectangular de diferentes colores  y con diseños a elegir. Los marca páginas miden 10 cm de alto y 3 cm    de ancho (están forrados).</a:t>
            </a:r>
          </a:p>
          <a:p>
            <a:r>
              <a:rPr lang="es-ES" sz="2000" u="sng" dirty="0" smtClean="0"/>
              <a:t>Precio:</a:t>
            </a:r>
            <a:r>
              <a:rPr lang="es-ES" sz="2000" dirty="0" smtClean="0"/>
              <a:t> 0,50€ /unidad.</a:t>
            </a:r>
            <a:endParaRPr lang="es-ES" sz="2000" dirty="0"/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985"/>
            <a:ext cx="4184650" cy="3136642"/>
          </a:xfrm>
          <a:prstGeom prst="rect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Flecha izquierda 6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059873" y="6041361"/>
            <a:ext cx="197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sldjump"/>
              </a:rPr>
              <a:t>ARTESANÍA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2780" y="451130"/>
            <a:ext cx="8596668" cy="1320800"/>
          </a:xfrm>
        </p:spPr>
        <p:txBody>
          <a:bodyPr/>
          <a:lstStyle/>
          <a:p>
            <a:pPr algn="ctr"/>
            <a:r>
              <a:rPr lang="es-ES" dirty="0" smtClean="0"/>
              <a:t>PULSERAS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u="sng" dirty="0" smtClean="0"/>
              <a:t>Ref.04</a:t>
            </a:r>
          </a:p>
          <a:p>
            <a:r>
              <a:rPr lang="es-ES" b="1" u="sng" dirty="0" smtClean="0"/>
              <a:t>Descripción: </a:t>
            </a:r>
            <a:r>
              <a:rPr lang="es-ES" dirty="0" smtClean="0"/>
              <a:t>Preciosas pulseras de hilo o tela, hechas a mano que lucirán los colores típicos de la bandera de Asturias (blanco y amarillo).</a:t>
            </a:r>
          </a:p>
          <a:p>
            <a:r>
              <a:rPr lang="es-ES" b="1" u="sng" dirty="0" smtClean="0"/>
              <a:t>Precio: </a:t>
            </a:r>
            <a:r>
              <a:rPr lang="es-ES" dirty="0" smtClean="0"/>
              <a:t>1€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lecha izquierda 5"/>
          <p:cNvSpPr/>
          <p:nvPr/>
        </p:nvSpPr>
        <p:spPr>
          <a:xfrm>
            <a:off x="434110" y="5943600"/>
            <a:ext cx="486448" cy="48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07918" y="6057900"/>
            <a:ext cx="1704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ARTESANÍA</a:t>
            </a:r>
            <a:endParaRPr lang="es-ES" dirty="0"/>
          </a:p>
        </p:txBody>
      </p:sp>
      <p:pic>
        <p:nvPicPr>
          <p:cNvPr id="18434" name="Picture 2" descr="http://www.gemalia.es/images/0014367.jpg"/>
          <p:cNvPicPr>
            <a:picLocks noChangeAspect="1" noChangeArrowheads="1"/>
          </p:cNvPicPr>
          <p:nvPr/>
        </p:nvPicPr>
        <p:blipFill>
          <a:blip r:embed="rId4" cstate="print"/>
          <a:srcRect b="12992"/>
          <a:stretch>
            <a:fillRect/>
          </a:stretch>
        </p:blipFill>
        <p:spPr bwMode="auto">
          <a:xfrm>
            <a:off x="5210175" y="2414374"/>
            <a:ext cx="3451225" cy="2402277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0"/>
            <a:ext cx="881193" cy="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E83C3"/>
      </a:accent1>
      <a:accent2>
        <a:srgbClr val="FFFF00"/>
      </a:accent2>
      <a:accent3>
        <a:srgbClr val="42D0A2"/>
      </a:accent3>
      <a:accent4>
        <a:srgbClr val="FFFF00"/>
      </a:accent4>
      <a:accent5>
        <a:srgbClr val="5FCBEF"/>
      </a:accent5>
      <a:accent6>
        <a:srgbClr val="FFFF00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611</Words>
  <Application>Microsoft Office PowerPoint</Application>
  <PresentationFormat>Panorámica</PresentationFormat>
  <Paragraphs>123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Aharoni</vt:lpstr>
      <vt:lpstr>Algerian</vt:lpstr>
      <vt:lpstr>Allstar</vt:lpstr>
      <vt:lpstr>Arial</vt:lpstr>
      <vt:lpstr>Battlestar</vt:lpstr>
      <vt:lpstr>Bernard MT Condensed</vt:lpstr>
      <vt:lpstr>Calibri</vt:lpstr>
      <vt:lpstr>Tahoma</vt:lpstr>
      <vt:lpstr>Times New Roman</vt:lpstr>
      <vt:lpstr>Trebuchet MS</vt:lpstr>
      <vt:lpstr>Wingdings 3</vt:lpstr>
      <vt:lpstr>Faceta</vt:lpstr>
      <vt:lpstr>Catálogo de productos </vt:lpstr>
      <vt:lpstr>ÍNDICE</vt:lpstr>
      <vt:lpstr>ARTESANÍA</vt:lpstr>
      <vt:lpstr>ALIMENTACIÓN</vt:lpstr>
      <vt:lpstr>TEXTIL</vt:lpstr>
      <vt:lpstr>POSAVASOS</vt:lpstr>
      <vt:lpstr>LLAVEROS DE BOLA</vt:lpstr>
      <vt:lpstr>MARCAPÁGINAS</vt:lpstr>
      <vt:lpstr>PULSERAS</vt:lpstr>
      <vt:lpstr>CARTERAS DE TELA</vt:lpstr>
      <vt:lpstr>IMANES</vt:lpstr>
      <vt:lpstr>COLLARES</vt:lpstr>
      <vt:lpstr>BOTES DE LÁPICES</vt:lpstr>
      <vt:lpstr>TAZAS</vt:lpstr>
      <vt:lpstr>FABADA</vt:lpstr>
      <vt:lpstr>QUESO ASTURIANO</vt:lpstr>
      <vt:lpstr>CAMISETAS CON MENSAJE</vt:lpstr>
      <vt:lpstr>Presentación de PowerPoint</vt:lpstr>
      <vt:lpstr>Para más información…İCONTACTA CON NOSOTROS! Correo Electrónico: ignacio.ovies@alumnado.s-ignacio.com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posavasos</dc:title>
  <dc:creator>CSI Oviedo - Equipo de Aula</dc:creator>
  <cp:lastModifiedBy>CSI Oviedo - Equipo de Aula</cp:lastModifiedBy>
  <cp:revision>34</cp:revision>
  <dcterms:created xsi:type="dcterms:W3CDTF">2014-02-25T15:13:07Z</dcterms:created>
  <dcterms:modified xsi:type="dcterms:W3CDTF">2014-03-28T10:27:52Z</dcterms:modified>
</cp:coreProperties>
</file>