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3A7A"/>
    <a:srgbClr val="C991CB"/>
    <a:srgbClr val="660066"/>
    <a:srgbClr val="A61DCB"/>
    <a:srgbClr val="B61CD0"/>
    <a:srgbClr val="CC00CC"/>
    <a:srgbClr val="800080"/>
    <a:srgbClr val="821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30" d="100"/>
          <a:sy n="130" d="100"/>
        </p:scale>
        <p:origin x="-9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11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13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10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21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9419-D198-44F3-A839-8ABFBDA38E35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71F8C-2387-43F8-A5F9-38C32DDF61E3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25B1-EFEC-4F7E-AFDA-20DC976C3504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C36A-DF37-4ACC-A095-0289C1FBC4C7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27AC-7FC9-4F98-84CC-1CA78C9891DA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41F6-F675-4F2F-AE6D-610AB34BCE6F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840E33-6215-4A96-B16D-CA373A62B7BA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3C1C7F-60FB-48D0-9FC0-217F273E05AE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9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10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11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2A74E-2AF4-4A43-BCB8-3C91C27B82B6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D9D3-CFBB-4C1C-B618-0F26D563222A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5ED2-C167-410B-BC38-AAF763B7A011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F0E9-0C17-44C6-AB2B-EACF1C28D91F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53CF1-8BF9-4545-A318-87ABA4510313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C4C0-88FE-4585-B6A4-3F900470683A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A40E0A-4940-421D-8A92-CE6772630B6F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BCBBF6-C9C1-4BA0-9D2F-41F025033D90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25A2-95EF-4149-BBF3-FCFCE1966457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36EC6-2955-46CB-80D7-FAADE688F4BE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28CCBE-F279-43AA-A77E-5CCB2636F4FB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58A88C-CCCD-4D71-A352-BF393CDD6B92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12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E0BA11-FC15-4540-B6E7-A70491E9BAE0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5A260B-481F-439A-A52D-B15DDE358B70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53EA61-65C8-46A8-BE3D-068E9F9394A5}" type="datetimeFigureOut">
              <a:rPr lang="es-ES"/>
              <a:pPr>
                <a:defRPr/>
              </a:pPr>
              <a:t>21/03/14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571BE-F499-4109-AB04-440C616EBC50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7" r:id="rId4"/>
    <p:sldLayoutId id="2147483766" r:id="rId5"/>
    <p:sldLayoutId id="2147483771" r:id="rId6"/>
    <p:sldLayoutId id="2147483765" r:id="rId7"/>
    <p:sldLayoutId id="2147483772" r:id="rId8"/>
    <p:sldLayoutId id="2147483773" r:id="rId9"/>
    <p:sldLayoutId id="2147483764" r:id="rId10"/>
    <p:sldLayoutId id="2147483763" r:id="rId11"/>
  </p:sldLayoutIdLst>
  <p:transition xmlns:p14="http://schemas.microsoft.com/office/powerpoint/2010/main" spd="slow">
    <p:newsflash/>
  </p:transition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araisoasturmu@gmail.com" TargetMode="External"/><Relationship Id="rId3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4" Type="http://schemas.openxmlformats.org/officeDocument/2006/relationships/image" Target="../media/image44.gif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12121" y="332656"/>
            <a:ext cx="873187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CATÁLOGO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PARAÍSO ASRTURMÚ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59832" y="5373216"/>
            <a:ext cx="480291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IES JUAN JOSÉ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CALVO MIGUEL</a:t>
            </a:r>
          </a:p>
        </p:txBody>
      </p:sp>
      <p:pic>
        <p:nvPicPr>
          <p:cNvPr id="5" name="4 Imagen" descr="_ej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8972" y="2348880"/>
            <a:ext cx="4135316" cy="289472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7467600" cy="60690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/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CHORIZO DE JABALÍ: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Color rojizo oscuro, elaborado a partir de jabalíes salvajes cazados en los montes asturianos. Ideal para picar 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CHORIZO DE CIERVO: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Carne natural, tierna y limpia, con un sabor suave y una textura fina que se presta para una gran variedad de recetas. Bajo en grasas y calorías, así como en colesterol.</a:t>
            </a: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/>
          </a:p>
        </p:txBody>
      </p:sp>
      <p:pic>
        <p:nvPicPr>
          <p:cNvPr id="24578" name="3 Imagen" descr="chorizo-de-jabali-tierra-astur-300-grs-7395137n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125538"/>
            <a:ext cx="187166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4 Imagen" descr="chor cierv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4652963"/>
            <a:ext cx="16573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1403350" y="1484313"/>
            <a:ext cx="2089150" cy="1152525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300gr/</a:t>
            </a:r>
            <a:r>
              <a:rPr lang="es-ES" sz="2800" dirty="0" smtClean="0"/>
              <a:t>4€</a:t>
            </a:r>
            <a:endParaRPr lang="es-ES" sz="2800" dirty="0"/>
          </a:p>
        </p:txBody>
      </p:sp>
      <p:sp>
        <p:nvSpPr>
          <p:cNvPr id="7" name="6 Cinta perforada"/>
          <p:cNvSpPr/>
          <p:nvPr/>
        </p:nvSpPr>
        <p:spPr>
          <a:xfrm>
            <a:off x="4140200" y="4724400"/>
            <a:ext cx="2087563" cy="122555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300gr/</a:t>
            </a:r>
            <a:r>
              <a:rPr lang="es-ES" sz="2800" dirty="0" smtClean="0"/>
              <a:t>4€</a:t>
            </a:r>
            <a:endParaRPr lang="es-ES" sz="2800" dirty="0"/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61404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MORCILLA 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Morcilla de calidad extra. Ideal para todo tipo de potes, cocido, fabadas, etc. 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TABLA DE EMBUTIDOS LONCHEADOS 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Incluye una exquisita muestra de los embutidos más típicos: lomo de cerdo curado, cecina de vaca, jamón de Tineo, cabecera de lomo de cerdo y chorizo de cerdo.</a:t>
            </a: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5602" name="3 Imagen" descr="images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52513"/>
            <a:ext cx="25050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4 Imagen" descr="skalfh28et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4149725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4211638" y="1412875"/>
            <a:ext cx="2736850" cy="1152525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4unid/3.10€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1187450" y="4797425"/>
            <a:ext cx="2305050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250gr/</a:t>
            </a:r>
            <a:r>
              <a:rPr lang="es-ES" sz="2800" dirty="0" smtClean="0"/>
              <a:t>7€</a:t>
            </a:r>
            <a:endParaRPr lang="es-ES" sz="2800" dirty="0"/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62134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es-ES" dirty="0" smtClean="0"/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COMPANGO PARA ½ kg DE FABADA: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Compango de exquisita calidad, compuesto por morcilla, chorizo, tocino y lacón. Ideal para potes y fabadas.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SALCHICHÓN DE TORO: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Elaborado con carne de toro de primera calidad. Ideal como aperitivo. 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dirty="0"/>
          </a:p>
        </p:txBody>
      </p:sp>
      <p:pic>
        <p:nvPicPr>
          <p:cNvPr id="26626" name="3 Imagen" descr="índice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1969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4 Imagen" descr="salchichon-toro-de-lidi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71960">
            <a:off x="992430" y="4530260"/>
            <a:ext cx="22336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1331913" y="1484313"/>
            <a:ext cx="2447925" cy="1584325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440gr/</a:t>
            </a:r>
            <a:r>
              <a:rPr lang="es-ES" sz="2800" dirty="0" smtClean="0"/>
              <a:t>4€</a:t>
            </a:r>
            <a:endParaRPr lang="es-ES" sz="2800" dirty="0"/>
          </a:p>
        </p:txBody>
      </p:sp>
      <p:sp>
        <p:nvSpPr>
          <p:cNvPr id="7" name="6 Cinta perforada"/>
          <p:cNvSpPr/>
          <p:nvPr/>
        </p:nvSpPr>
        <p:spPr>
          <a:xfrm>
            <a:off x="4067175" y="4868863"/>
            <a:ext cx="2520950" cy="1512887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350gr/4.50€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73213" y="296144"/>
            <a:ext cx="49423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CONSERVAS</a:t>
            </a:r>
          </a:p>
        </p:txBody>
      </p:sp>
      <p:pic>
        <p:nvPicPr>
          <p:cNvPr id="27650" name="4 Imagen" descr="conservas_portad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773238"/>
            <a:ext cx="654208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404813"/>
            <a:ext cx="7467600" cy="60690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 FABADA  ASTURIANA: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Elaborada con fabas de la granja seleccionadas. Con el auténtico sabor de la fabada asturiana en su casa.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PAT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É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DE CABRACHO: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Un pate de elaboración artesanal con una textura suave, ideal para untar en biscotes.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8674" name="3 Imagen" descr="fctgfdy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341438"/>
            <a:ext cx="19446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4 Imagen" descr="prod_10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149725"/>
            <a:ext cx="2500312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3635375" y="1557338"/>
            <a:ext cx="2592388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765gr/2.35€</a:t>
            </a:r>
          </a:p>
        </p:txBody>
      </p:sp>
      <p:sp>
        <p:nvSpPr>
          <p:cNvPr id="2" name="5 Cinta perforada"/>
          <p:cNvSpPr/>
          <p:nvPr/>
        </p:nvSpPr>
        <p:spPr>
          <a:xfrm>
            <a:off x="1691680" y="4581128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765gr/2.35€</a:t>
            </a:r>
          </a:p>
        </p:txBody>
      </p:sp>
      <p:pic>
        <p:nvPicPr>
          <p:cNvPr id="7" name="6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61404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CEBOLLAS RELLENAS: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Cebollas seleccionadas por su calidad, rellenas de bonito del norte y elaboradas con el esmero y el cuidado que este manjar requiere.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 CHORIZOS A LA SIDRA: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Chorizos de calidad extra, elaborados con sidra natural. Listo para calentar  y listo para disfrutar.</a:t>
            </a:r>
            <a:endParaRPr lang="es-E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9698" name="3 Imagen" descr="saourt6f2oegbcn xm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3414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4 Imagen" descr="índice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725144"/>
            <a:ext cx="180975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1547813" y="1700213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380gr/3.80€</a:t>
            </a:r>
          </a:p>
        </p:txBody>
      </p:sp>
      <p:sp>
        <p:nvSpPr>
          <p:cNvPr id="2" name="5 Cinta perforada"/>
          <p:cNvSpPr/>
          <p:nvPr/>
        </p:nvSpPr>
        <p:spPr>
          <a:xfrm>
            <a:off x="4859338" y="4797425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220gr/</a:t>
            </a:r>
            <a:r>
              <a:rPr lang="es-ES" sz="2800" dirty="0" smtClean="0">
                <a:solidFill>
                  <a:srgbClr val="FFFFFF"/>
                </a:solidFill>
                <a:cs typeface="Arial" pitchFamily="34" charset="0"/>
              </a:rPr>
              <a:t>3€</a:t>
            </a:r>
            <a:endParaRPr lang="es-ES" sz="2800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7" name="6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76250"/>
            <a:ext cx="7467600" cy="59975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CALLOS: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Con el sabor tradicional de este riquísimo plato asturiano. Para calentar a fuego lento.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BONITO A LA SIDRA: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Es un plato de alta calidad con sabor excepcional conseguido gracias a la sidra asturiana.</a:t>
            </a:r>
            <a:endParaRPr lang="es-E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22" name="3 Imagen" descr="callos-con-jamon-el-yantar-de-pepe-380gr-crivenca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125538"/>
            <a:ext cx="2232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4 Imagen" descr="gfdyt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2926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4500563" y="1700213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630gr/3.35€</a:t>
            </a:r>
          </a:p>
        </p:txBody>
      </p:sp>
      <p:sp>
        <p:nvSpPr>
          <p:cNvPr id="2" name="5 Cinta perforada"/>
          <p:cNvSpPr/>
          <p:nvPr/>
        </p:nvSpPr>
        <p:spPr>
          <a:xfrm>
            <a:off x="2195736" y="4653136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280gr/3.75€</a:t>
            </a:r>
          </a:p>
        </p:txBody>
      </p:sp>
      <p:pic>
        <p:nvPicPr>
          <p:cNvPr id="7" name="6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6 Marcador de contenido" descr="dulc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492375"/>
            <a:ext cx="7362825" cy="2690813"/>
          </a:xfrm>
        </p:spPr>
      </p:pic>
      <p:sp>
        <p:nvSpPr>
          <p:cNvPr id="6" name="5 Rectángulo"/>
          <p:cNvSpPr/>
          <p:nvPr/>
        </p:nvSpPr>
        <p:spPr>
          <a:xfrm>
            <a:off x="2634010" y="585069"/>
            <a:ext cx="336502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DULCES</a:t>
            </a:r>
          </a:p>
        </p:txBody>
      </p:sp>
      <p:pic>
        <p:nvPicPr>
          <p:cNvPr id="4" name="3 Imagen" descr="_ej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733256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76250"/>
            <a:ext cx="7467600" cy="59975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/>
              <a:t>CASADIELLES: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El postre más típico y con más arraigo da Asturias. Elaborado con una masa de trigo, mantequilla y agua y un relleno de nueces, avellanas, anís y azúcar.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MIEL ECOLÓGICA CON NUECES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Deliciosa miel con nueces de elaboración ecológica. Ideal para acompañar postres.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/>
          </a:p>
        </p:txBody>
      </p:sp>
      <p:pic>
        <p:nvPicPr>
          <p:cNvPr id="32770" name="3 Imagen" descr="rytfy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84313"/>
            <a:ext cx="18716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4 Imagen" descr="índice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653136"/>
            <a:ext cx="2265363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4140200" y="1989138"/>
            <a:ext cx="2592388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½ doc./3.30€</a:t>
            </a:r>
          </a:p>
        </p:txBody>
      </p:sp>
      <p:sp>
        <p:nvSpPr>
          <p:cNvPr id="2" name="5 Cinta perforada"/>
          <p:cNvSpPr/>
          <p:nvPr/>
        </p:nvSpPr>
        <p:spPr>
          <a:xfrm>
            <a:off x="1907704" y="4797152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250gr/4.40€</a:t>
            </a:r>
          </a:p>
        </p:txBody>
      </p:sp>
      <p:pic>
        <p:nvPicPr>
          <p:cNvPr id="7" name="6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288" y="260350"/>
            <a:ext cx="7467600" cy="62134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es-ES" dirty="0" smtClean="0"/>
              <a:t> </a:t>
            </a:r>
            <a:r>
              <a:rPr lang="es-ES" sz="2000" dirty="0" smtClean="0"/>
              <a:t>GELATINA DE MANZANA ECOLÓGICA: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Gelatina de manzana elaborada con manzana de sidra 100% asturiana. Ideal para acompañar con quesos artesanales.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CREMA DE CASTAÑA ECOLÓGICA: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Crema  de aspecto y tacto similar a la mermelada. Elaborada a base de castañas y azúcar de caña de cultivo  ecológico.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es-ES" sz="2000" dirty="0"/>
          </a:p>
        </p:txBody>
      </p:sp>
      <p:pic>
        <p:nvPicPr>
          <p:cNvPr id="33794" name="3 Imagen" descr="imagen.asp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1412875"/>
            <a:ext cx="17287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4 Imagen" descr="índice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437112"/>
            <a:ext cx="1854200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1547813" y="1628775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240gr/3.35€</a:t>
            </a:r>
          </a:p>
        </p:txBody>
      </p:sp>
      <p:sp>
        <p:nvSpPr>
          <p:cNvPr id="2" name="5 Cinta perforada"/>
          <p:cNvSpPr/>
          <p:nvPr/>
        </p:nvSpPr>
        <p:spPr>
          <a:xfrm>
            <a:off x="5076825" y="4652963"/>
            <a:ext cx="2592388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240gr/3.30€</a:t>
            </a:r>
          </a:p>
        </p:txBody>
      </p:sp>
      <p:pic>
        <p:nvPicPr>
          <p:cNvPr id="7" name="6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548680"/>
            <a:ext cx="806489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QUESOS</a:t>
            </a:r>
          </a:p>
        </p:txBody>
      </p:sp>
      <p:pic>
        <p:nvPicPr>
          <p:cNvPr id="15362" name="Picture 2" descr="http://tienda.productosdeasturias.com/catalogo/media/catalog/category/quesos_port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916113"/>
            <a:ext cx="6516687" cy="38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_ej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62134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dirty="0" smtClean="0"/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CORBATAS DE UNQUERA: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Dulce de hojaldre recubierto de una capa de glasé con almendras que le da un toque crujiente.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MARAÑUELAS: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 elaboran de manera artesanal, a base de harina, azúcar, yemas de huevo , mantequilla cocida y  raspadura de limón, lo que lo convierte en un exquisito postre.</a:t>
            </a:r>
            <a:endParaRPr lang="es-E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4818" name="3 Imagen" descr="images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84313"/>
            <a:ext cx="223202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4 Imagen" descr="marañuela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25144"/>
            <a:ext cx="2732087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4427538" y="1628775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10 unid./3.20€</a:t>
            </a:r>
          </a:p>
        </p:txBody>
      </p:sp>
      <p:sp>
        <p:nvSpPr>
          <p:cNvPr id="2" name="5 Cinta perforada"/>
          <p:cNvSpPr/>
          <p:nvPr/>
        </p:nvSpPr>
        <p:spPr>
          <a:xfrm>
            <a:off x="1835696" y="4869160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½ doc./3.15€</a:t>
            </a:r>
          </a:p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1 </a:t>
            </a:r>
            <a:r>
              <a:rPr lang="es-ES" sz="2800" dirty="0" err="1">
                <a:solidFill>
                  <a:srgbClr val="FFFFFF"/>
                </a:solidFill>
                <a:cs typeface="Arial" pitchFamily="34" charset="0"/>
              </a:rPr>
              <a:t>doc</a:t>
            </a:r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/5€</a:t>
            </a:r>
          </a:p>
        </p:txBody>
      </p:sp>
      <p:pic>
        <p:nvPicPr>
          <p:cNvPr id="7" name="6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88913"/>
            <a:ext cx="7467600" cy="6284912"/>
          </a:xfrm>
        </p:spPr>
        <p:txBody>
          <a:bodyPr>
            <a:normAutofit/>
          </a:bodyPr>
          <a:lstStyle/>
          <a:p>
            <a:pPr>
              <a:buSzPct val="90000"/>
              <a:buFont typeface="Wingdings" pitchFamily="2" charset="2"/>
              <a:buChar char="J"/>
            </a:pPr>
            <a:r>
              <a:rPr lang="es-ES" dirty="0" smtClean="0"/>
              <a:t> </a:t>
            </a:r>
            <a:r>
              <a:rPr lang="es-ES" sz="2000" dirty="0" smtClean="0">
                <a:solidFill>
                  <a:srgbClr val="783A7A"/>
                </a:solidFill>
              </a:rPr>
              <a:t>ARROZ CON LECHE:</a:t>
            </a:r>
            <a:r>
              <a:rPr lang="es-ES" sz="2000" dirty="0" smtClean="0">
                <a:solidFill>
                  <a:srgbClr val="C991CB"/>
                </a:solidFill>
              </a:rPr>
              <a:t> Exquisito postre elaborado con la receta tradicional libre de conservantes y colorantes, por tanto conserva el sabor más tradicional.</a:t>
            </a:r>
          </a:p>
          <a:p>
            <a:pP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SzPct val="90000"/>
              <a:buFont typeface="Wingdings" pitchFamily="2" charset="2"/>
              <a:buChar char="J"/>
            </a:pPr>
            <a:r>
              <a:rPr lang="es-ES" sz="2000" dirty="0" smtClean="0">
                <a:solidFill>
                  <a:srgbClr val="783A7A"/>
                </a:solidFill>
              </a:rPr>
              <a:t>MERMELADA:</a:t>
            </a:r>
            <a:r>
              <a:rPr lang="es-ES" sz="2000" dirty="0" smtClean="0">
                <a:solidFill>
                  <a:srgbClr val="C991CB"/>
                </a:solidFill>
              </a:rPr>
              <a:t> Exquisita mermelada artesanal. Ideal para acompañar postres y desayunos. Las hay de varios sabores: frambuesa, manzana, zarzamora, arándanos y grosella.</a:t>
            </a:r>
            <a:endParaRPr lang="es-ES" dirty="0" smtClean="0">
              <a:solidFill>
                <a:srgbClr val="783A7A"/>
              </a:solidFill>
            </a:endParaRPr>
          </a:p>
        </p:txBody>
      </p:sp>
      <p:pic>
        <p:nvPicPr>
          <p:cNvPr id="35842" name="3 Imagen" descr="arrozconlec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1196975"/>
            <a:ext cx="180498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4 Imagen" descr="ghcgfh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365104"/>
            <a:ext cx="1909762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1187450" y="1700213"/>
            <a:ext cx="2592388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200gr/1.35€</a:t>
            </a:r>
          </a:p>
        </p:txBody>
      </p:sp>
      <p:sp>
        <p:nvSpPr>
          <p:cNvPr id="2" name="5 Cinta perforada"/>
          <p:cNvSpPr/>
          <p:nvPr/>
        </p:nvSpPr>
        <p:spPr>
          <a:xfrm>
            <a:off x="4716463" y="4508500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350gr/3.15€</a:t>
            </a:r>
          </a:p>
        </p:txBody>
      </p:sp>
      <p:pic>
        <p:nvPicPr>
          <p:cNvPr id="7" name="6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AutoShape 5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86100" cy="1800225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sp>
        <p:nvSpPr>
          <p:cNvPr id="45063" name="AutoShape 7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86100" cy="1800225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pic>
        <p:nvPicPr>
          <p:cNvPr id="45064" name="Picture 8" descr="YTRYRTU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989138"/>
            <a:ext cx="3529012" cy="2058987"/>
          </a:xfrm>
        </p:spPr>
      </p:pic>
      <p:pic>
        <p:nvPicPr>
          <p:cNvPr id="45067" name="Picture 11" descr="licor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3860800"/>
            <a:ext cx="3384550" cy="1938338"/>
          </a:xfrm>
        </p:spPr>
      </p:pic>
      <p:sp>
        <p:nvSpPr>
          <p:cNvPr id="7" name="6 Rectángulo"/>
          <p:cNvSpPr/>
          <p:nvPr/>
        </p:nvSpPr>
        <p:spPr>
          <a:xfrm>
            <a:off x="2699792" y="404664"/>
            <a:ext cx="3300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BEBIDAS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7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2413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67544" y="476250"/>
            <a:ext cx="7633469" cy="5492750"/>
          </a:xfrm>
        </p:spPr>
        <p:txBody>
          <a:bodyPr/>
          <a:lstStyle/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r>
              <a:rPr lang="es-ES" sz="2000" dirty="0" smtClean="0">
                <a:solidFill>
                  <a:srgbClr val="783A7A"/>
                </a:solidFill>
              </a:rPr>
              <a:t>SIDRA:</a:t>
            </a:r>
            <a:r>
              <a:rPr lang="es-ES" sz="2000" dirty="0" smtClean="0">
                <a:solidFill>
                  <a:srgbClr val="C991CB"/>
                </a:solidFill>
              </a:rPr>
              <a:t> La bebida más típica asturiana. Elaborada con 22 variedades de manzana.</a:t>
            </a: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20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r>
              <a:rPr lang="es-ES" sz="2000" dirty="0" smtClean="0">
                <a:solidFill>
                  <a:srgbClr val="783A7A"/>
                </a:solidFill>
              </a:rPr>
              <a:t>AGUARDIENTE DE ORUJO:</a:t>
            </a:r>
            <a:r>
              <a:rPr lang="es-ES" sz="2000" dirty="0" smtClean="0">
                <a:solidFill>
                  <a:srgbClr val="C991CB"/>
                </a:solidFill>
              </a:rPr>
              <a:t> Elaborado artesanalmente a partir de la pulpa de la manzana. Macerado con miel, es un licor rico y digestivo.</a:t>
            </a:r>
            <a:endParaRPr lang="es-ES" sz="2000" dirty="0" smtClean="0">
              <a:solidFill>
                <a:srgbClr val="783A7A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18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18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18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Char char="J"/>
            </a:pPr>
            <a:endParaRPr lang="es-ES" sz="1800" dirty="0" smtClean="0">
              <a:solidFill>
                <a:srgbClr val="C991CB"/>
              </a:solidFill>
            </a:endParaRPr>
          </a:p>
          <a:p>
            <a:pPr>
              <a:buClr>
                <a:schemeClr val="tx1"/>
              </a:buClr>
              <a:buSzPct val="90000"/>
              <a:buFont typeface="Wingdings" pitchFamily="2" charset="2"/>
              <a:buNone/>
            </a:pPr>
            <a:endParaRPr lang="es-ES" sz="1800" dirty="0" smtClean="0">
              <a:solidFill>
                <a:srgbClr val="C991CB"/>
              </a:solidFill>
            </a:endParaRPr>
          </a:p>
        </p:txBody>
      </p:sp>
      <p:pic>
        <p:nvPicPr>
          <p:cNvPr id="48132" name="Picture 4" descr="servicios_127979746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196975"/>
            <a:ext cx="1204912" cy="2360613"/>
          </a:xfrm>
        </p:spPr>
      </p:pic>
      <p:sp>
        <p:nvSpPr>
          <p:cNvPr id="6" name="5 Cinta perforada"/>
          <p:cNvSpPr/>
          <p:nvPr/>
        </p:nvSpPr>
        <p:spPr>
          <a:xfrm>
            <a:off x="4643438" y="1700213"/>
            <a:ext cx="25923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 smtClean="0">
                <a:solidFill>
                  <a:srgbClr val="FFFFFF"/>
                </a:solidFill>
                <a:cs typeface="Arial" pitchFamily="34" charset="0"/>
              </a:rPr>
              <a:t>Botella 70cl.</a:t>
            </a:r>
            <a:r>
              <a:rPr lang="es-ES" sz="2800" dirty="0" smtClean="0">
                <a:solidFill>
                  <a:srgbClr val="FFFFFF"/>
                </a:solidFill>
                <a:cs typeface="Arial" pitchFamily="34" charset="0"/>
              </a:rPr>
              <a:t>/</a:t>
            </a:r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2€</a:t>
            </a:r>
          </a:p>
        </p:txBody>
      </p:sp>
      <p:pic>
        <p:nvPicPr>
          <p:cNvPr id="48136" name="Picture 8" descr="botellin-de-orujo-con-miel-tierra-astur-10cl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8625" y="4724400"/>
            <a:ext cx="1800225" cy="1728788"/>
          </a:xfrm>
        </p:spPr>
      </p:pic>
      <p:sp>
        <p:nvSpPr>
          <p:cNvPr id="2" name="5 Cinta perforada"/>
          <p:cNvSpPr/>
          <p:nvPr/>
        </p:nvSpPr>
        <p:spPr>
          <a:xfrm>
            <a:off x="2124075" y="4868863"/>
            <a:ext cx="2592388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800" dirty="0" smtClean="0">
                <a:solidFill>
                  <a:srgbClr val="FFFFFF"/>
                </a:solidFill>
                <a:cs typeface="Arial" pitchFamily="34" charset="0"/>
              </a:rPr>
              <a:t>Botella10 </a:t>
            </a:r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cl</a:t>
            </a:r>
            <a:r>
              <a:rPr lang="es-ES" sz="2800" dirty="0" smtClean="0">
                <a:solidFill>
                  <a:srgbClr val="FFFFFF"/>
                </a:solidFill>
                <a:cs typeface="Arial" pitchFamily="34" charset="0"/>
              </a:rPr>
              <a:t>./</a:t>
            </a:r>
            <a:r>
              <a:rPr lang="es-ES" sz="2800" dirty="0">
                <a:solidFill>
                  <a:srgbClr val="FFFFFF"/>
                </a:solidFill>
                <a:cs typeface="Arial" pitchFamily="34" charset="0"/>
              </a:rPr>
              <a:t>3.50€</a:t>
            </a:r>
          </a:p>
        </p:txBody>
      </p:sp>
      <p:pic>
        <p:nvPicPr>
          <p:cNvPr id="7" name="6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r>
              <a:rPr lang="es-ES" b="1" i="1" dirty="0">
                <a:solidFill>
                  <a:srgbClr val="FF0000"/>
                </a:solidFill>
                <a:latin typeface="Franklin Gothic Book" charset="0"/>
              </a:rPr>
              <a:t>Todos los precios incluyen IVA</a:t>
            </a:r>
          </a:p>
          <a:p>
            <a:endParaRPr lang="es-ES" b="1" i="1" dirty="0">
              <a:solidFill>
                <a:srgbClr val="FF0000"/>
              </a:solidFill>
              <a:latin typeface="Franklin Gothic Book" charset="0"/>
            </a:endParaRPr>
          </a:p>
          <a:p>
            <a:r>
              <a:rPr lang="es-ES" b="1" i="1" dirty="0">
                <a:solidFill>
                  <a:srgbClr val="FF0000"/>
                </a:solidFill>
                <a:latin typeface="Franklin Gothic Book" charset="0"/>
              </a:rPr>
              <a:t>Los gastos de envío corren por cuenta del comprador</a:t>
            </a:r>
          </a:p>
          <a:p>
            <a:pPr>
              <a:buFont typeface="Wingdings 2" charset="0"/>
              <a:buNone/>
            </a:pPr>
            <a:endParaRPr lang="es-ES" b="1" i="1" dirty="0">
              <a:solidFill>
                <a:srgbClr val="FF0000"/>
              </a:solidFill>
              <a:latin typeface="Franklin Gothic Book" charset="0"/>
            </a:endParaRPr>
          </a:p>
          <a:p>
            <a:r>
              <a:rPr lang="es-ES" b="1" i="1" dirty="0">
                <a:solidFill>
                  <a:srgbClr val="FF0000"/>
                </a:solidFill>
                <a:latin typeface="Franklin Gothic Book" charset="0"/>
              </a:rPr>
              <a:t>Para cualquier aclaración, o más detalles sobre modelos o precios, pónganse en contacto con nosotros</a:t>
            </a:r>
            <a:r>
              <a:rPr lang="es-ES" b="1" i="1" dirty="0" smtClean="0">
                <a:solidFill>
                  <a:srgbClr val="FF0000"/>
                </a:solidFill>
                <a:latin typeface="Franklin Gothic Book" charset="0"/>
              </a:rPr>
              <a:t>:</a:t>
            </a:r>
          </a:p>
          <a:p>
            <a:pPr marL="0" indent="0" algn="ctr">
              <a:buNone/>
            </a:pPr>
            <a:r>
              <a:rPr lang="es-ES" b="1" i="1" dirty="0" smtClean="0">
                <a:solidFill>
                  <a:srgbClr val="FF0000"/>
                </a:solidFill>
                <a:latin typeface="Franklin Gothic Book" charset="0"/>
              </a:rPr>
              <a:t>Email: </a:t>
            </a:r>
            <a:r>
              <a:rPr lang="es-ES" dirty="0" smtClean="0">
                <a:hlinkClick r:id="rId2"/>
              </a:rPr>
              <a:t>paraisoasturmu@gmail.com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>
                <a:solidFill>
                  <a:srgbClr val="FF0000"/>
                </a:solidFill>
              </a:rPr>
              <a:t>Tfno</a:t>
            </a:r>
            <a:r>
              <a:rPr lang="es-ES" dirty="0" smtClean="0">
                <a:solidFill>
                  <a:srgbClr val="FF0000"/>
                </a:solidFill>
              </a:rPr>
              <a:t>: 985 670 342</a:t>
            </a:r>
          </a:p>
        </p:txBody>
      </p:sp>
      <p:pic>
        <p:nvPicPr>
          <p:cNvPr id="4" name="6 Imagen" descr="_ej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7412037"/>
      </p:ext>
    </p:extLst>
  </p:cSld>
  <p:clrMapOvr>
    <a:masterClrMapping/>
  </p:clrMapOvr>
  <p:transition xmlns:p14="http://schemas.microsoft.com/office/powerpoint/2010/main" spd="slow"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http://imagenes.gifmania.com.pr/Gifs-Animados-Letras-Animadas/Animaciones-Letras-Animales/Imagenes-Animadas-Letras-Vacas/Letras-Vaquitas/letra-f-vaquit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64704"/>
            <a:ext cx="1071741" cy="1152128"/>
          </a:xfrm>
          <a:prstGeom prst="rect">
            <a:avLst/>
          </a:prstGeom>
          <a:noFill/>
        </p:spPr>
      </p:pic>
      <p:pic>
        <p:nvPicPr>
          <p:cNvPr id="51206" name="Picture 6" descr="http://imagenes.gifmania.com.pr/Gifs-Animados-Letras-Animadas/Animaciones-Letras-Animales/Imagenes-Animadas-Letras-Vacas/Letras-Vaquitas/letra-i-vaqui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764704"/>
            <a:ext cx="1080120" cy="1161136"/>
          </a:xfrm>
          <a:prstGeom prst="rect">
            <a:avLst/>
          </a:prstGeom>
          <a:noFill/>
        </p:spPr>
      </p:pic>
      <p:pic>
        <p:nvPicPr>
          <p:cNvPr id="51210" name="Picture 10" descr="http://imagenes.gifmania.com.pr/Gifs-Animados-Letras-Animadas/Animaciones-Letras-Animales/Imagenes-Animadas-Letras-Vacas/Letras-Vaquitas/letra-n-vaquit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764704"/>
            <a:ext cx="1080120" cy="1161129"/>
          </a:xfrm>
          <a:prstGeom prst="rect">
            <a:avLst/>
          </a:prstGeom>
          <a:noFill/>
        </p:spPr>
      </p:pic>
      <p:pic>
        <p:nvPicPr>
          <p:cNvPr id="15" name="14 Imagen" descr="_eje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3068960"/>
            <a:ext cx="4135316" cy="289472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68000"/>
              </a:srgbClr>
            </a:outerShdw>
          </a:effectLst>
          <a:scene3d>
            <a:camera prst="orthographicFront"/>
            <a:lightRig rig="threePt" dir="t"/>
          </a:scene3d>
          <a:sp3d>
            <a:bevelB w="101600" h="107950"/>
          </a:sp3d>
        </p:spPr>
      </p:pic>
    </p:spTree>
  </p:cSld>
  <p:clrMapOvr>
    <a:masterClrMapping/>
  </p:clrMapOvr>
  <p:transition xmlns:p14="http://schemas.microsoft.com/office/powerpoint/2010/main"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7467600" cy="60690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CREMA DE CABRALES: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Deliciosa crema elaborada con queso cabrales y sidra asturiana, de consistencia untuosa y color azul verdoso típico del queso.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QUESO DE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VIDIAGO: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Rico queso suave, cremoso, con aromas a mantequilla y toques lácteos. De corteza alisada y tierna, corte blanco y cremoso.</a:t>
            </a: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6386" name="4 Imagen" descr="que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84313"/>
            <a:ext cx="20875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5 Imagen" descr="mtrdckht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365625"/>
            <a:ext cx="257175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inta perforada"/>
          <p:cNvSpPr/>
          <p:nvPr/>
        </p:nvSpPr>
        <p:spPr>
          <a:xfrm>
            <a:off x="3779838" y="1700213"/>
            <a:ext cx="2808287" cy="1368425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180gr/2.80€</a:t>
            </a:r>
          </a:p>
        </p:txBody>
      </p:sp>
      <p:sp>
        <p:nvSpPr>
          <p:cNvPr id="8" name="7 Cinta perforada"/>
          <p:cNvSpPr/>
          <p:nvPr/>
        </p:nvSpPr>
        <p:spPr>
          <a:xfrm>
            <a:off x="1763688" y="4797152"/>
            <a:ext cx="2735262" cy="1439862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300gr/3.50€</a:t>
            </a:r>
          </a:p>
        </p:txBody>
      </p:sp>
      <p:pic>
        <p:nvPicPr>
          <p:cNvPr id="9" name="8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333375"/>
            <a:ext cx="7467600" cy="60975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QUESO AFUEGA´L PITU: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Uno de nuestros quesos más tradicionales hay dos tipos: el blanco más suave y el rojo con un toque picante.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QUESO AHUMADO DE PRÍA: </a:t>
            </a:r>
            <a:r>
              <a:rPr lang="es-E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Ahumado con maderas nobles y textura suave ,elaborado de forma artesanal.</a:t>
            </a:r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</a:t>
            </a: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7410" name="3 Imagen" descr="rt8ijo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12875"/>
            <a:ext cx="1905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1259632" y="1484784"/>
            <a:ext cx="2736850" cy="1366837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300gr/3.50€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5220072" y="4437112"/>
            <a:ext cx="2665412" cy="1512887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/>
              <a:t>550 gr/5’50€</a:t>
            </a:r>
            <a:endParaRPr lang="es-ES" sz="2800" dirty="0"/>
          </a:p>
        </p:txBody>
      </p:sp>
      <p:pic>
        <p:nvPicPr>
          <p:cNvPr id="8" name="7 Imagen" descr="_ej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  <p:pic>
        <p:nvPicPr>
          <p:cNvPr id="9" name="4 Imagen" descr="candela es tont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077072"/>
            <a:ext cx="2808288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88913"/>
            <a:ext cx="7467600" cy="62849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es-ES" dirty="0" smtClean="0"/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QUESO CASÍN: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 pasta firme, sabor fuerte, picante y aromático, se trata de uno </a:t>
            </a:r>
            <a:r>
              <a:rPr lang="es-E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 los quesos más antiguos de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España. Con denominación de origen protegida. 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 QUESO LA PERAL: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Queso semi-azul, de pasta firme y color blanquecino. Se funde en la boca y tiene un sabor fuerte. Buen queso para untar con rebanadas de pan.</a:t>
            </a: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434" name="3 Imagen" descr="ijhyf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2386012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4 Imagen" descr="h087f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47148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3995738" y="1557338"/>
            <a:ext cx="2663825" cy="1366837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350gr/6.50€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1619672" y="4653136"/>
            <a:ext cx="2952750" cy="15113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100gr/2.10€</a:t>
            </a:r>
          </a:p>
        </p:txBody>
      </p:sp>
      <p:pic>
        <p:nvPicPr>
          <p:cNvPr id="8" name="7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7467600" cy="60690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QUESO ABREDO: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Queso suave que se funde en la boca. Ideal para picar y aperitivo.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QUESO CABRALES: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Queso fuerte, picante e intenso, uno de los primeros quesos en conseguir la denominación de origen protegida y uno de los mas tradicionales.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482" name="3 Imagen" descr="cande es lista llamala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1255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4 Imagen" descr="llamano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4370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3635375" y="1412875"/>
            <a:ext cx="2376488" cy="1439863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400gr/4.50€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1979712" y="4797152"/>
            <a:ext cx="2520950" cy="15113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/>
              <a:t>15€/Kg</a:t>
            </a:r>
            <a:endParaRPr lang="es-ES" sz="2800" dirty="0"/>
          </a:p>
        </p:txBody>
      </p:sp>
      <p:pic>
        <p:nvPicPr>
          <p:cNvPr id="8" name="7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61404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endParaRPr lang="es-E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QUESO  DE PORRÚA: 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Queso semiblando, suave y cremoso. En la boca resulta suave y agradable. Queso de elaboración artesanal.</a:t>
            </a:r>
          </a:p>
          <a:p>
            <a:pPr marL="0" indent="0" fontAlgn="auto">
              <a:spcAft>
                <a:spcPts val="0"/>
              </a:spcAft>
              <a:buSzPct val="90000"/>
              <a:buNone/>
              <a:defRPr/>
            </a:pPr>
            <a:endParaRPr lang="es-E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1506" name="3 Imagen" descr="queso-porru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068638"/>
            <a:ext cx="360045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inta perforada"/>
          <p:cNvSpPr/>
          <p:nvPr/>
        </p:nvSpPr>
        <p:spPr>
          <a:xfrm>
            <a:off x="5940425" y="3213100"/>
            <a:ext cx="2519363" cy="1728788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300gr/3.75€</a:t>
            </a:r>
          </a:p>
        </p:txBody>
      </p:sp>
      <p:pic>
        <p:nvPicPr>
          <p:cNvPr id="6" name="5 Imagen" descr="_ej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733256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4 Marcador de contenido" descr="embutid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035175"/>
            <a:ext cx="7489825" cy="3697288"/>
          </a:xfrm>
        </p:spPr>
      </p:pic>
      <p:sp>
        <p:nvSpPr>
          <p:cNvPr id="4" name="3 Rectángulo"/>
          <p:cNvSpPr/>
          <p:nvPr/>
        </p:nvSpPr>
        <p:spPr>
          <a:xfrm>
            <a:off x="1763688" y="476672"/>
            <a:ext cx="492955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EMBUTIDOS</a:t>
            </a:r>
          </a:p>
        </p:txBody>
      </p:sp>
      <p:pic>
        <p:nvPicPr>
          <p:cNvPr id="5" name="4 Imagen" descr="_ej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333375"/>
            <a:ext cx="7467600" cy="61690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J"/>
              <a:defRPr/>
            </a:pPr>
            <a:r>
              <a:rPr lang="es-ES" sz="2000" dirty="0" smtClean="0"/>
              <a:t> 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SALCHICHÓN  DE AVESTRUZ: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Hecho con carne poco grasa, por lo que es menos calórica y tiene un bajo nivel de 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colesterol.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s-E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 CHORIZO CASERO: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Nuestro chorizo más típico; ideal para acompañar la fabada. También se puede comer crudo, frito, guisado…</a:t>
            </a:r>
            <a:endParaRPr lang="es-E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4" name="3 Imagen" descr="yvgygvyb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12875"/>
            <a:ext cx="1931988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4 Imagen" descr="índice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4437063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inta perforada"/>
          <p:cNvSpPr/>
          <p:nvPr/>
        </p:nvSpPr>
        <p:spPr>
          <a:xfrm>
            <a:off x="3708400" y="1557338"/>
            <a:ext cx="2592388" cy="1584325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200gr/3.50€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2051720" y="4797152"/>
            <a:ext cx="2376487" cy="129540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 unid/</a:t>
            </a:r>
            <a:r>
              <a:rPr lang="es-ES" sz="2800" dirty="0" smtClean="0"/>
              <a:t>4€</a:t>
            </a:r>
            <a:endParaRPr lang="es-ES" sz="2800" dirty="0"/>
          </a:p>
        </p:txBody>
      </p:sp>
      <p:pic>
        <p:nvPicPr>
          <p:cNvPr id="8" name="7 Imagen" descr="_ej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805264"/>
            <a:ext cx="1261106" cy="88277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</a:theme>
</file>

<file path=ppt/theme/themeOverride1.xml><?xml version="1.0" encoding="utf-8"?>
<a:themeOverride xmlns:a="http://schemas.openxmlformats.org/drawingml/2006/main">
  <a:clrScheme name="Urbano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</TotalTime>
  <Words>1070</Words>
  <Application>Microsoft Macintosh PowerPoint</Application>
  <PresentationFormat>Presentación en pantalla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IES JJCM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María Rodríguez Díaz</cp:lastModifiedBy>
  <cp:revision>35</cp:revision>
  <dcterms:created xsi:type="dcterms:W3CDTF">2014-02-05T09:48:24Z</dcterms:created>
  <dcterms:modified xsi:type="dcterms:W3CDTF">2014-03-21T18:01:25Z</dcterms:modified>
</cp:coreProperties>
</file>