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6" r:id="rId3"/>
    <p:sldId id="257" r:id="rId4"/>
    <p:sldId id="274" r:id="rId5"/>
    <p:sldId id="276" r:id="rId6"/>
    <p:sldId id="277" r:id="rId7"/>
    <p:sldId id="278" r:id="rId8"/>
    <p:sldId id="279" r:id="rId9"/>
    <p:sldId id="280" r:id="rId10"/>
    <p:sldId id="281" r:id="rId11"/>
    <p:sldId id="283" r:id="rId12"/>
    <p:sldId id="284" r:id="rId13"/>
    <p:sldId id="285" r:id="rId14"/>
    <p:sldId id="287"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4660"/>
  </p:normalViewPr>
  <p:slideViewPr>
    <p:cSldViewPr>
      <p:cViewPr varScale="1">
        <p:scale>
          <a:sx n="102" d="100"/>
          <a:sy n="102" d="100"/>
        </p:scale>
        <p:origin x="-2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5" name="4 Marcador de pie de página"/>
          <p:cNvSpPr>
            <a:spLocks noGrp="1"/>
          </p:cNvSpPr>
          <p:nvPr>
            <p:ph type="ftr" sz="quarter" idx="11"/>
          </p:nvPr>
        </p:nvSpPr>
        <p:spPr>
          <a:xfrm>
            <a:off x="2640597" y="6377459"/>
            <a:ext cx="3836404" cy="365125"/>
          </a:xfrm>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05/05/2014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7A847CFC-816F-41D0-AAC0-9BF4FEBC753E}" type="datetimeFigureOut">
              <a:rPr lang="es-ES" smtClean="0"/>
              <a:pPr/>
              <a:t>05/05/2014</a:t>
            </a:fld>
            <a:endParaRPr lang="es-ES"/>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6 Marcador de número de diapositiva"/>
          <p:cNvSpPr>
            <a:spLocks noGrp="1"/>
          </p:cNvSpPr>
          <p:nvPr>
            <p:ph type="sldNum" sz="quarter" idx="12"/>
          </p:nvPr>
        </p:nvSpPr>
        <p:spPr>
          <a:xfrm>
            <a:off x="8339328" y="1170432"/>
            <a:ext cx="733864" cy="201168"/>
          </a:xfrm>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A847CFC-816F-41D0-AAC0-9BF4FEBC753E}" type="datetimeFigureOut">
              <a:rPr lang="es-ES" smtClean="0"/>
              <a:pPr/>
              <a:t>05/05/2014</a:t>
            </a:fld>
            <a:endParaRPr lang="es-ES"/>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S"/>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23 Imagen" descr="logotipo1.png"/>
          <p:cNvPicPr>
            <a:picLocks noChangeAspect="1"/>
          </p:cNvPicPr>
          <p:nvPr/>
        </p:nvPicPr>
        <p:blipFill>
          <a:blip r:embed="rId2" cstate="print">
            <a:lum/>
          </a:blip>
          <a:stretch>
            <a:fillRect/>
          </a:stretch>
        </p:blipFill>
        <p:spPr>
          <a:xfrm>
            <a:off x="623710" y="928670"/>
            <a:ext cx="7896548" cy="3650039"/>
          </a:xfrm>
          <a:prstGeom prst="rect">
            <a:avLst/>
          </a:prstGeom>
          <a:ln>
            <a:solidFill>
              <a:srgbClr val="92D050"/>
            </a:solidFill>
          </a:ln>
          <a:effectLst>
            <a:softEdge rad="12700"/>
          </a:effectLst>
          <a:scene3d>
            <a:camera prst="perspectiveLeft" fov="2400000">
              <a:rot lat="0" lon="0" rev="0"/>
            </a:camera>
            <a:lightRig rig="threePt" dir="t"/>
          </a:scene3d>
        </p:spPr>
      </p:pic>
      <p:sp>
        <p:nvSpPr>
          <p:cNvPr id="25" name="24 Rectángulo"/>
          <p:cNvSpPr/>
          <p:nvPr/>
        </p:nvSpPr>
        <p:spPr>
          <a:xfrm>
            <a:off x="0" y="5429264"/>
            <a:ext cx="9144000" cy="928694"/>
          </a:xfrm>
          <a:prstGeom prst="rect">
            <a:avLst/>
          </a:prstGeom>
          <a:noFill/>
        </p:spPr>
        <p:txBody>
          <a:bodyPr wrap="square" lIns="91440" tIns="45720" rIns="91440" bIns="45720">
            <a:prstTxWarp prst="textPlain">
              <a:avLst/>
            </a:prstTxWarp>
            <a:spAutoFit/>
          </a:bodyPr>
          <a:lstStyle/>
          <a:p>
            <a:pPr algn="ctr"/>
            <a:r>
              <a:rPr lang="es-ES" sz="5400" b="1" dirty="0" smtClean="0">
                <a:ln w="31550" cmpd="sng">
                  <a:solidFill>
                    <a:srgbClr val="92D050"/>
                  </a:solidFill>
                  <a:prstDash val="sysDot"/>
                </a:ln>
                <a:solidFill>
                  <a:schemeClr val="bg1"/>
                </a:solidFill>
                <a:effectLst>
                  <a:outerShdw blurRad="50800" dist="40000" dir="5400000" algn="tl" rotWithShape="0">
                    <a:srgbClr val="000000">
                      <a:shade val="5000"/>
                      <a:satMod val="120000"/>
                      <a:alpha val="33000"/>
                    </a:srgbClr>
                  </a:outerShdw>
                </a:effectLst>
                <a:latin typeface="Berlin Sans FB Demi" pitchFamily="34" charset="0"/>
              </a:rPr>
              <a:t>CATÁLOGO</a:t>
            </a:r>
            <a:endParaRPr lang="es-ES" sz="5400" b="1" dirty="0">
              <a:ln w="31550" cmpd="sng">
                <a:solidFill>
                  <a:srgbClr val="92D050"/>
                </a:solidFill>
                <a:prstDash val="sysDot"/>
              </a:ln>
              <a:solidFill>
                <a:schemeClr val="bg1"/>
              </a:solidFill>
              <a:effectLst>
                <a:outerShdw blurRad="50800" dist="40000" dir="5400000" algn="tl" rotWithShape="0">
                  <a:srgbClr val="000000">
                    <a:shade val="5000"/>
                    <a:satMod val="120000"/>
                    <a:alpha val="33000"/>
                  </a:srgbClr>
                </a:outerShdw>
              </a:effectLst>
              <a:latin typeface="Berlin Sans FB Demi" pitchFamily="34" charset="0"/>
            </a:endParaRPr>
          </a:p>
        </p:txBody>
      </p:sp>
      <p:pic>
        <p:nvPicPr>
          <p:cNvPr id="4" name="3 Imagen" descr="220px-Bandera_de_La_Rioja.svg.png"/>
          <p:cNvPicPr>
            <a:picLocks noChangeAspect="1"/>
          </p:cNvPicPr>
          <p:nvPr/>
        </p:nvPicPr>
        <p:blipFill>
          <a:blip r:embed="rId3" cstate="print"/>
          <a:stretch>
            <a:fillRect/>
          </a:stretch>
        </p:blipFill>
        <p:spPr>
          <a:xfrm>
            <a:off x="0" y="6597352"/>
            <a:ext cx="9144000" cy="260648"/>
          </a:xfrm>
          <a:prstGeom prst="rect">
            <a:avLst/>
          </a:prstGeom>
        </p:spPr>
      </p:pic>
      <p:pic>
        <p:nvPicPr>
          <p:cNvPr id="5" name="4 Imagen" descr="220px-Bandera_de_La_Rioja.svg.png"/>
          <p:cNvPicPr>
            <a:picLocks noChangeAspect="1"/>
          </p:cNvPicPr>
          <p:nvPr/>
        </p:nvPicPr>
        <p:blipFill>
          <a:blip r:embed="rId3" cstate="print"/>
          <a:stretch>
            <a:fillRect/>
          </a:stretch>
        </p:blipFill>
        <p:spPr>
          <a:xfrm>
            <a:off x="0" y="5085184"/>
            <a:ext cx="9144000" cy="260648"/>
          </a:xfrm>
          <a:prstGeom prst="rect">
            <a:avLst/>
          </a:prstGeom>
        </p:spPr>
      </p:pic>
      <p:pic>
        <p:nvPicPr>
          <p:cNvPr id="6" name="5 Imagen" descr="220px-Bandera_de_La_Rioja.svg.png"/>
          <p:cNvPicPr>
            <a:picLocks noChangeAspect="1"/>
          </p:cNvPicPr>
          <p:nvPr/>
        </p:nvPicPr>
        <p:blipFill>
          <a:blip r:embed="rId3" cstate="print"/>
          <a:stretch>
            <a:fillRect/>
          </a:stretch>
        </p:blipFill>
        <p:spPr>
          <a:xfrm>
            <a:off x="0" y="0"/>
            <a:ext cx="9144000" cy="260648"/>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323439"/>
          </a:xfrm>
          <a:prstGeom prst="rect">
            <a:avLst/>
          </a:prstGeom>
          <a:noFill/>
        </p:spPr>
        <p:txBody>
          <a:bodyPr wrap="square" rtlCol="0">
            <a:spAutoFit/>
          </a:bodyPr>
          <a:lstStyle/>
          <a:p>
            <a:r>
              <a:rPr lang="es-ES" sz="2000" dirty="0" smtClean="0">
                <a:latin typeface="Consolas" pitchFamily="49" charset="0"/>
                <a:cs typeface="Consolas" pitchFamily="49" charset="0"/>
              </a:rPr>
              <a:t>Caja de 6 unidades y de 12</a:t>
            </a:r>
          </a:p>
          <a:p>
            <a:r>
              <a:rPr lang="es-ES" sz="2000" dirty="0" smtClean="0">
                <a:latin typeface="Consolas" pitchFamily="49" charset="0"/>
                <a:cs typeface="Consolas" pitchFamily="49" charset="0"/>
              </a:rPr>
              <a:t>Precio del producto:</a:t>
            </a:r>
          </a:p>
          <a:p>
            <a:r>
              <a:rPr lang="es-ES" sz="2000" dirty="0" smtClean="0">
                <a:latin typeface="Consolas" pitchFamily="49" charset="0"/>
                <a:cs typeface="Consolas" pitchFamily="49" charset="0"/>
              </a:rPr>
              <a:t>5’00€ </a:t>
            </a:r>
            <a:r>
              <a:rPr lang="es-ES" sz="2000" dirty="0" smtClean="0">
                <a:latin typeface="Consolas" pitchFamily="49" charset="0"/>
                <a:cs typeface="Consolas" pitchFamily="49" charset="0"/>
              </a:rPr>
              <a:t>y </a:t>
            </a:r>
            <a:r>
              <a:rPr lang="es-ES" sz="2000" dirty="0" smtClean="0">
                <a:latin typeface="Consolas" pitchFamily="49" charset="0"/>
                <a:cs typeface="Consolas" pitchFamily="49" charset="0"/>
              </a:rPr>
              <a:t>9’00€</a:t>
            </a:r>
            <a:endParaRPr lang="es-ES" sz="2000" dirty="0" smtClean="0">
              <a:latin typeface="Consolas" pitchFamily="49" charset="0"/>
              <a:cs typeface="Consolas" pitchFamily="49" charset="0"/>
            </a:endParaRPr>
          </a:p>
          <a:p>
            <a:r>
              <a:rPr lang="es-ES" sz="2000" dirty="0" smtClean="0">
                <a:latin typeface="Consolas" pitchFamily="49" charset="0"/>
                <a:cs typeface="Consolas" pitchFamily="49" charset="0"/>
              </a:rPr>
              <a:t>Referencia: VLDH-008</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Fardelejos</a:t>
            </a:r>
            <a:endParaRPr lang="es-ES" sz="6000" dirty="0">
              <a:ln w="19050">
                <a:solidFill>
                  <a:srgbClr val="7030A0"/>
                </a:solidFill>
              </a:ln>
              <a:latin typeface="Bookman Old Style" pitchFamily="18" charset="0"/>
            </a:endParaRPr>
          </a:p>
        </p:txBody>
      </p:sp>
      <p:sp>
        <p:nvSpPr>
          <p:cNvPr id="9" name="8 CuadroTexto"/>
          <p:cNvSpPr txBox="1"/>
          <p:nvPr/>
        </p:nvSpPr>
        <p:spPr>
          <a:xfrm>
            <a:off x="3275856" y="908720"/>
            <a:ext cx="2664296" cy="400110"/>
          </a:xfrm>
          <a:prstGeom prst="rect">
            <a:avLst/>
          </a:prstGeom>
          <a:noFill/>
        </p:spPr>
        <p:txBody>
          <a:bodyPr wrap="square" rtlCol="0">
            <a:spAutoFit/>
          </a:bodyPr>
          <a:lstStyle/>
          <a:p>
            <a:pPr algn="ctr"/>
            <a:r>
              <a:rPr lang="es-ES" sz="2000" dirty="0" smtClean="0">
                <a:latin typeface="Bookman Old Style" pitchFamily="18" charset="0"/>
              </a:rPr>
              <a:t>“La </a:t>
            </a:r>
            <a:r>
              <a:rPr lang="es-ES" sz="2000" dirty="0" err="1" smtClean="0">
                <a:latin typeface="Bookman Old Style" pitchFamily="18" charset="0"/>
              </a:rPr>
              <a:t>Queleña</a:t>
            </a:r>
            <a:r>
              <a:rPr lang="es-ES" sz="2000" dirty="0" smtClean="0">
                <a:latin typeface="Bookman Old Style" pitchFamily="18" charset="0"/>
              </a:rPr>
              <a:t>”</a:t>
            </a:r>
            <a:endParaRPr lang="es-ES" sz="2000" dirty="0">
              <a:latin typeface="Bookman Old Style" pitchFamily="18" charset="0"/>
            </a:endParaRPr>
          </a:p>
        </p:txBody>
      </p:sp>
      <p:pic>
        <p:nvPicPr>
          <p:cNvPr id="6" name="Picture 2" descr="http://www.ibericdelice.com/images/prod-guindillbuncampovinagrehot.JPG"/>
          <p:cNvPicPr>
            <a:picLocks noChangeAspect="1" noChangeArrowheads="1"/>
          </p:cNvPicPr>
          <p:nvPr/>
        </p:nvPicPr>
        <p:blipFill>
          <a:blip r:embed="rId2" cstate="print"/>
          <a:stretch>
            <a:fillRect/>
          </a:stretch>
        </p:blipFill>
        <p:spPr bwMode="auto">
          <a:xfrm>
            <a:off x="5436096" y="2204864"/>
            <a:ext cx="3528392" cy="2050935"/>
          </a:xfrm>
          <a:prstGeom prst="rect">
            <a:avLst/>
          </a:prstGeom>
          <a:noFill/>
        </p:spPr>
      </p:pic>
      <p:pic>
        <p:nvPicPr>
          <p:cNvPr id="8" name="7 Imagen" descr="Imagen2.png"/>
          <p:cNvPicPr>
            <a:picLocks noChangeAspect="1"/>
          </p:cNvPicPr>
          <p:nvPr/>
        </p:nvPicPr>
        <p:blipFill>
          <a:blip r:embed="rId3" cstate="print"/>
          <a:stretch>
            <a:fillRect/>
          </a:stretch>
        </p:blipFill>
        <p:spPr>
          <a:xfrm>
            <a:off x="5868144" y="4437112"/>
            <a:ext cx="2573184" cy="1224136"/>
          </a:xfrm>
          <a:prstGeom prst="rect">
            <a:avLst/>
          </a:prstGeom>
        </p:spPr>
      </p:pic>
      <p:pic>
        <p:nvPicPr>
          <p:cNvPr id="10" name="9 Imagen" descr="uvaoviene.png"/>
          <p:cNvPicPr>
            <a:picLocks noChangeAspect="1"/>
          </p:cNvPicPr>
          <p:nvPr/>
        </p:nvPicPr>
        <p:blipFill>
          <a:blip r:embed="rId4" cstate="print"/>
          <a:stretch>
            <a:fillRect/>
          </a:stretch>
        </p:blipFill>
        <p:spPr>
          <a:xfrm>
            <a:off x="179512" y="5949280"/>
            <a:ext cx="1576615" cy="728762"/>
          </a:xfrm>
          <a:prstGeom prst="rect">
            <a:avLst/>
          </a:prstGeom>
        </p:spPr>
      </p:pic>
      <p:sp>
        <p:nvSpPr>
          <p:cNvPr id="11" name="10 CuadroTexto"/>
          <p:cNvSpPr txBox="1"/>
          <p:nvPr/>
        </p:nvSpPr>
        <p:spPr>
          <a:xfrm>
            <a:off x="539552" y="3140968"/>
            <a:ext cx="4536504" cy="2308324"/>
          </a:xfrm>
          <a:prstGeom prst="rect">
            <a:avLst/>
          </a:prstGeom>
          <a:noFill/>
        </p:spPr>
        <p:txBody>
          <a:bodyPr wrap="square" rtlCol="0">
            <a:spAutoFit/>
          </a:bodyPr>
          <a:lstStyle/>
          <a:p>
            <a:pPr algn="just"/>
            <a:r>
              <a:rPr lang="es-ES" dirty="0" smtClean="0">
                <a:latin typeface="Bookman Old Style" pitchFamily="18" charset="0"/>
              </a:rPr>
              <a:t>Los fardelejos son unos dulces típicos de Arnedo, una ciudad Riojana. Consiste en trozos rectangulares de hojaldre rellenos de un dulce con sabor semejante al mazapán. Son típicos tanto en nuestras fiestas populares como a modo de desayuno o de postre.</a:t>
            </a:r>
            <a:endParaRPr lang="es-ES" dirty="0">
              <a:latin typeface="Bookman Old Style" pitchFamily="18" charset="0"/>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product0 700 g</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2’50€</a:t>
            </a:r>
            <a:endParaRPr lang="es-ES" sz="2000" dirty="0" smtClean="0">
              <a:latin typeface="Consolas" pitchFamily="49" charset="0"/>
              <a:cs typeface="Consolas" pitchFamily="49" charset="0"/>
            </a:endParaRPr>
          </a:p>
          <a:p>
            <a:r>
              <a:rPr lang="es-ES" sz="2000" dirty="0" smtClean="0">
                <a:latin typeface="Consolas" pitchFamily="49" charset="0"/>
                <a:cs typeface="Consolas" pitchFamily="49" charset="0"/>
              </a:rPr>
              <a:t>Referencia: VLDH-009</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Aceituna aliñada</a:t>
            </a:r>
            <a:endParaRPr lang="es-ES" sz="6000" dirty="0">
              <a:ln w="19050">
                <a:solidFill>
                  <a:srgbClr val="7030A0"/>
                </a:solidFill>
              </a:ln>
              <a:latin typeface="Bookman Old Style" pitchFamily="18" charset="0"/>
            </a:endParaRPr>
          </a:p>
        </p:txBody>
      </p:sp>
      <p:sp>
        <p:nvSpPr>
          <p:cNvPr id="9" name="8 CuadroTexto"/>
          <p:cNvSpPr txBox="1"/>
          <p:nvPr/>
        </p:nvSpPr>
        <p:spPr>
          <a:xfrm>
            <a:off x="3275856" y="908720"/>
            <a:ext cx="2664296" cy="400110"/>
          </a:xfrm>
          <a:prstGeom prst="rect">
            <a:avLst/>
          </a:prstGeom>
          <a:noFill/>
        </p:spPr>
        <p:txBody>
          <a:bodyPr wrap="square" rtlCol="0">
            <a:spAutoFit/>
          </a:bodyPr>
          <a:lstStyle/>
          <a:p>
            <a:pPr algn="ctr"/>
            <a:r>
              <a:rPr lang="es-ES" sz="2000" dirty="0" smtClean="0">
                <a:latin typeface="Bookman Old Style" pitchFamily="18" charset="0"/>
              </a:rPr>
              <a:t>“Himafesa”</a:t>
            </a:r>
            <a:endParaRPr lang="es-ES" sz="2000" dirty="0">
              <a:latin typeface="Bookman Old Style" pitchFamily="18" charset="0"/>
            </a:endParaRPr>
          </a:p>
        </p:txBody>
      </p:sp>
      <p:pic>
        <p:nvPicPr>
          <p:cNvPr id="6" name="Picture 2" descr="http://www.himafesa.es/encurtidos/img/ocho/grande/115.png"/>
          <p:cNvPicPr>
            <a:picLocks noChangeAspect="1" noChangeArrowheads="1"/>
          </p:cNvPicPr>
          <p:nvPr/>
        </p:nvPicPr>
        <p:blipFill>
          <a:blip r:embed="rId2" cstate="print"/>
          <a:stretch>
            <a:fillRect/>
          </a:stretch>
        </p:blipFill>
        <p:spPr bwMode="auto">
          <a:xfrm>
            <a:off x="6588224" y="1916832"/>
            <a:ext cx="2214578" cy="4577941"/>
          </a:xfrm>
          <a:prstGeom prst="rect">
            <a:avLst/>
          </a:prstGeom>
          <a:noFill/>
        </p:spPr>
      </p:pic>
      <p:pic>
        <p:nvPicPr>
          <p:cNvPr id="11" name="10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8" name="7 CuadroTexto"/>
          <p:cNvSpPr txBox="1"/>
          <p:nvPr/>
        </p:nvSpPr>
        <p:spPr>
          <a:xfrm>
            <a:off x="899592" y="2996952"/>
            <a:ext cx="4824536" cy="2585323"/>
          </a:xfrm>
          <a:prstGeom prst="rect">
            <a:avLst/>
          </a:prstGeom>
          <a:noFill/>
        </p:spPr>
        <p:txBody>
          <a:bodyPr wrap="square" rtlCol="0">
            <a:spAutoFit/>
          </a:bodyPr>
          <a:lstStyle/>
          <a:p>
            <a:pPr algn="just"/>
            <a:r>
              <a:rPr lang="es-ES" dirty="0" smtClean="0">
                <a:latin typeface="Bookman Old Style" pitchFamily="18" charset="0"/>
              </a:rPr>
              <a:t>La aceituna es el fruto del olivo y en La Rioja hay muchos de éstos. Himafesa es una marca que se encarga de recoger las mejores aceitunas Riojanas y enfrascarlas con todo tipo de aliños, en éste caso os podemos ofrecer unas exquisitas aceitunas verdes acompañadas por ajo, pimiento y una gran variedad de especias</a:t>
            </a:r>
            <a:endParaRPr lang="es-ES" dirty="0">
              <a:latin typeface="Bookman Old Style" pitchFamily="18"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product0 370 g</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2’30€</a:t>
            </a:r>
            <a:endParaRPr lang="es-ES" sz="2000" dirty="0" smtClean="0">
              <a:latin typeface="Consolas" pitchFamily="49" charset="0"/>
              <a:cs typeface="Consolas" pitchFamily="49" charset="0"/>
            </a:endParaRPr>
          </a:p>
          <a:p>
            <a:r>
              <a:rPr lang="es-ES" sz="2000" dirty="0" smtClean="0">
                <a:latin typeface="Consolas" pitchFamily="49" charset="0"/>
                <a:cs typeface="Consolas" pitchFamily="49" charset="0"/>
              </a:rPr>
              <a:t>Referencia: VLDH-010</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Aceituna manzanilla</a:t>
            </a:r>
            <a:endParaRPr lang="es-ES" sz="6000" dirty="0">
              <a:ln w="19050">
                <a:solidFill>
                  <a:srgbClr val="7030A0"/>
                </a:solidFill>
              </a:ln>
              <a:latin typeface="Bookman Old Style" pitchFamily="18" charset="0"/>
            </a:endParaRPr>
          </a:p>
        </p:txBody>
      </p:sp>
      <p:sp>
        <p:nvSpPr>
          <p:cNvPr id="9" name="8 CuadroTexto"/>
          <p:cNvSpPr txBox="1"/>
          <p:nvPr/>
        </p:nvSpPr>
        <p:spPr>
          <a:xfrm>
            <a:off x="3275856" y="908720"/>
            <a:ext cx="2664296" cy="400110"/>
          </a:xfrm>
          <a:prstGeom prst="rect">
            <a:avLst/>
          </a:prstGeom>
          <a:noFill/>
        </p:spPr>
        <p:txBody>
          <a:bodyPr wrap="square" rtlCol="0">
            <a:spAutoFit/>
          </a:bodyPr>
          <a:lstStyle/>
          <a:p>
            <a:pPr algn="ctr"/>
            <a:r>
              <a:rPr lang="es-ES" sz="2000" dirty="0" smtClean="0">
                <a:latin typeface="Bookman Old Style" pitchFamily="18" charset="0"/>
              </a:rPr>
              <a:t>“Himafesa”</a:t>
            </a:r>
            <a:endParaRPr lang="es-ES" sz="2000" dirty="0">
              <a:latin typeface="Bookman Old Style" pitchFamily="18" charset="0"/>
            </a:endParaRPr>
          </a:p>
        </p:txBody>
      </p:sp>
      <p:pic>
        <p:nvPicPr>
          <p:cNvPr id="6" name="Picture 2" descr="http://www.himafesa.es/encurtidos/img/ocho/grande/115.png"/>
          <p:cNvPicPr>
            <a:picLocks noChangeAspect="1" noChangeArrowheads="1"/>
          </p:cNvPicPr>
          <p:nvPr/>
        </p:nvPicPr>
        <p:blipFill>
          <a:blip r:embed="rId2" cstate="print"/>
          <a:stretch>
            <a:fillRect/>
          </a:stretch>
        </p:blipFill>
        <p:spPr bwMode="auto">
          <a:xfrm>
            <a:off x="6588224" y="1994520"/>
            <a:ext cx="2214578" cy="4422564"/>
          </a:xfrm>
          <a:prstGeom prst="rect">
            <a:avLst/>
          </a:prstGeom>
          <a:noFill/>
        </p:spPr>
      </p:pic>
      <p:pic>
        <p:nvPicPr>
          <p:cNvPr id="8" name="7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11" name="10 CuadroTexto"/>
          <p:cNvSpPr txBox="1"/>
          <p:nvPr/>
        </p:nvSpPr>
        <p:spPr>
          <a:xfrm>
            <a:off x="827584" y="3140968"/>
            <a:ext cx="4824536" cy="2031325"/>
          </a:xfrm>
          <a:prstGeom prst="rect">
            <a:avLst/>
          </a:prstGeom>
          <a:noFill/>
        </p:spPr>
        <p:txBody>
          <a:bodyPr wrap="square" rtlCol="0">
            <a:spAutoFit/>
          </a:bodyPr>
          <a:lstStyle/>
          <a:p>
            <a:pPr algn="just"/>
            <a:r>
              <a:rPr lang="es-ES" dirty="0" smtClean="0">
                <a:latin typeface="Bookman Old Style" pitchFamily="18" charset="0"/>
              </a:rPr>
              <a:t>Manzanilla es un tipo de olivo y su producto son las aceitunas manzanilla. Tiene forma redondeada y un tamaño medio. Son de gran calidad por lo que se utilizan principalmente en la mesa y en ensaladas. Destacan por su sabor y su olor.</a:t>
            </a:r>
            <a:endParaRPr lang="es-ES" dirty="0">
              <a:latin typeface="Bookman Old Style" pitchFamily="18" charset="0"/>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product0 370 g</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1’50€</a:t>
            </a:r>
            <a:endParaRPr lang="es-ES" sz="2000" dirty="0" smtClean="0">
              <a:latin typeface="Consolas" pitchFamily="49" charset="0"/>
              <a:cs typeface="Consolas" pitchFamily="49" charset="0"/>
            </a:endParaRPr>
          </a:p>
          <a:p>
            <a:r>
              <a:rPr lang="es-ES" sz="2000" dirty="0" smtClean="0">
                <a:latin typeface="Consolas" pitchFamily="49" charset="0"/>
                <a:cs typeface="Consolas" pitchFamily="49" charset="0"/>
              </a:rPr>
              <a:t>Referencia: VLDH-011</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Cebollita en vinagre</a:t>
            </a:r>
            <a:endParaRPr lang="es-ES" sz="6000" dirty="0">
              <a:ln w="19050">
                <a:solidFill>
                  <a:srgbClr val="7030A0"/>
                </a:solidFill>
              </a:ln>
              <a:latin typeface="Bookman Old Style" pitchFamily="18" charset="0"/>
            </a:endParaRPr>
          </a:p>
        </p:txBody>
      </p:sp>
      <p:sp>
        <p:nvSpPr>
          <p:cNvPr id="9" name="8 CuadroTexto"/>
          <p:cNvSpPr txBox="1"/>
          <p:nvPr/>
        </p:nvSpPr>
        <p:spPr>
          <a:xfrm>
            <a:off x="3275856" y="908720"/>
            <a:ext cx="2664296" cy="400110"/>
          </a:xfrm>
          <a:prstGeom prst="rect">
            <a:avLst/>
          </a:prstGeom>
          <a:noFill/>
        </p:spPr>
        <p:txBody>
          <a:bodyPr wrap="square" rtlCol="0">
            <a:spAutoFit/>
          </a:bodyPr>
          <a:lstStyle/>
          <a:p>
            <a:pPr algn="ctr"/>
            <a:r>
              <a:rPr lang="es-ES" sz="2000" dirty="0" smtClean="0">
                <a:latin typeface="Bookman Old Style" pitchFamily="18" charset="0"/>
              </a:rPr>
              <a:t>“Himafesa”</a:t>
            </a:r>
            <a:endParaRPr lang="es-ES" sz="2000" dirty="0">
              <a:latin typeface="Bookman Old Style" pitchFamily="18" charset="0"/>
            </a:endParaRPr>
          </a:p>
        </p:txBody>
      </p:sp>
      <p:pic>
        <p:nvPicPr>
          <p:cNvPr id="8" name="Picture 2" descr="http://www.himafesa.es/encurtidos/img/ocho/grande/115.png"/>
          <p:cNvPicPr>
            <a:picLocks noGrp="1" noChangeAspect="1" noChangeArrowheads="1"/>
          </p:cNvPicPr>
          <p:nvPr>
            <p:ph idx="1"/>
          </p:nvPr>
        </p:nvPicPr>
        <p:blipFill>
          <a:blip r:embed="rId2" cstate="print"/>
          <a:stretch>
            <a:fillRect/>
          </a:stretch>
        </p:blipFill>
        <p:spPr bwMode="auto">
          <a:xfrm>
            <a:off x="6500826" y="1928802"/>
            <a:ext cx="2362896" cy="4391285"/>
          </a:xfrm>
          <a:prstGeom prst="rect">
            <a:avLst/>
          </a:prstGeom>
          <a:noFill/>
        </p:spPr>
      </p:pic>
      <p:pic>
        <p:nvPicPr>
          <p:cNvPr id="10" name="9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11" name="10 CuadroTexto"/>
          <p:cNvSpPr txBox="1"/>
          <p:nvPr/>
        </p:nvSpPr>
        <p:spPr>
          <a:xfrm>
            <a:off x="827584" y="3501008"/>
            <a:ext cx="4824536" cy="1477328"/>
          </a:xfrm>
          <a:prstGeom prst="rect">
            <a:avLst/>
          </a:prstGeom>
          <a:noFill/>
        </p:spPr>
        <p:txBody>
          <a:bodyPr wrap="square" rtlCol="0">
            <a:spAutoFit/>
          </a:bodyPr>
          <a:lstStyle/>
          <a:p>
            <a:pPr algn="just"/>
            <a:r>
              <a:rPr lang="es-ES" dirty="0" smtClean="0">
                <a:latin typeface="Bookman Old Style" pitchFamily="18" charset="0"/>
              </a:rPr>
              <a:t>Las cebollitas en vinagre son populares dentro de La Rioja ya que no son ni picantes ni amargas. Tienen un sabor ácido por estar sometidas al vinagre pero aún así están buenísimas.</a:t>
            </a:r>
            <a:endParaRPr lang="es-ES" dirty="0">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Contacta con nosotros</a:t>
            </a:r>
            <a:endParaRPr lang="es-ES" sz="6000" dirty="0">
              <a:ln w="19050">
                <a:solidFill>
                  <a:srgbClr val="7030A0"/>
                </a:solidFill>
              </a:ln>
              <a:latin typeface="Bookman Old Style" pitchFamily="18" charset="0"/>
            </a:endParaRPr>
          </a:p>
        </p:txBody>
      </p:sp>
      <p:sp>
        <p:nvSpPr>
          <p:cNvPr id="18" name="17 CuadroTexto"/>
          <p:cNvSpPr txBox="1"/>
          <p:nvPr/>
        </p:nvSpPr>
        <p:spPr>
          <a:xfrm>
            <a:off x="899592" y="1556792"/>
            <a:ext cx="7272808" cy="1077218"/>
          </a:xfrm>
          <a:prstGeom prst="rect">
            <a:avLst/>
          </a:prstGeom>
          <a:noFill/>
        </p:spPr>
        <p:txBody>
          <a:bodyPr wrap="square" rtlCol="0">
            <a:spAutoFit/>
          </a:bodyPr>
          <a:lstStyle/>
          <a:p>
            <a:r>
              <a:rPr lang="es-ES" sz="3200" b="1" dirty="0" err="1" smtClean="0">
                <a:solidFill>
                  <a:srgbClr val="9900FF"/>
                </a:solidFill>
                <a:latin typeface="Bookman Old Style" pitchFamily="18" charset="0"/>
              </a:rPr>
              <a:t>Twitter</a:t>
            </a:r>
            <a:r>
              <a:rPr lang="es-ES" sz="3200" b="1" dirty="0" smtClean="0">
                <a:solidFill>
                  <a:srgbClr val="9900FF"/>
                </a:solidFill>
                <a:latin typeface="Bookman Old Style" pitchFamily="18" charset="0"/>
              </a:rPr>
              <a:t>:     </a:t>
            </a:r>
            <a:r>
              <a:rPr lang="es-ES" sz="3200" dirty="0" smtClean="0">
                <a:latin typeface="Aharoni" pitchFamily="2" charset="-79"/>
                <a:cs typeface="Aharoni" pitchFamily="2" charset="-79"/>
              </a:rPr>
              <a:t>@</a:t>
            </a:r>
            <a:r>
              <a:rPr lang="es-ES" sz="3200" dirty="0" err="1" smtClean="0">
                <a:latin typeface="Aharoni" pitchFamily="2" charset="-79"/>
                <a:cs typeface="Aharoni" pitchFamily="2" charset="-79"/>
              </a:rPr>
              <a:t>Uvaoviene</a:t>
            </a:r>
            <a:endParaRPr lang="es-ES" sz="3200" dirty="0" smtClean="0">
              <a:latin typeface="Aharoni" pitchFamily="2" charset="-79"/>
              <a:cs typeface="Aharoni" pitchFamily="2" charset="-79"/>
            </a:endParaRPr>
          </a:p>
          <a:p>
            <a:r>
              <a:rPr lang="es-ES" sz="3200" b="1" dirty="0" smtClean="0">
                <a:solidFill>
                  <a:srgbClr val="9900FF"/>
                </a:solidFill>
                <a:latin typeface="Bookman Old Style" pitchFamily="18" charset="0"/>
              </a:rPr>
              <a:t>Correo:      </a:t>
            </a:r>
            <a:r>
              <a:rPr lang="es-ES" sz="3200" dirty="0" smtClean="0">
                <a:latin typeface="Aharoni" pitchFamily="2" charset="-79"/>
                <a:cs typeface="Aharoni" pitchFamily="2" charset="-79"/>
              </a:rPr>
              <a:t>uvaoviene@hotmail.com</a:t>
            </a:r>
            <a:endParaRPr lang="es-ES" sz="3200" dirty="0">
              <a:latin typeface="Aharoni" pitchFamily="2" charset="-79"/>
              <a:cs typeface="Aharoni" pitchFamily="2" charset="-79"/>
            </a:endParaRPr>
          </a:p>
        </p:txBody>
      </p:sp>
      <p:pic>
        <p:nvPicPr>
          <p:cNvPr id="19" name="18 Imagen" descr="uvaoviene.png"/>
          <p:cNvPicPr>
            <a:picLocks noChangeAspect="1"/>
          </p:cNvPicPr>
          <p:nvPr/>
        </p:nvPicPr>
        <p:blipFill>
          <a:blip r:embed="rId2" cstate="print"/>
          <a:stretch>
            <a:fillRect/>
          </a:stretch>
        </p:blipFill>
        <p:spPr>
          <a:xfrm>
            <a:off x="1763688" y="2492896"/>
            <a:ext cx="5616624" cy="2596184"/>
          </a:xfrm>
          <a:prstGeom prst="rect">
            <a:avLst/>
          </a:prstGeom>
        </p:spPr>
      </p:pic>
      <p:sp>
        <p:nvSpPr>
          <p:cNvPr id="20" name="19 CuadroTexto"/>
          <p:cNvSpPr txBox="1"/>
          <p:nvPr/>
        </p:nvSpPr>
        <p:spPr>
          <a:xfrm>
            <a:off x="251520" y="5589240"/>
            <a:ext cx="8280920" cy="830997"/>
          </a:xfrm>
          <a:prstGeom prst="rect">
            <a:avLst/>
          </a:prstGeom>
          <a:noFill/>
        </p:spPr>
        <p:txBody>
          <a:bodyPr wrap="square" rtlCol="0">
            <a:spAutoFit/>
          </a:bodyPr>
          <a:lstStyle/>
          <a:p>
            <a:r>
              <a:rPr lang="es-ES" sz="2400" dirty="0" err="1" smtClean="0">
                <a:latin typeface="Adobe Gothic Std B" pitchFamily="34" charset="-128"/>
                <a:ea typeface="Adobe Gothic Std B" pitchFamily="34" charset="-128"/>
              </a:rPr>
              <a:t>Albia</a:t>
            </a:r>
            <a:r>
              <a:rPr lang="es-ES" sz="2400" dirty="0" smtClean="0">
                <a:latin typeface="Adobe Gothic Std B" pitchFamily="34" charset="-128"/>
                <a:ea typeface="Adobe Gothic Std B" pitchFamily="34" charset="-128"/>
              </a:rPr>
              <a:t> de Castro, 9 Bajo.</a:t>
            </a:r>
          </a:p>
          <a:p>
            <a:r>
              <a:rPr lang="es-ES" sz="2400" dirty="0" smtClean="0">
                <a:latin typeface="Adobe Gothic Std B" pitchFamily="34" charset="-128"/>
                <a:ea typeface="Adobe Gothic Std B" pitchFamily="34" charset="-128"/>
              </a:rPr>
              <a:t>26003 Logroño, La Rioja.</a:t>
            </a:r>
            <a:endParaRPr lang="es-ES" sz="2400" dirty="0">
              <a:latin typeface="Adobe Gothic Std B" pitchFamily="34" charset="-128"/>
              <a:ea typeface="Adobe Gothic Std B" pitchFamily="34" charset="-128"/>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9144000" cy="1446550"/>
          </a:xfrm>
          <a:prstGeom prst="rect">
            <a:avLst/>
          </a:prstGeom>
          <a:noFill/>
        </p:spPr>
        <p:txBody>
          <a:bodyPr wrap="square" rtlCol="0">
            <a:spAutoFit/>
          </a:bodyPr>
          <a:lstStyle/>
          <a:p>
            <a:pPr algn="ctr"/>
            <a:r>
              <a:rPr lang="es-ES" sz="8800" dirty="0" smtClean="0">
                <a:ln w="19050">
                  <a:solidFill>
                    <a:srgbClr val="7030A0"/>
                  </a:solidFill>
                </a:ln>
                <a:latin typeface="Bookman Old Style" pitchFamily="18" charset="0"/>
              </a:rPr>
              <a:t>Catálogo</a:t>
            </a:r>
            <a:endParaRPr lang="es-ES" sz="8800" dirty="0">
              <a:ln w="19050">
                <a:solidFill>
                  <a:srgbClr val="7030A0"/>
                </a:solidFill>
              </a:ln>
              <a:latin typeface="Bookman Old Style" pitchFamily="18" charset="0"/>
            </a:endParaRPr>
          </a:p>
        </p:txBody>
      </p:sp>
      <p:sp>
        <p:nvSpPr>
          <p:cNvPr id="11" name="10 CuadroTexto"/>
          <p:cNvSpPr txBox="1"/>
          <p:nvPr/>
        </p:nvSpPr>
        <p:spPr>
          <a:xfrm>
            <a:off x="179512" y="1628800"/>
            <a:ext cx="8784976" cy="4524315"/>
          </a:xfrm>
          <a:prstGeom prst="rect">
            <a:avLst/>
          </a:prstGeom>
          <a:noFill/>
        </p:spPr>
        <p:txBody>
          <a:bodyPr wrap="square" rtlCol="0">
            <a:spAutoFit/>
          </a:bodyPr>
          <a:lstStyle/>
          <a:p>
            <a:pPr algn="just"/>
            <a:r>
              <a:rPr lang="es-ES" dirty="0" smtClean="0">
                <a:latin typeface="Bookman Old Style" pitchFamily="18" charset="0"/>
                <a:ea typeface="Adobe Myungjo Std M" pitchFamily="18" charset="-128"/>
              </a:rPr>
              <a:t>¡Bienvenidos a nuestro catálogo!</a:t>
            </a:r>
          </a:p>
          <a:p>
            <a:pPr algn="just"/>
            <a:endParaRPr lang="es-ES" dirty="0" smtClean="0">
              <a:latin typeface="Bookman Old Style" pitchFamily="18" charset="0"/>
              <a:ea typeface="Adobe Myungjo Std M" pitchFamily="18" charset="-128"/>
            </a:endParaRPr>
          </a:p>
          <a:p>
            <a:pPr algn="just"/>
            <a:r>
              <a:rPr lang="es-ES" dirty="0" smtClean="0">
                <a:latin typeface="Bookman Old Style" pitchFamily="18" charset="0"/>
                <a:ea typeface="Adobe Myungjo Std M" pitchFamily="18" charset="-128"/>
              </a:rPr>
              <a:t>Como ya sabréis, nosotros somos Uva o viene, una cooperativa más en este mundillo de los negocios.</a:t>
            </a:r>
          </a:p>
          <a:p>
            <a:pPr algn="just"/>
            <a:endParaRPr lang="es-ES" dirty="0" smtClean="0">
              <a:latin typeface="Bookman Old Style" pitchFamily="18" charset="0"/>
              <a:ea typeface="Adobe Myungjo Std M" pitchFamily="18" charset="-128"/>
            </a:endParaRPr>
          </a:p>
          <a:p>
            <a:pPr algn="just"/>
            <a:r>
              <a:rPr lang="es-ES" dirty="0" smtClean="0">
                <a:latin typeface="Bookman Old Style" pitchFamily="18" charset="0"/>
                <a:ea typeface="Adobe Myungjo Std M" pitchFamily="18" charset="-128"/>
              </a:rPr>
              <a:t>En este PowerPoint nuestra intención es dar a conocer nuestro catálogo y los productos que vamos a ofrecer, que son casi todos 100% origen riojano y de los alrededores. Comerciamos con marcas muy prestigiosas en nuestra provincia como “Himafesa” o “La Ermita”. Os podemos asegurar que tienen una calidad impecable y que las fechas de caducidad son muy lejanas, ya que nuestros principales productos son en conserva; típico en nuestras tierras.</a:t>
            </a:r>
          </a:p>
          <a:p>
            <a:pPr algn="just"/>
            <a:endParaRPr lang="es-ES" dirty="0" smtClean="0">
              <a:latin typeface="Bookman Old Style" pitchFamily="18" charset="0"/>
              <a:ea typeface="Adobe Myungjo Std M" pitchFamily="18" charset="-128"/>
            </a:endParaRPr>
          </a:p>
          <a:p>
            <a:pPr algn="just"/>
            <a:r>
              <a:rPr lang="es-ES" dirty="0" smtClean="0">
                <a:latin typeface="Bookman Old Style" pitchFamily="18" charset="0"/>
                <a:ea typeface="Adobe Myungjo Std M" pitchFamily="18" charset="-128"/>
              </a:rPr>
              <a:t>Los precios vienen con el I.V.A. incluido y sin los gastos de envío.</a:t>
            </a:r>
          </a:p>
          <a:p>
            <a:pPr algn="just"/>
            <a:endParaRPr lang="es-ES" dirty="0" smtClean="0">
              <a:latin typeface="Bookman Old Style" pitchFamily="18" charset="0"/>
              <a:ea typeface="Adobe Myungjo Std M" pitchFamily="18" charset="-128"/>
            </a:endParaRPr>
          </a:p>
          <a:p>
            <a:pPr algn="just"/>
            <a:r>
              <a:rPr lang="es-ES" dirty="0" smtClean="0">
                <a:latin typeface="Bookman Old Style" pitchFamily="18" charset="0"/>
                <a:ea typeface="Adobe Myungjo Std M" pitchFamily="18" charset="-128"/>
              </a:rPr>
              <a:t>¡Esperamos que los disfrutéis!</a:t>
            </a:r>
          </a:p>
        </p:txBody>
      </p:sp>
      <p:pic>
        <p:nvPicPr>
          <p:cNvPr id="12" name="11 Imagen" descr="uvaoviene.png"/>
          <p:cNvPicPr>
            <a:picLocks noChangeAspect="1"/>
          </p:cNvPicPr>
          <p:nvPr/>
        </p:nvPicPr>
        <p:blipFill>
          <a:blip r:embed="rId2" cstate="print"/>
          <a:stretch>
            <a:fillRect/>
          </a:stretch>
        </p:blipFill>
        <p:spPr>
          <a:xfrm>
            <a:off x="6444208" y="5697190"/>
            <a:ext cx="2511314" cy="1160810"/>
          </a:xfrm>
          <a:prstGeom prst="rect">
            <a:avLst/>
          </a:prstGeom>
        </p:spPr>
      </p:pic>
      <p:sp>
        <p:nvSpPr>
          <p:cNvPr id="14" name="13 CuadroTexto"/>
          <p:cNvSpPr txBox="1"/>
          <p:nvPr/>
        </p:nvSpPr>
        <p:spPr>
          <a:xfrm>
            <a:off x="4427984" y="6093296"/>
            <a:ext cx="2376264" cy="523220"/>
          </a:xfrm>
          <a:prstGeom prst="rect">
            <a:avLst/>
          </a:prstGeom>
          <a:noFill/>
        </p:spPr>
        <p:txBody>
          <a:bodyPr wrap="square" rtlCol="0">
            <a:spAutoFit/>
          </a:bodyPr>
          <a:lstStyle/>
          <a:p>
            <a:r>
              <a:rPr lang="es-ES" sz="2800" dirty="0" smtClean="0">
                <a:latin typeface="Bookman Old Style" pitchFamily="18" charset="0"/>
              </a:rPr>
              <a:t>Un saludo:</a:t>
            </a:r>
            <a:endParaRPr lang="es-ES" sz="2800" dirty="0">
              <a:latin typeface="Bookman Old Style" pitchFamily="18" charset="0"/>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0’75 L</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4’99</a:t>
            </a:r>
            <a:r>
              <a:rPr lang="es-ES" sz="2000" dirty="0" smtClean="0">
                <a:latin typeface="Consolas" pitchFamily="49" charset="0"/>
                <a:cs typeface="Consolas" pitchFamily="49" charset="0"/>
              </a:rPr>
              <a:t>€</a:t>
            </a:r>
          </a:p>
          <a:p>
            <a:r>
              <a:rPr lang="es-ES" sz="2000" dirty="0" smtClean="0">
                <a:latin typeface="Consolas" pitchFamily="49" charset="0"/>
                <a:cs typeface="Consolas" pitchFamily="49" charset="0"/>
              </a:rPr>
              <a:t>Referencia: VLDH-001</a:t>
            </a:r>
            <a:endParaRPr lang="es-ES" sz="2000" dirty="0">
              <a:latin typeface="Consolas" pitchFamily="49" charset="0"/>
              <a:cs typeface="Consolas" pitchFamily="49" charset="0"/>
            </a:endParaRPr>
          </a:p>
        </p:txBody>
      </p:sp>
      <p:pic>
        <p:nvPicPr>
          <p:cNvPr id="8" name="7 Marcador de contenido" descr="Vino tinto crianza López de Haro.png"/>
          <p:cNvPicPr>
            <a:picLocks noGrp="1" noChangeAspect="1"/>
          </p:cNvPicPr>
          <p:nvPr>
            <p:ph idx="1"/>
          </p:nvPr>
        </p:nvPicPr>
        <p:blipFill>
          <a:blip r:embed="rId2" cstate="print"/>
          <a:stretch>
            <a:fillRect/>
          </a:stretch>
        </p:blipFill>
        <p:spPr>
          <a:xfrm>
            <a:off x="7215206" y="1571612"/>
            <a:ext cx="1588493" cy="5083178"/>
          </a:xfrm>
        </p:spPr>
      </p:pic>
      <p:sp>
        <p:nvSpPr>
          <p:cNvPr id="7" name="6 CuadroTexto"/>
          <p:cNvSpPr txBox="1"/>
          <p:nvPr/>
        </p:nvSpPr>
        <p:spPr>
          <a:xfrm>
            <a:off x="971600" y="0"/>
            <a:ext cx="6984776"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Vino crianza 2010</a:t>
            </a:r>
            <a:endParaRPr lang="es-ES" sz="6000" dirty="0">
              <a:ln w="19050">
                <a:solidFill>
                  <a:srgbClr val="7030A0"/>
                </a:solidFill>
              </a:ln>
              <a:latin typeface="Bookman Old Style" pitchFamily="18" charset="0"/>
            </a:endParaRPr>
          </a:p>
        </p:txBody>
      </p:sp>
      <p:sp>
        <p:nvSpPr>
          <p:cNvPr id="9" name="8 CuadroTexto"/>
          <p:cNvSpPr txBox="1"/>
          <p:nvPr/>
        </p:nvSpPr>
        <p:spPr>
          <a:xfrm>
            <a:off x="3059832" y="908720"/>
            <a:ext cx="2664296" cy="400110"/>
          </a:xfrm>
          <a:prstGeom prst="rect">
            <a:avLst/>
          </a:prstGeom>
          <a:noFill/>
        </p:spPr>
        <p:txBody>
          <a:bodyPr wrap="square" rtlCol="0">
            <a:spAutoFit/>
          </a:bodyPr>
          <a:lstStyle/>
          <a:p>
            <a:pPr algn="ctr"/>
            <a:r>
              <a:rPr lang="es-ES" sz="2000" dirty="0" smtClean="0">
                <a:latin typeface="Bookman Old Style" pitchFamily="18" charset="0"/>
              </a:rPr>
              <a:t>“López de Haro”</a:t>
            </a:r>
            <a:endParaRPr lang="es-ES" sz="2000" dirty="0">
              <a:latin typeface="Bookman Old Style" pitchFamily="18" charset="0"/>
            </a:endParaRPr>
          </a:p>
        </p:txBody>
      </p:sp>
      <p:pic>
        <p:nvPicPr>
          <p:cNvPr id="6" name="5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10" name="9 CuadroTexto"/>
          <p:cNvSpPr txBox="1"/>
          <p:nvPr/>
        </p:nvSpPr>
        <p:spPr>
          <a:xfrm>
            <a:off x="1331640" y="3140968"/>
            <a:ext cx="4824536" cy="2308324"/>
          </a:xfrm>
          <a:prstGeom prst="rect">
            <a:avLst/>
          </a:prstGeom>
          <a:noFill/>
        </p:spPr>
        <p:txBody>
          <a:bodyPr wrap="square" rtlCol="0">
            <a:spAutoFit/>
          </a:bodyPr>
          <a:lstStyle/>
          <a:p>
            <a:pPr algn="just"/>
            <a:r>
              <a:rPr lang="es-ES" dirty="0" smtClean="0">
                <a:latin typeface="Bookman Old Style" pitchFamily="18" charset="0"/>
              </a:rPr>
              <a:t>El vino “López de Haro” es una bebida obtenida de los mejores viñedos de La Rioja y procedente de Haro, una de las ciudades más pobladas de nuestra provincia. Tiene un aroma agradable y un sabor para los mejores paladares. Es un producto que sin duda gusta para el acompañamiento de las comidas.</a:t>
            </a:r>
            <a:endParaRPr lang="es-ES" dirty="0">
              <a:latin typeface="Bookman Old Style"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product0 250 g</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3’50€</a:t>
            </a:r>
            <a:endParaRPr lang="es-ES" sz="2000" dirty="0" smtClean="0">
              <a:latin typeface="Consolas" pitchFamily="49" charset="0"/>
              <a:cs typeface="Consolas" pitchFamily="49" charset="0"/>
            </a:endParaRPr>
          </a:p>
          <a:p>
            <a:r>
              <a:rPr lang="es-ES" sz="2000" dirty="0" smtClean="0">
                <a:latin typeface="Consolas" pitchFamily="49" charset="0"/>
                <a:cs typeface="Consolas" pitchFamily="49" charset="0"/>
              </a:rPr>
              <a:t>Referencia: VLDH-002</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Chorizo picante y dulce</a:t>
            </a:r>
            <a:endParaRPr lang="es-ES" sz="6000" dirty="0">
              <a:ln w="19050">
                <a:solidFill>
                  <a:srgbClr val="7030A0"/>
                </a:solidFill>
              </a:ln>
              <a:latin typeface="Bookman Old Style" pitchFamily="18" charset="0"/>
            </a:endParaRPr>
          </a:p>
        </p:txBody>
      </p:sp>
      <p:sp>
        <p:nvSpPr>
          <p:cNvPr id="9" name="8 CuadroTexto"/>
          <p:cNvSpPr txBox="1"/>
          <p:nvPr/>
        </p:nvSpPr>
        <p:spPr>
          <a:xfrm>
            <a:off x="3203848" y="908720"/>
            <a:ext cx="2664296" cy="400110"/>
          </a:xfrm>
          <a:prstGeom prst="rect">
            <a:avLst/>
          </a:prstGeom>
          <a:noFill/>
        </p:spPr>
        <p:txBody>
          <a:bodyPr wrap="square" rtlCol="0">
            <a:spAutoFit/>
          </a:bodyPr>
          <a:lstStyle/>
          <a:p>
            <a:pPr algn="ctr"/>
            <a:r>
              <a:rPr lang="es-ES" sz="2000" dirty="0" smtClean="0">
                <a:latin typeface="Bookman Old Style" pitchFamily="18" charset="0"/>
              </a:rPr>
              <a:t>“La Gloriosa”</a:t>
            </a:r>
            <a:endParaRPr lang="es-ES" sz="2000" dirty="0">
              <a:latin typeface="Bookman Old Style" pitchFamily="18" charset="0"/>
            </a:endParaRPr>
          </a:p>
        </p:txBody>
      </p:sp>
      <p:pic>
        <p:nvPicPr>
          <p:cNvPr id="10" name="9 Marcador de contenido" descr="laalala.jpg"/>
          <p:cNvPicPr>
            <a:picLocks noChangeAspect="1"/>
          </p:cNvPicPr>
          <p:nvPr/>
        </p:nvPicPr>
        <p:blipFill>
          <a:blip r:embed="rId2" cstate="print"/>
          <a:srcRect/>
          <a:stretch>
            <a:fillRect/>
          </a:stretch>
        </p:blipFill>
        <p:spPr>
          <a:xfrm>
            <a:off x="6012160" y="1844824"/>
            <a:ext cx="2857520" cy="4714908"/>
          </a:xfrm>
          <a:prstGeom prst="rect">
            <a:avLst/>
          </a:prstGeom>
        </p:spPr>
      </p:pic>
      <p:pic>
        <p:nvPicPr>
          <p:cNvPr id="6" name="5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11" name="10 CuadroTexto"/>
          <p:cNvSpPr txBox="1"/>
          <p:nvPr/>
        </p:nvSpPr>
        <p:spPr>
          <a:xfrm>
            <a:off x="611560" y="2924944"/>
            <a:ext cx="4824536" cy="2585323"/>
          </a:xfrm>
          <a:prstGeom prst="rect">
            <a:avLst/>
          </a:prstGeom>
          <a:noFill/>
        </p:spPr>
        <p:txBody>
          <a:bodyPr wrap="square" rtlCol="0">
            <a:spAutoFit/>
          </a:bodyPr>
          <a:lstStyle/>
          <a:p>
            <a:pPr algn="just"/>
            <a:r>
              <a:rPr lang="es-ES" dirty="0" smtClean="0">
                <a:latin typeface="Bookman Old Style" pitchFamily="18" charset="0"/>
              </a:rPr>
              <a:t>Tenemos dos variedades de chorizo “La Gloriosa”: dulce y picante. Es un embutido típico en toda la Península Ibérica elaborada principalmente con carne de cerdo picada adobada con especias, especialmente el pimentón. A los riojanos gusta mucho, sobre todo para preparar nuestro famoso plato “patatas a la riojana”</a:t>
            </a:r>
            <a:endParaRPr lang="es-ES" dirty="0">
              <a:latin typeface="Bookman Old Style" pitchFamily="18" charset="0"/>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product0 440 g</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2’25€</a:t>
            </a:r>
            <a:endParaRPr lang="es-ES" sz="2000" dirty="0" smtClean="0">
              <a:latin typeface="Consolas" pitchFamily="49" charset="0"/>
              <a:cs typeface="Consolas" pitchFamily="49" charset="0"/>
            </a:endParaRPr>
          </a:p>
          <a:p>
            <a:r>
              <a:rPr lang="es-ES" sz="2000" dirty="0" smtClean="0">
                <a:latin typeface="Consolas" pitchFamily="49" charset="0"/>
                <a:cs typeface="Consolas" pitchFamily="49" charset="0"/>
              </a:rPr>
              <a:t>Referencia: VLDH-003</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Alubias blancas</a:t>
            </a:r>
            <a:endParaRPr lang="es-ES" sz="6000" dirty="0">
              <a:ln w="19050">
                <a:solidFill>
                  <a:srgbClr val="7030A0"/>
                </a:solidFill>
              </a:ln>
              <a:latin typeface="Bookman Old Style" pitchFamily="18" charset="0"/>
            </a:endParaRPr>
          </a:p>
        </p:txBody>
      </p:sp>
      <p:sp>
        <p:nvSpPr>
          <p:cNvPr id="9" name="8 CuadroTexto"/>
          <p:cNvSpPr txBox="1"/>
          <p:nvPr/>
        </p:nvSpPr>
        <p:spPr>
          <a:xfrm>
            <a:off x="3203848" y="908720"/>
            <a:ext cx="2664296" cy="400110"/>
          </a:xfrm>
          <a:prstGeom prst="rect">
            <a:avLst/>
          </a:prstGeom>
          <a:noFill/>
        </p:spPr>
        <p:txBody>
          <a:bodyPr wrap="square" rtlCol="0">
            <a:spAutoFit/>
          </a:bodyPr>
          <a:lstStyle/>
          <a:p>
            <a:pPr algn="ctr"/>
            <a:r>
              <a:rPr lang="es-ES" sz="2000" dirty="0" smtClean="0">
                <a:latin typeface="Bookman Old Style" pitchFamily="18" charset="0"/>
              </a:rPr>
              <a:t>“Litoral”</a:t>
            </a:r>
            <a:endParaRPr lang="es-ES" sz="2000" dirty="0">
              <a:latin typeface="Bookman Old Style" pitchFamily="18" charset="0"/>
            </a:endParaRPr>
          </a:p>
        </p:txBody>
      </p:sp>
      <p:pic>
        <p:nvPicPr>
          <p:cNvPr id="6" name="Picture 4" descr="tratada-Alubias-blancas-tarro-1-2kg-WEB_01[1]"/>
          <p:cNvPicPr>
            <a:picLocks noGrp="1" noChangeAspect="1" noChangeArrowheads="1"/>
          </p:cNvPicPr>
          <p:nvPr>
            <p:ph idx="1"/>
          </p:nvPr>
        </p:nvPicPr>
        <p:blipFill>
          <a:blip r:embed="rId2" cstate="print"/>
          <a:stretch>
            <a:fillRect/>
          </a:stretch>
        </p:blipFill>
        <p:spPr bwMode="auto">
          <a:xfrm>
            <a:off x="5652120" y="2348880"/>
            <a:ext cx="3714776" cy="3714776"/>
          </a:xfrm>
          <a:prstGeom prst="rect">
            <a:avLst/>
          </a:prstGeom>
          <a:noFill/>
          <a:ln w="9525">
            <a:noFill/>
            <a:miter lim="800000"/>
            <a:headEnd/>
            <a:tailEnd/>
          </a:ln>
        </p:spPr>
      </p:pic>
      <p:pic>
        <p:nvPicPr>
          <p:cNvPr id="8" name="7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10" name="9 CuadroTexto"/>
          <p:cNvSpPr txBox="1"/>
          <p:nvPr/>
        </p:nvSpPr>
        <p:spPr>
          <a:xfrm>
            <a:off x="611560" y="2996952"/>
            <a:ext cx="4824536" cy="2585323"/>
          </a:xfrm>
          <a:prstGeom prst="rect">
            <a:avLst/>
          </a:prstGeom>
          <a:noFill/>
        </p:spPr>
        <p:txBody>
          <a:bodyPr wrap="square" rtlCol="0">
            <a:spAutoFit/>
          </a:bodyPr>
          <a:lstStyle/>
          <a:p>
            <a:pPr algn="just"/>
            <a:r>
              <a:rPr lang="es-ES" dirty="0" smtClean="0">
                <a:latin typeface="Bookman Old Style" pitchFamily="18" charset="0"/>
              </a:rPr>
              <a:t>La alubias marca “Litoral” es un cocido de alubias blancas cocinadas al estilo de la abuela, es decir: especiado con ingredientes únicamente naturales. Son unas legumbres que el hombre lleva comiendo desde las antigüedades y por lo visto nunca pasa de moda. Está listo para calentar y comer. Se puede acompañar con un poquito de chorizo. </a:t>
            </a:r>
            <a:endParaRPr lang="es-ES" dirty="0">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product0 440 g</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2’50€</a:t>
            </a:r>
            <a:endParaRPr lang="es-ES" sz="2000" dirty="0" smtClean="0">
              <a:latin typeface="Consolas" pitchFamily="49" charset="0"/>
              <a:cs typeface="Consolas" pitchFamily="49" charset="0"/>
            </a:endParaRPr>
          </a:p>
          <a:p>
            <a:r>
              <a:rPr lang="es-ES" sz="2000" dirty="0" smtClean="0">
                <a:latin typeface="Consolas" pitchFamily="49" charset="0"/>
                <a:cs typeface="Consolas" pitchFamily="49" charset="0"/>
              </a:rPr>
              <a:t>Referencia: VLDH-004</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Lentejas Riojanas</a:t>
            </a:r>
            <a:endParaRPr lang="es-ES" sz="6000" dirty="0">
              <a:ln w="19050">
                <a:solidFill>
                  <a:srgbClr val="7030A0"/>
                </a:solidFill>
              </a:ln>
              <a:latin typeface="Bookman Old Style" pitchFamily="18" charset="0"/>
            </a:endParaRPr>
          </a:p>
        </p:txBody>
      </p:sp>
      <p:sp>
        <p:nvSpPr>
          <p:cNvPr id="9" name="8 CuadroTexto"/>
          <p:cNvSpPr txBox="1"/>
          <p:nvPr/>
        </p:nvSpPr>
        <p:spPr>
          <a:xfrm>
            <a:off x="3203848" y="908720"/>
            <a:ext cx="2664296" cy="400110"/>
          </a:xfrm>
          <a:prstGeom prst="rect">
            <a:avLst/>
          </a:prstGeom>
          <a:noFill/>
        </p:spPr>
        <p:txBody>
          <a:bodyPr wrap="square" rtlCol="0">
            <a:spAutoFit/>
          </a:bodyPr>
          <a:lstStyle/>
          <a:p>
            <a:pPr algn="ctr"/>
            <a:r>
              <a:rPr lang="es-ES" sz="2000" dirty="0" smtClean="0">
                <a:latin typeface="Bookman Old Style" pitchFamily="18" charset="0"/>
              </a:rPr>
              <a:t>“Litoral”</a:t>
            </a:r>
            <a:endParaRPr lang="es-ES" sz="2000" dirty="0">
              <a:latin typeface="Bookman Old Style" pitchFamily="18" charset="0"/>
            </a:endParaRPr>
          </a:p>
        </p:txBody>
      </p:sp>
      <p:pic>
        <p:nvPicPr>
          <p:cNvPr id="8" name="Picture 4" descr="695835[1]"/>
          <p:cNvPicPr>
            <a:picLocks noChangeAspect="1" noChangeArrowheads="1"/>
          </p:cNvPicPr>
          <p:nvPr/>
        </p:nvPicPr>
        <p:blipFill>
          <a:blip r:embed="rId2" cstate="print"/>
          <a:stretch>
            <a:fillRect/>
          </a:stretch>
        </p:blipFill>
        <p:spPr bwMode="auto">
          <a:xfrm>
            <a:off x="5580112" y="2348880"/>
            <a:ext cx="3801535" cy="3801535"/>
          </a:xfrm>
          <a:prstGeom prst="rect">
            <a:avLst/>
          </a:prstGeom>
          <a:noFill/>
          <a:ln w="9525">
            <a:noFill/>
            <a:miter lim="800000"/>
            <a:headEnd/>
            <a:tailEnd/>
          </a:ln>
        </p:spPr>
      </p:pic>
      <p:pic>
        <p:nvPicPr>
          <p:cNvPr id="6" name="5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10" name="9 CuadroTexto"/>
          <p:cNvSpPr txBox="1"/>
          <p:nvPr/>
        </p:nvSpPr>
        <p:spPr>
          <a:xfrm>
            <a:off x="611560" y="2924944"/>
            <a:ext cx="4824536" cy="2585323"/>
          </a:xfrm>
          <a:prstGeom prst="rect">
            <a:avLst/>
          </a:prstGeom>
          <a:noFill/>
        </p:spPr>
        <p:txBody>
          <a:bodyPr wrap="square" rtlCol="0">
            <a:spAutoFit/>
          </a:bodyPr>
          <a:lstStyle/>
          <a:p>
            <a:pPr algn="just"/>
            <a:r>
              <a:rPr lang="es-ES" dirty="0" smtClean="0">
                <a:latin typeface="Bookman Old Style" pitchFamily="18" charset="0"/>
              </a:rPr>
              <a:t>La lentejas marca “Litoral” es un cocido de lentejas al puro estilo riojano hecho con ingredientes naturales y en su mayoría riojano. Son riquísimas en vitaminas B1, B3 y B6, pero sobretodo, en hierro. Están listas para calentar y consumir. Perfectas para una comida tras estar toda la mañana en el trabajo o la escuela.</a:t>
            </a:r>
            <a:endParaRPr lang="es-ES" dirty="0">
              <a:latin typeface="Bookman Old Style" pitchFamily="18"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product0 390 g</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4’50€</a:t>
            </a:r>
            <a:endParaRPr lang="es-ES" sz="2000" dirty="0" smtClean="0">
              <a:latin typeface="Consolas" pitchFamily="49" charset="0"/>
              <a:cs typeface="Consolas" pitchFamily="49" charset="0"/>
            </a:endParaRPr>
          </a:p>
          <a:p>
            <a:r>
              <a:rPr lang="es-ES" sz="2000" dirty="0" smtClean="0">
                <a:latin typeface="Consolas" pitchFamily="49" charset="0"/>
                <a:cs typeface="Consolas" pitchFamily="49" charset="0"/>
              </a:rPr>
              <a:t>Referencia: VLDH-005</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err="1" smtClean="0">
                <a:ln w="19050">
                  <a:solidFill>
                    <a:srgbClr val="7030A0"/>
                  </a:solidFill>
                </a:ln>
                <a:latin typeface="Bookman Old Style" pitchFamily="18" charset="0"/>
              </a:rPr>
              <a:t>Pimentos</a:t>
            </a:r>
            <a:r>
              <a:rPr lang="es-ES" sz="6000" dirty="0" smtClean="0">
                <a:ln w="19050">
                  <a:solidFill>
                    <a:srgbClr val="7030A0"/>
                  </a:solidFill>
                </a:ln>
                <a:latin typeface="Bookman Old Style" pitchFamily="18" charset="0"/>
              </a:rPr>
              <a:t> del Piquillo</a:t>
            </a:r>
            <a:endParaRPr lang="es-ES" sz="6000" dirty="0">
              <a:ln w="19050">
                <a:solidFill>
                  <a:srgbClr val="7030A0"/>
                </a:solidFill>
              </a:ln>
              <a:latin typeface="Bookman Old Style" pitchFamily="18" charset="0"/>
            </a:endParaRPr>
          </a:p>
        </p:txBody>
      </p:sp>
      <p:sp>
        <p:nvSpPr>
          <p:cNvPr id="9" name="8 CuadroTexto"/>
          <p:cNvSpPr txBox="1"/>
          <p:nvPr/>
        </p:nvSpPr>
        <p:spPr>
          <a:xfrm>
            <a:off x="3203848" y="908720"/>
            <a:ext cx="2664296" cy="400110"/>
          </a:xfrm>
          <a:prstGeom prst="rect">
            <a:avLst/>
          </a:prstGeom>
          <a:noFill/>
        </p:spPr>
        <p:txBody>
          <a:bodyPr wrap="square" rtlCol="0">
            <a:spAutoFit/>
          </a:bodyPr>
          <a:lstStyle/>
          <a:p>
            <a:pPr algn="ctr"/>
            <a:r>
              <a:rPr lang="es-ES" sz="2000" dirty="0" smtClean="0">
                <a:latin typeface="Bookman Old Style" pitchFamily="18" charset="0"/>
              </a:rPr>
              <a:t>“Cabezón”</a:t>
            </a:r>
            <a:endParaRPr lang="es-ES" sz="2000" dirty="0">
              <a:latin typeface="Bookman Old Style" pitchFamily="18" charset="0"/>
            </a:endParaRPr>
          </a:p>
        </p:txBody>
      </p:sp>
      <p:pic>
        <p:nvPicPr>
          <p:cNvPr id="6" name="5 Imagen" descr="BAkiLEACAAADczV.jpg"/>
          <p:cNvPicPr>
            <a:picLocks noChangeAspect="1"/>
          </p:cNvPicPr>
          <p:nvPr/>
        </p:nvPicPr>
        <p:blipFill>
          <a:blip r:embed="rId2" cstate="print"/>
          <a:stretch>
            <a:fillRect/>
          </a:stretch>
        </p:blipFill>
        <p:spPr>
          <a:xfrm>
            <a:off x="6156176" y="2276872"/>
            <a:ext cx="2528487" cy="3786214"/>
          </a:xfrm>
          <a:prstGeom prst="rect">
            <a:avLst/>
          </a:prstGeom>
        </p:spPr>
      </p:pic>
      <p:pic>
        <p:nvPicPr>
          <p:cNvPr id="8" name="7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10" name="9 CuadroTexto"/>
          <p:cNvSpPr txBox="1"/>
          <p:nvPr/>
        </p:nvSpPr>
        <p:spPr>
          <a:xfrm>
            <a:off x="683568" y="3212976"/>
            <a:ext cx="4824536" cy="2031325"/>
          </a:xfrm>
          <a:prstGeom prst="rect">
            <a:avLst/>
          </a:prstGeom>
          <a:noFill/>
        </p:spPr>
        <p:txBody>
          <a:bodyPr wrap="square" rtlCol="0">
            <a:spAutoFit/>
          </a:bodyPr>
          <a:lstStyle/>
          <a:p>
            <a:pPr algn="just"/>
            <a:r>
              <a:rPr lang="es-ES" dirty="0" smtClean="0">
                <a:latin typeface="Bookman Old Style" pitchFamily="18" charset="0"/>
              </a:rPr>
              <a:t>El pimiento del piquillo es un producto originario de Lodosa, a 34 km de Logroño. Se prepara al horno y mantiene un sabor y un aroma exquisitos. Son muy buenos para el acompañamiento de tortillas y de carnes aunque también es un alimento perfecto para picar.</a:t>
            </a:r>
            <a:endParaRPr lang="es-ES" dirty="0">
              <a:latin typeface="Bookman Old Style"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product0 150 g</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1</a:t>
            </a:r>
            <a:r>
              <a:rPr lang="es-ES" sz="2000" dirty="0" smtClean="0">
                <a:latin typeface="Consolas" pitchFamily="49" charset="0"/>
                <a:cs typeface="Consolas" pitchFamily="49" charset="0"/>
              </a:rPr>
              <a:t>’50</a:t>
            </a:r>
            <a:r>
              <a:rPr lang="es-ES" sz="2000" dirty="0" smtClean="0">
                <a:latin typeface="Consolas" pitchFamily="49" charset="0"/>
                <a:cs typeface="Consolas" pitchFamily="49" charset="0"/>
              </a:rPr>
              <a:t>€</a:t>
            </a:r>
          </a:p>
          <a:p>
            <a:r>
              <a:rPr lang="es-ES" sz="2000" dirty="0" smtClean="0">
                <a:latin typeface="Consolas" pitchFamily="49" charset="0"/>
                <a:cs typeface="Consolas" pitchFamily="49" charset="0"/>
              </a:rPr>
              <a:t>Referencia: VLDH-006</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Paté</a:t>
            </a:r>
            <a:endParaRPr lang="es-ES" sz="6000" dirty="0">
              <a:ln w="19050">
                <a:solidFill>
                  <a:srgbClr val="7030A0"/>
                </a:solidFill>
              </a:ln>
              <a:latin typeface="Bookman Old Style" pitchFamily="18" charset="0"/>
            </a:endParaRPr>
          </a:p>
        </p:txBody>
      </p:sp>
      <p:sp>
        <p:nvSpPr>
          <p:cNvPr id="9" name="8 CuadroTexto"/>
          <p:cNvSpPr txBox="1"/>
          <p:nvPr/>
        </p:nvSpPr>
        <p:spPr>
          <a:xfrm>
            <a:off x="3275856" y="908720"/>
            <a:ext cx="2664296" cy="400110"/>
          </a:xfrm>
          <a:prstGeom prst="rect">
            <a:avLst/>
          </a:prstGeom>
          <a:noFill/>
        </p:spPr>
        <p:txBody>
          <a:bodyPr wrap="square" rtlCol="0">
            <a:spAutoFit/>
          </a:bodyPr>
          <a:lstStyle/>
          <a:p>
            <a:pPr algn="ctr"/>
            <a:r>
              <a:rPr lang="es-ES" sz="2000" dirty="0" smtClean="0">
                <a:latin typeface="Bookman Old Style" pitchFamily="18" charset="0"/>
              </a:rPr>
              <a:t>“La Ermita”</a:t>
            </a:r>
            <a:endParaRPr lang="es-ES" sz="2000" dirty="0">
              <a:latin typeface="Bookman Old Style" pitchFamily="18" charset="0"/>
            </a:endParaRPr>
          </a:p>
        </p:txBody>
      </p:sp>
      <p:pic>
        <p:nvPicPr>
          <p:cNvPr id="8" name="7 Imagen" descr="a72b447a023c1009adfb7d8d2a8119fecc6469aa.jpg"/>
          <p:cNvPicPr>
            <a:picLocks noChangeAspect="1"/>
          </p:cNvPicPr>
          <p:nvPr/>
        </p:nvPicPr>
        <p:blipFill>
          <a:blip r:embed="rId2" cstate="print"/>
          <a:stretch>
            <a:fillRect/>
          </a:stretch>
        </p:blipFill>
        <p:spPr>
          <a:xfrm>
            <a:off x="5572132" y="2571744"/>
            <a:ext cx="3143272" cy="3143272"/>
          </a:xfrm>
          <a:prstGeom prst="rect">
            <a:avLst/>
          </a:prstGeom>
        </p:spPr>
      </p:pic>
      <p:pic>
        <p:nvPicPr>
          <p:cNvPr id="6" name="5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10" name="9 CuadroTexto"/>
          <p:cNvSpPr txBox="1"/>
          <p:nvPr/>
        </p:nvSpPr>
        <p:spPr>
          <a:xfrm>
            <a:off x="539552" y="2924944"/>
            <a:ext cx="4464496" cy="2585323"/>
          </a:xfrm>
          <a:prstGeom prst="rect">
            <a:avLst/>
          </a:prstGeom>
          <a:noFill/>
        </p:spPr>
        <p:txBody>
          <a:bodyPr wrap="square" rtlCol="0">
            <a:spAutoFit/>
          </a:bodyPr>
          <a:lstStyle/>
          <a:p>
            <a:pPr algn="just"/>
            <a:r>
              <a:rPr lang="es-ES" dirty="0" smtClean="0">
                <a:latin typeface="Bookman Old Style" pitchFamily="18" charset="0"/>
              </a:rPr>
              <a:t>La Ermita es una marca riojana especializada sobretodo en patés, que es un producto que se unta elaborado con hígado de cerdo y sabores adicionales como por ejemplo: pimienta verde, trufas, setas, etc. Para almorzar o para merendar es un producto muy sano acompañado de pan.</a:t>
            </a:r>
            <a:endParaRPr lang="es-ES" dirty="0">
              <a:latin typeface="Bookman Old Style" pitchFamily="18" charset="0"/>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1571612"/>
            <a:ext cx="4000528" cy="1015663"/>
          </a:xfrm>
          <a:prstGeom prst="rect">
            <a:avLst/>
          </a:prstGeom>
          <a:noFill/>
        </p:spPr>
        <p:txBody>
          <a:bodyPr wrap="square" rtlCol="0">
            <a:spAutoFit/>
          </a:bodyPr>
          <a:lstStyle/>
          <a:p>
            <a:r>
              <a:rPr lang="es-ES" sz="2000" dirty="0" smtClean="0">
                <a:latin typeface="Consolas" pitchFamily="49" charset="0"/>
                <a:cs typeface="Consolas" pitchFamily="49" charset="0"/>
              </a:rPr>
              <a:t>Peso del product0 290 g</a:t>
            </a:r>
          </a:p>
          <a:p>
            <a:r>
              <a:rPr lang="es-ES" sz="2000" dirty="0" smtClean="0">
                <a:latin typeface="Consolas" pitchFamily="49" charset="0"/>
                <a:cs typeface="Consolas" pitchFamily="49" charset="0"/>
              </a:rPr>
              <a:t>Precio del producto </a:t>
            </a:r>
            <a:r>
              <a:rPr lang="es-ES" sz="2000" dirty="0" smtClean="0">
                <a:latin typeface="Consolas" pitchFamily="49" charset="0"/>
                <a:cs typeface="Consolas" pitchFamily="49" charset="0"/>
              </a:rPr>
              <a:t>2’25€</a:t>
            </a:r>
            <a:endParaRPr lang="es-ES" sz="2000" dirty="0" smtClean="0">
              <a:latin typeface="Consolas" pitchFamily="49" charset="0"/>
              <a:cs typeface="Consolas" pitchFamily="49" charset="0"/>
            </a:endParaRPr>
          </a:p>
          <a:p>
            <a:r>
              <a:rPr lang="es-ES" sz="2000" dirty="0" smtClean="0">
                <a:latin typeface="Consolas" pitchFamily="49" charset="0"/>
                <a:cs typeface="Consolas" pitchFamily="49" charset="0"/>
              </a:rPr>
              <a:t>Referencia: VLDH-007</a:t>
            </a:r>
            <a:endParaRPr lang="es-ES" sz="2000" dirty="0">
              <a:latin typeface="Consolas" pitchFamily="49" charset="0"/>
              <a:cs typeface="Consolas" pitchFamily="49" charset="0"/>
            </a:endParaRPr>
          </a:p>
        </p:txBody>
      </p:sp>
      <p:sp>
        <p:nvSpPr>
          <p:cNvPr id="7" name="6 CuadroTexto"/>
          <p:cNvSpPr txBox="1"/>
          <p:nvPr/>
        </p:nvSpPr>
        <p:spPr>
          <a:xfrm>
            <a:off x="0" y="0"/>
            <a:ext cx="9144000" cy="1015663"/>
          </a:xfrm>
          <a:prstGeom prst="rect">
            <a:avLst/>
          </a:prstGeom>
          <a:noFill/>
        </p:spPr>
        <p:txBody>
          <a:bodyPr wrap="square" rtlCol="0">
            <a:spAutoFit/>
          </a:bodyPr>
          <a:lstStyle/>
          <a:p>
            <a:pPr algn="ctr"/>
            <a:r>
              <a:rPr lang="es-ES" sz="6000" dirty="0" smtClean="0">
                <a:ln w="19050">
                  <a:solidFill>
                    <a:srgbClr val="7030A0"/>
                  </a:solidFill>
                </a:ln>
                <a:latin typeface="Bookman Old Style" pitchFamily="18" charset="0"/>
              </a:rPr>
              <a:t>Guindillas</a:t>
            </a:r>
            <a:endParaRPr lang="es-ES" sz="6000" dirty="0">
              <a:ln w="19050">
                <a:solidFill>
                  <a:srgbClr val="7030A0"/>
                </a:solidFill>
              </a:ln>
              <a:latin typeface="Bookman Old Style" pitchFamily="18" charset="0"/>
            </a:endParaRPr>
          </a:p>
        </p:txBody>
      </p:sp>
      <p:sp>
        <p:nvSpPr>
          <p:cNvPr id="9" name="8 CuadroTexto"/>
          <p:cNvSpPr txBox="1"/>
          <p:nvPr/>
        </p:nvSpPr>
        <p:spPr>
          <a:xfrm>
            <a:off x="3275856" y="908720"/>
            <a:ext cx="2664296" cy="400110"/>
          </a:xfrm>
          <a:prstGeom prst="rect">
            <a:avLst/>
          </a:prstGeom>
          <a:noFill/>
        </p:spPr>
        <p:txBody>
          <a:bodyPr wrap="square" rtlCol="0">
            <a:spAutoFit/>
          </a:bodyPr>
          <a:lstStyle/>
          <a:p>
            <a:pPr algn="ctr"/>
            <a:r>
              <a:rPr lang="es-ES" sz="2000" dirty="0" smtClean="0">
                <a:latin typeface="Bookman Old Style" pitchFamily="18" charset="0"/>
              </a:rPr>
              <a:t>“La Legua”</a:t>
            </a:r>
            <a:endParaRPr lang="es-ES" sz="2000" dirty="0">
              <a:latin typeface="Bookman Old Style" pitchFamily="18" charset="0"/>
            </a:endParaRPr>
          </a:p>
        </p:txBody>
      </p:sp>
      <p:pic>
        <p:nvPicPr>
          <p:cNvPr id="6" name="Picture 2" descr="http://www.ibericdelice.com/images/prod-guindillbuncampovinagrehot.JPG"/>
          <p:cNvPicPr>
            <a:picLocks noChangeAspect="1" noChangeArrowheads="1"/>
          </p:cNvPicPr>
          <p:nvPr/>
        </p:nvPicPr>
        <p:blipFill>
          <a:blip r:embed="rId2" cstate="print"/>
          <a:stretch>
            <a:fillRect/>
          </a:stretch>
        </p:blipFill>
        <p:spPr bwMode="auto">
          <a:xfrm>
            <a:off x="6429388" y="1857364"/>
            <a:ext cx="2305052" cy="4610105"/>
          </a:xfrm>
          <a:prstGeom prst="rect">
            <a:avLst/>
          </a:prstGeom>
          <a:noFill/>
        </p:spPr>
      </p:pic>
      <p:pic>
        <p:nvPicPr>
          <p:cNvPr id="8" name="7 Imagen" descr="uvaoviene.png"/>
          <p:cNvPicPr>
            <a:picLocks noChangeAspect="1"/>
          </p:cNvPicPr>
          <p:nvPr/>
        </p:nvPicPr>
        <p:blipFill>
          <a:blip r:embed="rId3" cstate="print"/>
          <a:stretch>
            <a:fillRect/>
          </a:stretch>
        </p:blipFill>
        <p:spPr>
          <a:xfrm>
            <a:off x="179512" y="5949280"/>
            <a:ext cx="1576615" cy="728762"/>
          </a:xfrm>
          <a:prstGeom prst="rect">
            <a:avLst/>
          </a:prstGeom>
        </p:spPr>
      </p:pic>
      <p:sp>
        <p:nvSpPr>
          <p:cNvPr id="10" name="9 CuadroTexto"/>
          <p:cNvSpPr txBox="1"/>
          <p:nvPr/>
        </p:nvSpPr>
        <p:spPr>
          <a:xfrm>
            <a:off x="539552" y="3140968"/>
            <a:ext cx="5328592" cy="2308324"/>
          </a:xfrm>
          <a:prstGeom prst="rect">
            <a:avLst/>
          </a:prstGeom>
          <a:noFill/>
        </p:spPr>
        <p:txBody>
          <a:bodyPr wrap="square" rtlCol="0">
            <a:spAutoFit/>
          </a:bodyPr>
          <a:lstStyle/>
          <a:p>
            <a:pPr algn="just"/>
            <a:r>
              <a:rPr lang="es-ES" dirty="0" smtClean="0">
                <a:latin typeface="Bookman Old Style" pitchFamily="18" charset="0"/>
              </a:rPr>
              <a:t>La guindilla fue introducida desde América del sur hacia toda Europa por Cristóbal Colón y desde entonces, en La Rioja son habituales las guindillas verdes en vinagre. Las solemos añadir a todo tipo de cocidos tanto en las legumbres como en carnes. Si eres adicto al picante, con un trozo de pan también están muy ricas.</a:t>
            </a:r>
            <a:endParaRPr lang="es-ES" dirty="0">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350</TotalTime>
  <Words>959</Words>
  <Application>Microsoft Office PowerPoint</Application>
  <PresentationFormat>Presentación en pantalla (4:3)</PresentationFormat>
  <Paragraphs>84</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Módulo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Catálogo.</dc:title>
  <dc:creator>informatica 2</dc:creator>
  <cp:lastModifiedBy>informatica</cp:lastModifiedBy>
  <cp:revision>45</cp:revision>
  <dcterms:created xsi:type="dcterms:W3CDTF">2014-01-30T12:41:11Z</dcterms:created>
  <dcterms:modified xsi:type="dcterms:W3CDTF">2014-05-05T07:42:15Z</dcterms:modified>
</cp:coreProperties>
</file>