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E7-3899-43F9-9BD2-455378227D7E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A67D-97B6-4660-BF92-349B6F34E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E7-3899-43F9-9BD2-455378227D7E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A67D-97B6-4660-BF92-349B6F34E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E7-3899-43F9-9BD2-455378227D7E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A67D-97B6-4660-BF92-349B6F34E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E7-3899-43F9-9BD2-455378227D7E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A67D-97B6-4660-BF92-349B6F34E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E7-3899-43F9-9BD2-455378227D7E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A67D-97B6-4660-BF92-349B6F34E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E7-3899-43F9-9BD2-455378227D7E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A67D-97B6-4660-BF92-349B6F34E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E7-3899-43F9-9BD2-455378227D7E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A67D-97B6-4660-BF92-349B6F34E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E7-3899-43F9-9BD2-455378227D7E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A67D-97B6-4660-BF92-349B6F34E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E7-3899-43F9-9BD2-455378227D7E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A67D-97B6-4660-BF92-349B6F34E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E7-3899-43F9-9BD2-455378227D7E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A67D-97B6-4660-BF92-349B6F34E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EE7-3899-43F9-9BD2-455378227D7E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A67D-97B6-4660-BF92-349B6F34E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5BEE7-3899-43F9-9BD2-455378227D7E}" type="datetimeFigureOut">
              <a:rPr lang="es-ES" smtClean="0"/>
              <a:pPr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A67D-97B6-4660-BF92-349B6F34E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9600" dirty="0" smtClean="0"/>
              <a:t>CATÁLOGO</a:t>
            </a:r>
            <a:endParaRPr lang="es-ES" sz="9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QUESO</a:t>
            </a:r>
            <a:endParaRPr lang="es-ES" sz="6600" dirty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Ref.:009</a:t>
            </a:r>
          </a:p>
          <a:p>
            <a:pPr>
              <a:buNone/>
            </a:pPr>
            <a:r>
              <a:rPr lang="es-ES" i="1" dirty="0" smtClean="0"/>
              <a:t>-Descripción del producto:</a:t>
            </a:r>
          </a:p>
          <a:p>
            <a:pPr>
              <a:buNone/>
            </a:pPr>
            <a:r>
              <a:rPr lang="es-ES" dirty="0" smtClean="0"/>
              <a:t> Queso </a:t>
            </a:r>
            <a:r>
              <a:rPr lang="es-ES" dirty="0" err="1" smtClean="0"/>
              <a:t>Gamoneu</a:t>
            </a:r>
            <a:r>
              <a:rPr lang="es-ES" dirty="0" smtClean="0"/>
              <a:t> con</a:t>
            </a:r>
          </a:p>
          <a:p>
            <a:pPr>
              <a:buNone/>
            </a:pPr>
            <a:r>
              <a:rPr lang="es-ES" dirty="0" smtClean="0"/>
              <a:t> leche de vaca y cabra. </a:t>
            </a:r>
          </a:p>
          <a:p>
            <a:pPr>
              <a:buNone/>
            </a:pPr>
            <a:r>
              <a:rPr lang="es-ES" dirty="0" smtClean="0"/>
              <a:t>Peso aprox. </a:t>
            </a:r>
            <a:r>
              <a:rPr lang="es-ES" u="sng" dirty="0" smtClean="0"/>
              <a:t>0.7Kg. </a:t>
            </a:r>
            <a:endParaRPr lang="es-ES" i="1" u="sng" dirty="0" smtClean="0"/>
          </a:p>
          <a:p>
            <a:pPr>
              <a:buNone/>
            </a:pPr>
            <a:r>
              <a:rPr lang="es-ES" i="1" dirty="0" smtClean="0"/>
              <a:t>-Precio: </a:t>
            </a:r>
            <a:r>
              <a:rPr lang="es-ES" i="1" dirty="0" smtClean="0">
                <a:solidFill>
                  <a:srgbClr val="00B050"/>
                </a:solidFill>
              </a:rPr>
              <a:t>14€</a:t>
            </a:r>
            <a:endParaRPr lang="es-E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b="1" dirty="0" smtClean="0"/>
              <a:t>-Gastos 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None/>
            </a:pPr>
            <a:endParaRPr lang="es-ES" i="1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23554" name="Picture 2" descr="Queso Gamoneu D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629203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QUESO</a:t>
            </a:r>
            <a:endParaRPr lang="es-ES" sz="6600" dirty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Ref.:010</a:t>
            </a:r>
          </a:p>
          <a:p>
            <a:pPr>
              <a:buNone/>
            </a:pPr>
            <a:r>
              <a:rPr lang="es-ES" i="1" dirty="0" smtClean="0"/>
              <a:t>-Descripción del producto: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Queso de Cabrales,</a:t>
            </a:r>
          </a:p>
          <a:p>
            <a:pPr>
              <a:buNone/>
            </a:pPr>
            <a:r>
              <a:rPr lang="es-ES" dirty="0" smtClean="0"/>
              <a:t> 3 leches. Peso </a:t>
            </a:r>
            <a:r>
              <a:rPr lang="es-ES" u="sng" dirty="0" smtClean="0"/>
              <a:t>aprox. 0.6KG.</a:t>
            </a:r>
            <a:endParaRPr lang="es-ES" i="1" u="sng" dirty="0" smtClean="0"/>
          </a:p>
          <a:p>
            <a:pPr>
              <a:buNone/>
            </a:pPr>
            <a:r>
              <a:rPr lang="es-ES" i="1" dirty="0" smtClean="0"/>
              <a:t>-Precio:</a:t>
            </a:r>
            <a:r>
              <a:rPr lang="es-ES" i="1" dirty="0" smtClean="0">
                <a:solidFill>
                  <a:srgbClr val="00B050"/>
                </a:solidFill>
              </a:rPr>
              <a:t> 11€</a:t>
            </a:r>
            <a:endParaRPr lang="es-E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b="1" dirty="0" smtClean="0"/>
              <a:t>-Gastos 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None/>
            </a:pPr>
            <a:endParaRPr lang="es-ES" i="1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24578" name="Picture 2" descr="Queso Cabrales D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383082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QUESO</a:t>
            </a:r>
            <a:endParaRPr lang="es-ES" sz="6600" dirty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Ref.:011</a:t>
            </a:r>
          </a:p>
          <a:p>
            <a:pPr>
              <a:buNone/>
            </a:pPr>
            <a:r>
              <a:rPr lang="es-ES" i="1" dirty="0" smtClean="0"/>
              <a:t>-Descripción del producto: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Tabla 4 quesos: vaca, cabra,</a:t>
            </a:r>
          </a:p>
          <a:p>
            <a:pPr>
              <a:buNone/>
            </a:pPr>
            <a:r>
              <a:rPr lang="es-ES" dirty="0" smtClean="0"/>
              <a:t> vaca y cabra, queso picón.</a:t>
            </a:r>
          </a:p>
          <a:p>
            <a:pPr>
              <a:buNone/>
            </a:pPr>
            <a:r>
              <a:rPr lang="es-ES" u="sng" dirty="0" smtClean="0"/>
              <a:t>(+/- 900Gr)</a:t>
            </a:r>
          </a:p>
          <a:p>
            <a:pPr>
              <a:buNone/>
            </a:pPr>
            <a:r>
              <a:rPr lang="es-ES" i="1" dirty="0" smtClean="0"/>
              <a:t>-Precio:</a:t>
            </a:r>
            <a:r>
              <a:rPr lang="es-ES" i="1" dirty="0" smtClean="0">
                <a:solidFill>
                  <a:srgbClr val="00B050"/>
                </a:solidFill>
              </a:rPr>
              <a:t> 15€</a:t>
            </a:r>
            <a:endParaRPr lang="es-E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b="1" dirty="0" smtClean="0"/>
              <a:t>-Gastos 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None/>
            </a:pPr>
            <a:endParaRPr lang="es-ES" i="1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25602" name="Picture 2" descr="Tabla 4 ques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629" y="1340768"/>
            <a:ext cx="3979371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800"/>
          </a:xfrm>
        </p:spPr>
        <p:txBody>
          <a:bodyPr>
            <a:noAutofit/>
          </a:bodyPr>
          <a:lstStyle/>
          <a:p>
            <a:r>
              <a:rPr lang="en-GB" sz="9600" i="1" u="sng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Madreñes</a:t>
            </a:r>
            <a:endParaRPr lang="en-GB" sz="9600" i="1" u="sng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GB" i="1" u="sng" dirty="0" smtClean="0"/>
          </a:p>
          <a:p>
            <a:pPr>
              <a:buNone/>
            </a:pPr>
            <a:r>
              <a:rPr lang="en-GB" i="1" u="sng" dirty="0" smtClean="0"/>
              <a:t>·</a:t>
            </a:r>
            <a:r>
              <a:rPr lang="en-GB" i="1" u="sng" dirty="0" err="1" smtClean="0"/>
              <a:t>Descripción</a:t>
            </a:r>
            <a:r>
              <a:rPr lang="en-GB" i="1" u="sng" dirty="0"/>
              <a:t>:</a:t>
            </a:r>
            <a:endParaRPr lang="en-GB" i="1" u="sng" dirty="0" smtClean="0"/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Zapatos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típicos</a:t>
            </a:r>
            <a:r>
              <a:rPr lang="en-GB" dirty="0" smtClean="0"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Asturianos</a:t>
            </a:r>
            <a:r>
              <a:rPr lang="en-GB" dirty="0" smtClean="0">
                <a:latin typeface="Arial Narrow" pitchFamily="34" charset="0"/>
              </a:rPr>
              <a:t> de </a:t>
            </a:r>
            <a:r>
              <a:rPr lang="en-GB" dirty="0" err="1" smtClean="0">
                <a:latin typeface="Arial Narrow" pitchFamily="34" charset="0"/>
              </a:rPr>
              <a:t>madera</a:t>
            </a:r>
            <a:r>
              <a:rPr lang="en-GB" dirty="0" smtClean="0"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artesanal</a:t>
            </a:r>
            <a:r>
              <a:rPr lang="en-GB" dirty="0" smtClean="0">
                <a:latin typeface="Arial Narrow" pitchFamily="34" charset="0"/>
              </a:rPr>
              <a:t> y </a:t>
            </a:r>
            <a:r>
              <a:rPr lang="en-GB" dirty="0" err="1" smtClean="0">
                <a:latin typeface="Arial Narrow" pitchFamily="34" charset="0"/>
              </a:rPr>
              <a:t>echos</a:t>
            </a:r>
            <a:r>
              <a:rPr lang="en-GB" dirty="0" smtClean="0">
                <a:latin typeface="Arial Narrow" pitchFamily="34" charset="0"/>
              </a:rPr>
              <a:t> a </a:t>
            </a: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mano</a:t>
            </a:r>
            <a:r>
              <a:rPr lang="en-GB" dirty="0" smtClean="0">
                <a:latin typeface="Arial Narrow" pitchFamily="34" charset="0"/>
              </a:rPr>
              <a:t>. Para </a:t>
            </a:r>
            <a:r>
              <a:rPr lang="en-GB" dirty="0" err="1" smtClean="0">
                <a:latin typeface="Arial Narrow" pitchFamily="34" charset="0"/>
              </a:rPr>
              <a:t>mujer</a:t>
            </a:r>
            <a:r>
              <a:rPr lang="en-GB" dirty="0" smtClean="0">
                <a:latin typeface="Arial Narrow" pitchFamily="34" charset="0"/>
              </a:rPr>
              <a:t> y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para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smtClean="0">
                <a:latin typeface="Arial Narrow" pitchFamily="34" charset="0"/>
              </a:rPr>
              <a:t>hombre.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i="1" u="sng" dirty="0"/>
              <a:t>·</a:t>
            </a:r>
            <a:r>
              <a:rPr lang="en-GB" i="1" u="sng" dirty="0" err="1" smtClean="0"/>
              <a:t>Precios</a:t>
            </a:r>
            <a:r>
              <a:rPr lang="en-GB" i="1" u="sng" dirty="0" smtClean="0"/>
              <a:t>:</a:t>
            </a: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Talla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pequeña</a:t>
            </a:r>
            <a:r>
              <a:rPr lang="en-GB" dirty="0" smtClean="0">
                <a:latin typeface="Arial Narrow" pitchFamily="34" charset="0"/>
              </a:rPr>
              <a:t>: </a:t>
            </a:r>
            <a:r>
              <a:rPr lang="en-GB" dirty="0" smtClean="0">
                <a:solidFill>
                  <a:srgbClr val="00B050"/>
                </a:solidFill>
                <a:latin typeface="Arial Narrow" pitchFamily="34" charset="0"/>
              </a:rPr>
              <a:t>16€ </a:t>
            </a:r>
            <a:endParaRPr lang="en-GB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Talla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grande</a:t>
            </a:r>
            <a:r>
              <a:rPr lang="en-GB" dirty="0" smtClean="0">
                <a:latin typeface="Arial Narrow" pitchFamily="34" charset="0"/>
              </a:rPr>
              <a:t>: </a:t>
            </a:r>
            <a:r>
              <a:rPr lang="en-GB" dirty="0" smtClean="0">
                <a:solidFill>
                  <a:srgbClr val="00B050"/>
                </a:solidFill>
                <a:latin typeface="Arial Narrow" pitchFamily="34" charset="0"/>
              </a:rPr>
              <a:t>23</a:t>
            </a:r>
            <a:r>
              <a:rPr lang="en-GB" dirty="0" smtClean="0">
                <a:solidFill>
                  <a:srgbClr val="00B050"/>
                </a:solidFill>
                <a:latin typeface="Arial Narrow" pitchFamily="34" charset="0"/>
              </a:rPr>
              <a:t>€</a:t>
            </a:r>
          </a:p>
          <a:p>
            <a:pPr>
              <a:buNone/>
            </a:pPr>
            <a:r>
              <a:rPr lang="es-ES" b="1" dirty="0" smtClean="0"/>
              <a:t>Gastos 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None/>
            </a:pPr>
            <a:endParaRPr lang="en-GB" dirty="0" smtClean="0">
              <a:solidFill>
                <a:srgbClr val="00B050"/>
              </a:solidFill>
              <a:latin typeface="Arial Narrow" pitchFamily="34" charset="0"/>
            </a:endParaRPr>
          </a:p>
          <a:p>
            <a:endParaRPr lang="en-GB" dirty="0"/>
          </a:p>
        </p:txBody>
      </p:sp>
      <p:pic>
        <p:nvPicPr>
          <p:cNvPr id="4" name="3 Imagen" descr="z1-IMG_9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564904"/>
            <a:ext cx="4139952" cy="25874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66800"/>
          </a:xfrm>
        </p:spPr>
        <p:txBody>
          <a:bodyPr>
            <a:noAutofit/>
          </a:bodyPr>
          <a:lstStyle/>
          <a:p>
            <a:r>
              <a:rPr lang="en-GB" sz="8000" i="1" u="sng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Afuega’l</a:t>
            </a:r>
            <a:r>
              <a:rPr lang="en-GB" sz="8000" i="1" u="sng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GB" sz="8000" i="1" u="sng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pitu</a:t>
            </a:r>
            <a:endParaRPr lang="en-GB" sz="8000" i="1" u="sng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4114800" cy="50177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i="1" u="sng" dirty="0" smtClean="0">
                <a:latin typeface="Arial Narrow" pitchFamily="34" charset="0"/>
              </a:rPr>
              <a:t>·</a:t>
            </a:r>
            <a:r>
              <a:rPr lang="en-GB" i="1" u="sng" dirty="0" err="1" smtClean="0">
                <a:latin typeface="Arial Narrow" pitchFamily="34" charset="0"/>
              </a:rPr>
              <a:t>Descripción</a:t>
            </a:r>
            <a:r>
              <a:rPr lang="en-GB" i="1" u="sng" dirty="0" smtClean="0">
                <a:latin typeface="Arial Narrow" pitchFamily="34" charset="0"/>
              </a:rPr>
              <a:t>:</a:t>
            </a: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Industrias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Monteverde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S.L </a:t>
            </a:r>
            <a:r>
              <a:rPr lang="en-GB" dirty="0" err="1" smtClean="0">
                <a:latin typeface="Arial Narrow" pitchFamily="34" charset="0"/>
              </a:rPr>
              <a:t>lacteos</a:t>
            </a:r>
            <a:r>
              <a:rPr lang="en-GB" dirty="0" smtClean="0">
                <a:latin typeface="Arial Narrow" pitchFamily="34" charset="0"/>
              </a:rPr>
              <a:t> de </a:t>
            </a:r>
            <a:r>
              <a:rPr lang="en-GB" dirty="0" err="1" smtClean="0">
                <a:latin typeface="Arial Narrow" pitchFamily="34" charset="0"/>
              </a:rPr>
              <a:t>vacas</a:t>
            </a:r>
            <a:r>
              <a:rPr lang="en-GB" dirty="0" smtClean="0"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rojo</a:t>
            </a:r>
            <a:r>
              <a:rPr lang="en-GB" dirty="0" smtClean="0">
                <a:latin typeface="Arial Narrow" pitchFamily="34" charset="0"/>
              </a:rPr>
              <a:t>/</a:t>
            </a:r>
            <a:r>
              <a:rPr lang="en-GB" dirty="0" err="1" smtClean="0">
                <a:latin typeface="Arial Narrow" pitchFamily="34" charset="0"/>
              </a:rPr>
              <a:t>blanco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i="1" u="sng" dirty="0" smtClean="0">
                <a:latin typeface="Arial Narrow" pitchFamily="34" charset="0"/>
              </a:rPr>
              <a:t>·</a:t>
            </a:r>
            <a:r>
              <a:rPr lang="en-GB" i="1" u="sng" dirty="0" err="1" smtClean="0">
                <a:latin typeface="Arial Narrow" pitchFamily="34" charset="0"/>
              </a:rPr>
              <a:t>Precios</a:t>
            </a:r>
            <a:r>
              <a:rPr lang="en-GB" i="1" u="sng" dirty="0" smtClean="0">
                <a:latin typeface="Arial Narrow" pitchFamily="34" charset="0"/>
              </a:rPr>
              <a:t>:</a:t>
            </a:r>
          </a:p>
          <a:p>
            <a:pPr>
              <a:buNone/>
            </a:pPr>
            <a:r>
              <a:rPr lang="en-GB" dirty="0" smtClean="0">
                <a:solidFill>
                  <a:srgbClr val="00B050"/>
                </a:solidFill>
                <a:latin typeface="Arial Narrow" pitchFamily="34" charset="0"/>
              </a:rPr>
              <a:t>5.99</a:t>
            </a:r>
            <a:r>
              <a:rPr lang="en-GB" dirty="0" smtClean="0">
                <a:solidFill>
                  <a:srgbClr val="00B050"/>
                </a:solidFill>
                <a:latin typeface="Arial Narrow" pitchFamily="34" charset="0"/>
              </a:rPr>
              <a:t>€</a:t>
            </a:r>
          </a:p>
          <a:p>
            <a:pPr>
              <a:buNone/>
            </a:pPr>
            <a:r>
              <a:rPr lang="es-ES" b="1" dirty="0" smtClean="0"/>
              <a:t>Gastos 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None/>
            </a:pPr>
            <a:endParaRPr lang="en-GB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4" name="3 Imagen" descr="220px-Variedaes-afue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276872"/>
            <a:ext cx="3312368" cy="32370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066800"/>
          </a:xfrm>
        </p:spPr>
        <p:txBody>
          <a:bodyPr>
            <a:noAutofit/>
          </a:bodyPr>
          <a:lstStyle/>
          <a:p>
            <a:r>
              <a:rPr lang="en-GB" sz="8000" i="1" u="sng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Quesu</a:t>
            </a:r>
            <a:r>
              <a:rPr lang="en-GB" sz="8000" i="1" u="sng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GB" sz="8000" i="1" u="sng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Gamonéu</a:t>
            </a:r>
            <a:endParaRPr lang="en-GB" sz="8000" i="1" u="sng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u="sng" dirty="0" err="1" smtClean="0">
                <a:latin typeface="Arial Narrow" pitchFamily="34" charset="0"/>
              </a:rPr>
              <a:t>Descripción</a:t>
            </a:r>
            <a:r>
              <a:rPr lang="en-GB" i="1" u="sng" dirty="0" smtClean="0">
                <a:latin typeface="Arial Narrow" pitchFamily="34" charset="0"/>
              </a:rPr>
              <a:t>:</a:t>
            </a: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Queso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smtClean="0">
                <a:latin typeface="Arial Narrow" pitchFamily="34" charset="0"/>
              </a:rPr>
              <a:t>de </a:t>
            </a:r>
            <a:r>
              <a:rPr lang="en-GB" dirty="0" err="1" smtClean="0">
                <a:latin typeface="Arial Narrow" pitchFamily="34" charset="0"/>
              </a:rPr>
              <a:t>cabra</a:t>
            </a:r>
            <a:r>
              <a:rPr lang="en-GB" dirty="0" smtClean="0">
                <a:latin typeface="Arial Narrow" pitchFamily="34" charset="0"/>
              </a:rPr>
              <a:t> y</a:t>
            </a: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vaca</a:t>
            </a:r>
            <a:r>
              <a:rPr lang="en-GB" dirty="0" smtClean="0">
                <a:latin typeface="Arial Narrow" pitchFamily="34" charset="0"/>
              </a:rPr>
              <a:t>, </a:t>
            </a:r>
            <a:r>
              <a:rPr lang="en-GB" dirty="0" err="1" smtClean="0">
                <a:latin typeface="Arial Narrow" pitchFamily="34" charset="0"/>
              </a:rPr>
              <a:t>muy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rico</a:t>
            </a:r>
            <a:r>
              <a:rPr lang="en-GB" dirty="0" smtClean="0">
                <a:latin typeface="Arial Narrow" pitchFamily="34" charset="0"/>
              </a:rPr>
              <a:t>, 600g.</a:t>
            </a:r>
          </a:p>
          <a:p>
            <a:pPr>
              <a:buNone/>
            </a:pPr>
            <a:r>
              <a:rPr lang="en-GB" i="1" u="sng" dirty="0" smtClean="0">
                <a:latin typeface="Arial Narrow" pitchFamily="34" charset="0"/>
              </a:rPr>
              <a:t>·</a:t>
            </a:r>
            <a:r>
              <a:rPr lang="en-GB" i="1" u="sng" dirty="0" err="1" smtClean="0">
                <a:latin typeface="Arial Narrow" pitchFamily="34" charset="0"/>
              </a:rPr>
              <a:t>Precios</a:t>
            </a:r>
            <a:r>
              <a:rPr lang="en-GB" i="1" u="sng" dirty="0" smtClean="0">
                <a:latin typeface="Arial Narrow" pitchFamily="34" charset="0"/>
              </a:rPr>
              <a:t>:</a:t>
            </a:r>
          </a:p>
          <a:p>
            <a:pPr>
              <a:buNone/>
            </a:pPr>
            <a:r>
              <a:rPr lang="en-GB" dirty="0" smtClean="0">
                <a:solidFill>
                  <a:srgbClr val="00B050"/>
                </a:solidFill>
                <a:latin typeface="Arial Narrow" pitchFamily="34" charset="0"/>
              </a:rPr>
              <a:t>14</a:t>
            </a:r>
            <a:r>
              <a:rPr lang="en-GB" dirty="0" smtClean="0">
                <a:solidFill>
                  <a:srgbClr val="00B050"/>
                </a:solidFill>
                <a:latin typeface="Arial Narrow" pitchFamily="34" charset="0"/>
              </a:rPr>
              <a:t>€</a:t>
            </a:r>
          </a:p>
          <a:p>
            <a:pPr>
              <a:buNone/>
            </a:pPr>
            <a:r>
              <a:rPr lang="es-ES" b="1" dirty="0" smtClean="0"/>
              <a:t>Gastos 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None/>
            </a:pPr>
            <a:endParaRPr lang="en-GB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4" name="3 Imagen" descr="768px-Gamonedo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16832"/>
            <a:ext cx="3766149" cy="3386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>
            <a:noAutofit/>
          </a:bodyPr>
          <a:lstStyle/>
          <a:p>
            <a:r>
              <a:rPr lang="en-GB" sz="72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/>
            </a:r>
            <a:br>
              <a:rPr lang="en-GB" sz="72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</a:br>
            <a:r>
              <a:rPr lang="en-GB" sz="7200" i="1" u="sng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Cabrales</a:t>
            </a:r>
            <a:r>
              <a:rPr lang="en-GB" sz="7200" i="1" u="sng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‘’</a:t>
            </a:r>
            <a:r>
              <a:rPr lang="en-GB" sz="7200" i="1" u="sng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Quesería</a:t>
            </a:r>
            <a:r>
              <a:rPr lang="en-GB" sz="7200" i="1" u="sng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del Cares’’</a:t>
            </a:r>
            <a:endParaRPr lang="en-GB" sz="7200" i="1" u="sng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20888"/>
            <a:ext cx="3178696" cy="44371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i="1" u="sng" dirty="0" smtClean="0">
                <a:latin typeface="Arial Narrow" pitchFamily="34" charset="0"/>
              </a:rPr>
              <a:t>·</a:t>
            </a:r>
            <a:r>
              <a:rPr lang="en-GB" i="1" u="sng" dirty="0" err="1" smtClean="0">
                <a:latin typeface="Arial Narrow" pitchFamily="34" charset="0"/>
              </a:rPr>
              <a:t>Descripción</a:t>
            </a:r>
            <a:r>
              <a:rPr lang="en-GB" i="1" u="sng" dirty="0" smtClean="0">
                <a:latin typeface="Arial Narrow" pitchFamily="34" charset="0"/>
              </a:rPr>
              <a:t>:</a:t>
            </a: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Queso</a:t>
            </a:r>
            <a:r>
              <a:rPr lang="en-GB" dirty="0" smtClean="0">
                <a:latin typeface="Arial Narrow" pitchFamily="34" charset="0"/>
              </a:rPr>
              <a:t> de </a:t>
            </a:r>
            <a:r>
              <a:rPr lang="en-GB" dirty="0" err="1" smtClean="0">
                <a:latin typeface="Arial Narrow" pitchFamily="34" charset="0"/>
              </a:rPr>
              <a:t>vaca</a:t>
            </a:r>
            <a:r>
              <a:rPr lang="en-GB" dirty="0" smtClean="0">
                <a:latin typeface="Arial Narrow" pitchFamily="34" charset="0"/>
              </a:rPr>
              <a:t>, </a:t>
            </a:r>
            <a:r>
              <a:rPr lang="en-GB" dirty="0" err="1" smtClean="0">
                <a:latin typeface="Arial Narrow" pitchFamily="34" charset="0"/>
              </a:rPr>
              <a:t>oveja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y </a:t>
            </a:r>
            <a:r>
              <a:rPr lang="en-GB" dirty="0" err="1" smtClean="0">
                <a:latin typeface="Arial Narrow" pitchFamily="34" charset="0"/>
              </a:rPr>
              <a:t>cabra</a:t>
            </a:r>
            <a:r>
              <a:rPr lang="en-GB" dirty="0" smtClean="0">
                <a:latin typeface="Arial Narrow" pitchFamily="34" charset="0"/>
              </a:rPr>
              <a:t>... </a:t>
            </a:r>
            <a:r>
              <a:rPr lang="en-GB" dirty="0" err="1" smtClean="0">
                <a:latin typeface="Arial Narrow" pitchFamily="34" charset="0"/>
              </a:rPr>
              <a:t>Todo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unido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en </a:t>
            </a:r>
            <a:r>
              <a:rPr lang="en-GB" dirty="0" err="1" smtClean="0">
                <a:latin typeface="Arial Narrow" pitchFamily="34" charset="0"/>
              </a:rPr>
              <a:t>una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explosión</a:t>
            </a:r>
            <a:r>
              <a:rPr lang="en-GB" dirty="0" smtClean="0">
                <a:latin typeface="Arial Narrow" pitchFamily="34" charset="0"/>
              </a:rPr>
              <a:t> de </a:t>
            </a: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sabores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u="sng" dirty="0" smtClean="0">
                <a:latin typeface="Arial Narrow" pitchFamily="34" charset="0"/>
              </a:rPr>
              <a:t>·</a:t>
            </a:r>
            <a:r>
              <a:rPr lang="en-GB" u="sng" dirty="0" err="1" smtClean="0">
                <a:latin typeface="Arial Narrow" pitchFamily="34" charset="0"/>
              </a:rPr>
              <a:t>Precios</a:t>
            </a:r>
            <a:r>
              <a:rPr lang="en-GB" u="sng" dirty="0" smtClean="0">
                <a:latin typeface="Arial Narrow" pitchFamily="34" charset="0"/>
              </a:rPr>
              <a:t>:</a:t>
            </a: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550gr: </a:t>
            </a:r>
            <a:r>
              <a:rPr lang="en-GB" dirty="0" smtClean="0">
                <a:solidFill>
                  <a:srgbClr val="00B050"/>
                </a:solidFill>
                <a:latin typeface="Arial Narrow" pitchFamily="34" charset="0"/>
              </a:rPr>
              <a:t>9€</a:t>
            </a:r>
          </a:p>
          <a:p>
            <a:pPr>
              <a:buNone/>
            </a:pPr>
            <a:r>
              <a:rPr lang="es-ES" b="1" dirty="0" smtClean="0"/>
              <a:t>- Gastos </a:t>
            </a:r>
            <a:r>
              <a:rPr lang="es-ES" b="1" dirty="0" smtClean="0"/>
              <a:t>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None/>
            </a:pPr>
            <a:endParaRPr lang="en-GB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>
              <a:buNone/>
            </a:pPr>
            <a:endParaRPr lang="en-GB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>
              <a:buNone/>
            </a:pPr>
            <a:endParaRPr lang="en-GB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4" name="3 Imagen" descr="queso-de-cabra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140968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66800"/>
          </a:xfrm>
        </p:spPr>
        <p:txBody>
          <a:bodyPr>
            <a:normAutofit/>
          </a:bodyPr>
          <a:lstStyle/>
          <a:p>
            <a:r>
              <a:rPr lang="en-GB" sz="6000" i="1" u="sng" dirty="0" err="1" smtClean="0">
                <a:solidFill>
                  <a:schemeClr val="tx2">
                    <a:lumMod val="50000"/>
                  </a:schemeClr>
                </a:solidFill>
              </a:rPr>
              <a:t>Navajas</a:t>
            </a:r>
            <a:r>
              <a:rPr lang="en-GB" sz="6000" i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6000" i="1" u="sng" dirty="0" err="1" smtClean="0">
                <a:solidFill>
                  <a:schemeClr val="tx2">
                    <a:lumMod val="50000"/>
                  </a:schemeClr>
                </a:solidFill>
              </a:rPr>
              <a:t>Taramundi</a:t>
            </a:r>
            <a:endParaRPr lang="en-GB" sz="6000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3826768" cy="5256584"/>
          </a:xfrm>
        </p:spPr>
        <p:txBody>
          <a:bodyPr>
            <a:normAutofit fontScale="92500" lnSpcReduction="10000"/>
          </a:bodyPr>
          <a:lstStyle/>
          <a:p>
            <a:r>
              <a:rPr lang="en-GB" i="1" u="sng" dirty="0" err="1" smtClean="0"/>
              <a:t>Descripcion</a:t>
            </a:r>
            <a:r>
              <a:rPr lang="en-GB" i="1" u="sng" dirty="0" smtClean="0"/>
              <a:t>:</a:t>
            </a: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Navajas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smtClean="0">
                <a:latin typeface="Arial Narrow" pitchFamily="34" charset="0"/>
              </a:rPr>
              <a:t>de </a:t>
            </a:r>
            <a:r>
              <a:rPr lang="en-GB" dirty="0" err="1" smtClean="0">
                <a:latin typeface="Arial Narrow" pitchFamily="34" charset="0"/>
              </a:rPr>
              <a:t>alta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calidad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utilizadas</a:t>
            </a:r>
            <a:r>
              <a:rPr lang="en-GB" dirty="0" smtClean="0">
                <a:latin typeface="Arial Narrow" pitchFamily="34" charset="0"/>
              </a:rPr>
              <a:t> de forma universal </a:t>
            </a:r>
          </a:p>
          <a:p>
            <a:pPr>
              <a:buNone/>
            </a:pPr>
            <a:r>
              <a:rPr lang="en-GB" i="1" u="sng" dirty="0" err="1" smtClean="0"/>
              <a:t>Precio</a:t>
            </a:r>
            <a:r>
              <a:rPr lang="en-GB" i="1" u="sng" dirty="0" smtClean="0"/>
              <a:t>:</a:t>
            </a:r>
          </a:p>
          <a:p>
            <a:pPr>
              <a:buNone/>
            </a:pPr>
            <a:r>
              <a:rPr lang="en-GB" dirty="0" err="1" smtClean="0"/>
              <a:t>Pequeña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00B050"/>
                </a:solidFill>
              </a:rPr>
              <a:t>13€ </a:t>
            </a:r>
          </a:p>
          <a:p>
            <a:pPr>
              <a:buNone/>
            </a:pPr>
            <a:r>
              <a:rPr lang="en-GB" dirty="0" err="1" smtClean="0"/>
              <a:t>grande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00B050"/>
                </a:solidFill>
              </a:rPr>
              <a:t>15</a:t>
            </a:r>
            <a:r>
              <a:rPr lang="en-GB" dirty="0" smtClean="0">
                <a:solidFill>
                  <a:srgbClr val="00B050"/>
                </a:solidFill>
              </a:rPr>
              <a:t>€</a:t>
            </a:r>
          </a:p>
          <a:p>
            <a:pPr>
              <a:buNone/>
            </a:pPr>
            <a:r>
              <a:rPr lang="es-ES" b="1" dirty="0" smtClean="0"/>
              <a:t>- Gastos </a:t>
            </a:r>
            <a:r>
              <a:rPr lang="es-ES" b="1" dirty="0" smtClean="0"/>
              <a:t>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3 Imagen" descr="P708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844824"/>
            <a:ext cx="4426792" cy="33155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sz="6600" i="1" u="sng" dirty="0" err="1" smtClean="0">
                <a:solidFill>
                  <a:schemeClr val="tx2">
                    <a:lumMod val="50000"/>
                  </a:schemeClr>
                </a:solidFill>
              </a:rPr>
              <a:t>Cesteria</a:t>
            </a:r>
            <a:r>
              <a:rPr lang="en-GB" sz="6600" i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6600" i="1" u="sng" dirty="0" err="1" smtClean="0">
                <a:solidFill>
                  <a:schemeClr val="tx2">
                    <a:lumMod val="50000"/>
                  </a:schemeClr>
                </a:solidFill>
              </a:rPr>
              <a:t>castaño</a:t>
            </a:r>
            <a:endParaRPr lang="en-GB" sz="6600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132856"/>
            <a:ext cx="382676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i="1" u="sng" dirty="0" err="1" smtClean="0"/>
              <a:t>Descripción</a:t>
            </a:r>
            <a:r>
              <a:rPr lang="en-GB" i="1" u="sng" dirty="0" smtClean="0"/>
              <a:t>:</a:t>
            </a:r>
          </a:p>
          <a:p>
            <a:pPr>
              <a:buNone/>
            </a:pP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Cestas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asturianas</a:t>
            </a:r>
            <a:r>
              <a:rPr lang="en-GB" dirty="0" smtClean="0">
                <a:latin typeface="Arial Narrow" pitchFamily="34" charset="0"/>
              </a:rPr>
              <a:t> de </a:t>
            </a: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Gran  </a:t>
            </a:r>
            <a:r>
              <a:rPr lang="en-GB" dirty="0" err="1" smtClean="0">
                <a:latin typeface="Arial Narrow" pitchFamily="34" charset="0"/>
              </a:rPr>
              <a:t>Calidad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utilizadas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Para </a:t>
            </a:r>
            <a:r>
              <a:rPr lang="en-GB" dirty="0" err="1" smtClean="0">
                <a:latin typeface="Arial Narrow" pitchFamily="34" charset="0"/>
              </a:rPr>
              <a:t>portar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todo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tipo</a:t>
            </a:r>
            <a:r>
              <a:rPr lang="en-GB" dirty="0" smtClean="0">
                <a:latin typeface="Arial Narrow" pitchFamily="34" charset="0"/>
              </a:rPr>
              <a:t> de </a:t>
            </a:r>
            <a:r>
              <a:rPr lang="en-GB" dirty="0" err="1" smtClean="0">
                <a:latin typeface="Arial Narrow" pitchFamily="34" charset="0"/>
              </a:rPr>
              <a:t>objetos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i="1" u="sng" dirty="0" err="1" smtClean="0"/>
              <a:t>Precio</a:t>
            </a:r>
            <a:r>
              <a:rPr lang="en-GB" i="1" u="sng" dirty="0" smtClean="0"/>
              <a:t>:</a:t>
            </a:r>
          </a:p>
          <a:p>
            <a:pPr>
              <a:buNone/>
            </a:pPr>
            <a:r>
              <a:rPr lang="en-GB" dirty="0" err="1" smtClean="0"/>
              <a:t>Pequeña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00B050"/>
                </a:solidFill>
              </a:rPr>
              <a:t>6€ </a:t>
            </a:r>
          </a:p>
          <a:p>
            <a:pPr>
              <a:buNone/>
            </a:pPr>
            <a:r>
              <a:rPr lang="en-GB" dirty="0" err="1" smtClean="0"/>
              <a:t>grande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00B050"/>
                </a:solidFill>
              </a:rPr>
              <a:t>26€</a:t>
            </a:r>
          </a:p>
        </p:txBody>
      </p:sp>
      <p:pic>
        <p:nvPicPr>
          <p:cNvPr id="4" name="3 Imagen" descr="SF (Cámara Martín) 018 - recort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700808"/>
            <a:ext cx="4728525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sz="6600" i="1" u="sng" dirty="0" err="1" smtClean="0">
                <a:solidFill>
                  <a:schemeClr val="tx2">
                    <a:lumMod val="50000"/>
                  </a:schemeClr>
                </a:solidFill>
              </a:rPr>
              <a:t>Cencerro</a:t>
            </a:r>
            <a:endParaRPr lang="en-GB" sz="6600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en-GB" i="1" u="sng" dirty="0" err="1" smtClean="0"/>
              <a:t>Descripción</a:t>
            </a:r>
            <a:r>
              <a:rPr lang="en-GB" i="1" u="sng" dirty="0" smtClean="0"/>
              <a:t>:</a:t>
            </a: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Cencerros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artesanales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Asturianos</a:t>
            </a:r>
            <a:r>
              <a:rPr lang="en-GB" dirty="0" smtClean="0">
                <a:latin typeface="Arial Narrow" pitchFamily="34" charset="0"/>
              </a:rPr>
              <a:t>, un bonito toque</a:t>
            </a: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de </a:t>
            </a:r>
            <a:r>
              <a:rPr lang="en-GB" dirty="0" err="1" smtClean="0">
                <a:latin typeface="Arial Narrow" pitchFamily="34" charset="0"/>
              </a:rPr>
              <a:t>decoración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tradicional</a:t>
            </a:r>
            <a:r>
              <a:rPr lang="en-GB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GB" i="1" u="sng" dirty="0" err="1" smtClean="0"/>
              <a:t>Precio</a:t>
            </a:r>
            <a:r>
              <a:rPr lang="en-GB" i="1" u="sng" dirty="0" smtClean="0"/>
              <a:t>:</a:t>
            </a:r>
          </a:p>
          <a:p>
            <a:pPr>
              <a:buNone/>
            </a:pPr>
            <a:r>
              <a:rPr lang="en-GB" dirty="0" err="1" smtClean="0"/>
              <a:t>Pequeña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00B050"/>
                </a:solidFill>
              </a:rPr>
              <a:t>4,95€</a:t>
            </a:r>
          </a:p>
          <a:p>
            <a:pPr>
              <a:buNone/>
            </a:pPr>
            <a:r>
              <a:rPr lang="en-GB" dirty="0" smtClean="0"/>
              <a:t>Grande: </a:t>
            </a:r>
            <a:r>
              <a:rPr lang="en-GB" dirty="0" smtClean="0">
                <a:solidFill>
                  <a:srgbClr val="00B050"/>
                </a:solidFill>
              </a:rPr>
              <a:t>24.99</a:t>
            </a:r>
            <a:r>
              <a:rPr lang="en-GB" dirty="0" smtClean="0">
                <a:solidFill>
                  <a:srgbClr val="00B050"/>
                </a:solidFill>
              </a:rPr>
              <a:t>€</a:t>
            </a:r>
          </a:p>
          <a:p>
            <a:pPr>
              <a:buNone/>
            </a:pPr>
            <a:r>
              <a:rPr lang="es-ES" b="1" dirty="0" smtClean="0"/>
              <a:t>- Gastos </a:t>
            </a:r>
            <a:r>
              <a:rPr lang="es-ES" b="1" dirty="0" smtClean="0"/>
              <a:t>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endParaRPr lang="en-GB" dirty="0"/>
          </a:p>
        </p:txBody>
      </p:sp>
      <p:pic>
        <p:nvPicPr>
          <p:cNvPr id="4" name="3 Imagen" descr="3631a34d9b61791e84a543ca7af448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32856"/>
            <a:ext cx="3865612" cy="38656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Autofit/>
          </a:bodyPr>
          <a:lstStyle/>
          <a:p>
            <a:r>
              <a:rPr lang="es-ES" sz="80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FABES</a:t>
            </a:r>
            <a:endParaRPr lang="es-ES" sz="80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Ref.: 001 </a:t>
            </a:r>
          </a:p>
          <a:p>
            <a:pPr>
              <a:buNone/>
            </a:pPr>
            <a:r>
              <a:rPr lang="es-ES" sz="2800" dirty="0" smtClean="0"/>
              <a:t>-</a:t>
            </a:r>
            <a:r>
              <a:rPr lang="es-ES" sz="2800" i="1" dirty="0" smtClean="0"/>
              <a:t>Descripción del producto</a:t>
            </a:r>
            <a:r>
              <a:rPr lang="es-ES" sz="2800" dirty="0" smtClean="0"/>
              <a:t>:</a:t>
            </a:r>
          </a:p>
          <a:p>
            <a:pPr>
              <a:buNone/>
            </a:pPr>
            <a:r>
              <a:rPr lang="es-ES" sz="2800" dirty="0" smtClean="0"/>
              <a:t>Fabes de la granja de Asturias,</a:t>
            </a:r>
          </a:p>
          <a:p>
            <a:pPr>
              <a:buNone/>
            </a:pPr>
            <a:r>
              <a:rPr lang="es-ES" sz="2800" dirty="0" smtClean="0"/>
              <a:t>   pesan </a:t>
            </a:r>
            <a:r>
              <a:rPr lang="es-ES" sz="2800" u="sng" dirty="0" smtClean="0"/>
              <a:t>1KG</a:t>
            </a:r>
            <a:r>
              <a:rPr lang="es-ES" sz="2800" dirty="0" smtClean="0"/>
              <a:t>.</a:t>
            </a:r>
            <a:endParaRPr lang="es-ES" sz="2800" dirty="0"/>
          </a:p>
          <a:p>
            <a:pPr>
              <a:buNone/>
            </a:pPr>
            <a:r>
              <a:rPr lang="es-ES" sz="2800" dirty="0" smtClean="0"/>
              <a:t>-</a:t>
            </a:r>
            <a:r>
              <a:rPr lang="es-ES" sz="2800" i="1" dirty="0" smtClean="0"/>
              <a:t>Precio</a:t>
            </a:r>
            <a:r>
              <a:rPr lang="es-ES" sz="2800" dirty="0" smtClean="0"/>
              <a:t>: </a:t>
            </a:r>
            <a:r>
              <a:rPr lang="es-ES" sz="2800" dirty="0" smtClean="0">
                <a:solidFill>
                  <a:srgbClr val="00B050"/>
                </a:solidFill>
              </a:rPr>
              <a:t>7,50€ </a:t>
            </a:r>
          </a:p>
          <a:p>
            <a:pPr>
              <a:buNone/>
            </a:pPr>
            <a:r>
              <a:rPr lang="es-ES" sz="2800" b="1" dirty="0" smtClean="0"/>
              <a:t>-Gastos de transporte no </a:t>
            </a:r>
          </a:p>
          <a:p>
            <a:pPr>
              <a:buNone/>
            </a:pPr>
            <a:r>
              <a:rPr lang="es-ES" sz="2800" b="1" dirty="0" smtClean="0"/>
              <a:t>incluidos en el precio</a:t>
            </a:r>
            <a:r>
              <a:rPr lang="es-ES" b="1" dirty="0" smtClean="0"/>
              <a:t>. </a:t>
            </a:r>
            <a:endParaRPr lang="es-ES" b="1" dirty="0"/>
          </a:p>
        </p:txBody>
      </p:sp>
      <p:pic>
        <p:nvPicPr>
          <p:cNvPr id="10242" name="Picture 2" descr="Fabes de la Gran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363589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66800"/>
          </a:xfrm>
        </p:spPr>
        <p:txBody>
          <a:bodyPr>
            <a:normAutofit/>
          </a:bodyPr>
          <a:lstStyle/>
          <a:p>
            <a:r>
              <a:rPr lang="en-GB" sz="5400" i="1" u="sng" dirty="0" err="1" smtClean="0">
                <a:solidFill>
                  <a:schemeClr val="tx2">
                    <a:lumMod val="50000"/>
                  </a:schemeClr>
                </a:solidFill>
              </a:rPr>
              <a:t>Cubos</a:t>
            </a:r>
            <a:r>
              <a:rPr lang="en-GB" sz="5400" i="1" u="sng" dirty="0" smtClean="0">
                <a:solidFill>
                  <a:schemeClr val="tx2">
                    <a:lumMod val="50000"/>
                  </a:schemeClr>
                </a:solidFill>
              </a:rPr>
              <a:t> zinc</a:t>
            </a:r>
            <a:endParaRPr lang="en-GB" sz="5400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en-GB" i="1" u="sng" dirty="0" err="1" smtClean="0"/>
              <a:t>Descripcion</a:t>
            </a:r>
            <a:r>
              <a:rPr lang="en-GB" i="1" u="sng" dirty="0" smtClean="0"/>
              <a:t>: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Cubos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tradicionales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para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portar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liquidos</a:t>
            </a:r>
            <a:r>
              <a:rPr lang="en-GB" dirty="0" smtClean="0">
                <a:latin typeface="Arial Narrow" pitchFamily="34" charset="0"/>
              </a:rPr>
              <a:t> o</a:t>
            </a: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usados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para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decoración</a:t>
            </a:r>
            <a:r>
              <a:rPr lang="en-GB" dirty="0" smtClean="0">
                <a:latin typeface="Arial Narrow" pitchFamily="34" charset="0"/>
              </a:rPr>
              <a:t>.</a:t>
            </a:r>
            <a:endParaRPr lang="en-GB" dirty="0" smtClean="0"/>
          </a:p>
          <a:p>
            <a:pPr>
              <a:buNone/>
            </a:pPr>
            <a:r>
              <a:rPr lang="en-GB" i="1" u="sng" dirty="0" err="1" smtClean="0"/>
              <a:t>Precio</a:t>
            </a:r>
            <a:r>
              <a:rPr lang="en-GB" i="1" u="sng" dirty="0" smtClean="0"/>
              <a:t>:</a:t>
            </a:r>
          </a:p>
          <a:p>
            <a:pPr>
              <a:buNone/>
            </a:pPr>
            <a:r>
              <a:rPr lang="en-GB" dirty="0" smtClean="0"/>
              <a:t>Pequeño:</a:t>
            </a:r>
            <a:r>
              <a:rPr lang="en-GB" dirty="0" smtClean="0">
                <a:solidFill>
                  <a:srgbClr val="00B050"/>
                </a:solidFill>
              </a:rPr>
              <a:t>5,95€</a:t>
            </a:r>
          </a:p>
          <a:p>
            <a:pPr>
              <a:buNone/>
            </a:pPr>
            <a:r>
              <a:rPr lang="en-GB" dirty="0" smtClean="0"/>
              <a:t>Grande: </a:t>
            </a:r>
            <a:r>
              <a:rPr lang="en-GB" dirty="0" smtClean="0">
                <a:solidFill>
                  <a:srgbClr val="00B050"/>
                </a:solidFill>
              </a:rPr>
              <a:t>10,95</a:t>
            </a:r>
            <a:r>
              <a:rPr lang="en-GB" dirty="0" smtClean="0">
                <a:solidFill>
                  <a:srgbClr val="00B050"/>
                </a:solidFill>
              </a:rPr>
              <a:t>€</a:t>
            </a:r>
          </a:p>
          <a:p>
            <a:pPr>
              <a:buNone/>
            </a:pPr>
            <a:r>
              <a:rPr lang="es-ES" b="1" dirty="0" smtClean="0"/>
              <a:t>- Gastos </a:t>
            </a:r>
            <a:r>
              <a:rPr lang="es-ES" b="1" dirty="0" smtClean="0"/>
              <a:t>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None/>
            </a:pPr>
            <a:endParaRPr lang="en-GB" dirty="0" smtClean="0">
              <a:solidFill>
                <a:srgbClr val="00B050"/>
              </a:solidFill>
            </a:endParaRPr>
          </a:p>
        </p:txBody>
      </p:sp>
      <p:pic>
        <p:nvPicPr>
          <p:cNvPr id="4" name="3 Imagen" descr="cubo-zinc-24x18-5x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4585692" cy="45856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800"/>
          </a:xfrm>
        </p:spPr>
        <p:txBody>
          <a:bodyPr>
            <a:noAutofit/>
          </a:bodyPr>
          <a:lstStyle/>
          <a:p>
            <a:r>
              <a:rPr lang="en-GB" sz="7200" i="1" u="sng" dirty="0" err="1" smtClean="0">
                <a:solidFill>
                  <a:schemeClr val="tx2">
                    <a:lumMod val="50000"/>
                  </a:schemeClr>
                </a:solidFill>
              </a:rPr>
              <a:t>Lechera</a:t>
            </a:r>
            <a:endParaRPr lang="en-GB" sz="7200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i="1" u="sng" dirty="0" err="1" smtClean="0"/>
              <a:t>Descripcion</a:t>
            </a:r>
            <a:r>
              <a:rPr lang="en-GB" i="1" u="sng" dirty="0" smtClean="0"/>
              <a:t>: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Bote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para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guardar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leche</a:t>
            </a:r>
            <a:r>
              <a:rPr lang="en-GB" dirty="0" smtClean="0">
                <a:latin typeface="Arial Narrow" pitchFamily="34" charset="0"/>
              </a:rPr>
              <a:t>.</a:t>
            </a:r>
            <a:endParaRPr lang="en-GB" dirty="0" smtClean="0"/>
          </a:p>
          <a:p>
            <a:r>
              <a:rPr lang="en-GB" i="1" u="sng" dirty="0" err="1" smtClean="0"/>
              <a:t>Precio</a:t>
            </a:r>
            <a:r>
              <a:rPr lang="en-GB" i="1" u="sng" dirty="0" smtClean="0"/>
              <a:t>:</a:t>
            </a:r>
          </a:p>
          <a:p>
            <a:r>
              <a:rPr lang="en-GB" dirty="0" err="1" smtClean="0"/>
              <a:t>Pequeña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00B050"/>
                </a:solidFill>
              </a:rPr>
              <a:t>19€</a:t>
            </a:r>
          </a:p>
          <a:p>
            <a:r>
              <a:rPr lang="en-GB" dirty="0" smtClean="0"/>
              <a:t>Grande:</a:t>
            </a:r>
            <a:r>
              <a:rPr lang="en-GB" dirty="0" smtClean="0">
                <a:solidFill>
                  <a:srgbClr val="00B050"/>
                </a:solidFill>
              </a:rPr>
              <a:t>22,99</a:t>
            </a:r>
            <a:r>
              <a:rPr lang="en-GB" dirty="0" smtClean="0">
                <a:solidFill>
                  <a:srgbClr val="00B050"/>
                </a:solidFill>
              </a:rPr>
              <a:t>€</a:t>
            </a:r>
          </a:p>
          <a:p>
            <a:pPr>
              <a:buNone/>
            </a:pPr>
            <a:r>
              <a:rPr lang="es-ES" b="1" dirty="0" smtClean="0"/>
              <a:t>-Gastos </a:t>
            </a:r>
            <a:r>
              <a:rPr lang="es-ES" b="1" dirty="0" smtClean="0"/>
              <a:t>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images04.olx-st.com/ui/3/09/53/4663065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2962275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>
            <a:noAutofit/>
          </a:bodyPr>
          <a:lstStyle/>
          <a:p>
            <a:r>
              <a:rPr lang="en-GB" sz="6000" i="1" u="sng" dirty="0" err="1" smtClean="0">
                <a:solidFill>
                  <a:schemeClr val="tx2">
                    <a:lumMod val="50000"/>
                  </a:schemeClr>
                </a:solidFill>
              </a:rPr>
              <a:t>Zumo</a:t>
            </a:r>
            <a:r>
              <a:rPr lang="en-GB" sz="6000" i="1" u="sng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GB" sz="6000" i="1" u="sng" dirty="0" err="1" smtClean="0">
                <a:solidFill>
                  <a:schemeClr val="tx2">
                    <a:lumMod val="50000"/>
                  </a:schemeClr>
                </a:solidFill>
              </a:rPr>
              <a:t>manzana</a:t>
            </a:r>
            <a:r>
              <a:rPr lang="en-GB" sz="6000" i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6000" i="1" u="sng" dirty="0" err="1" smtClean="0">
                <a:solidFill>
                  <a:schemeClr val="tx2">
                    <a:lumMod val="50000"/>
                  </a:schemeClr>
                </a:solidFill>
              </a:rPr>
              <a:t>ecológico</a:t>
            </a:r>
            <a:endParaRPr lang="en-GB" sz="6000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72816"/>
            <a:ext cx="3528392" cy="4824535"/>
          </a:xfrm>
        </p:spPr>
        <p:txBody>
          <a:bodyPr>
            <a:normAutofit fontScale="92500" lnSpcReduction="20000"/>
          </a:bodyPr>
          <a:lstStyle/>
          <a:p>
            <a:r>
              <a:rPr lang="en-GB" i="1" u="sng" dirty="0" err="1" smtClean="0"/>
              <a:t>Descripción</a:t>
            </a:r>
            <a:r>
              <a:rPr lang="en-GB" i="1" u="sng" dirty="0" smtClean="0"/>
              <a:t>:</a:t>
            </a:r>
          </a:p>
          <a:p>
            <a:pPr>
              <a:buNone/>
            </a:pPr>
            <a:r>
              <a:rPr lang="en-GB" dirty="0" err="1" smtClean="0">
                <a:latin typeface="Arial Narrow" pitchFamily="34" charset="0"/>
              </a:rPr>
              <a:t>Zumo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realizado</a:t>
            </a:r>
            <a:r>
              <a:rPr lang="en-GB" dirty="0" smtClean="0">
                <a:latin typeface="Arial Narrow" pitchFamily="34" charset="0"/>
              </a:rPr>
              <a:t> de forma</a:t>
            </a: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artesanal</a:t>
            </a:r>
            <a:r>
              <a:rPr lang="en-GB" dirty="0" smtClean="0">
                <a:latin typeface="Arial Narrow" pitchFamily="34" charset="0"/>
              </a:rPr>
              <a:t> y de forma </a:t>
            </a:r>
            <a:r>
              <a:rPr lang="en-GB" dirty="0" err="1" smtClean="0">
                <a:latin typeface="Arial Narrow" pitchFamily="34" charset="0"/>
              </a:rPr>
              <a:t>ecologica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para</a:t>
            </a:r>
            <a:r>
              <a:rPr lang="en-GB" dirty="0" smtClean="0">
                <a:latin typeface="Arial Narrow" pitchFamily="34" charset="0"/>
              </a:rPr>
              <a:t> los </a:t>
            </a:r>
            <a:r>
              <a:rPr lang="en-GB" dirty="0" err="1" smtClean="0">
                <a:latin typeface="Arial Narrow" pitchFamily="34" charset="0"/>
              </a:rPr>
              <a:t>más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verdes</a:t>
            </a:r>
            <a:r>
              <a:rPr lang="en-GB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GB" i="1" u="sng" dirty="0" err="1" smtClean="0"/>
              <a:t>Precio</a:t>
            </a:r>
            <a:r>
              <a:rPr lang="en-GB" i="1" u="sng" dirty="0" smtClean="0"/>
              <a:t>:</a:t>
            </a:r>
            <a:r>
              <a:rPr lang="en-GB" i="1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2,95</a:t>
            </a:r>
            <a:r>
              <a:rPr lang="en-GB" dirty="0" smtClean="0">
                <a:solidFill>
                  <a:srgbClr val="00B050"/>
                </a:solidFill>
              </a:rPr>
              <a:t>€</a:t>
            </a:r>
          </a:p>
          <a:p>
            <a:pPr>
              <a:buNone/>
            </a:pPr>
            <a:r>
              <a:rPr lang="es-ES" b="1" dirty="0" smtClean="0"/>
              <a:t>- Gastos </a:t>
            </a:r>
            <a:r>
              <a:rPr lang="es-ES" b="1" dirty="0" smtClean="0"/>
              <a:t>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None/>
            </a:pPr>
            <a:endParaRPr lang="en-GB" dirty="0" smtClean="0">
              <a:solidFill>
                <a:srgbClr val="00B050"/>
              </a:solidFill>
            </a:endParaRPr>
          </a:p>
        </p:txBody>
      </p:sp>
      <p:pic>
        <p:nvPicPr>
          <p:cNvPr id="34818" name="Picture 2" descr="http://www.ddwcolor.com/wp-content/EditorUpload/Image/appleprodu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28575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66800"/>
          </a:xfrm>
        </p:spPr>
        <p:txBody>
          <a:bodyPr>
            <a:normAutofit/>
          </a:bodyPr>
          <a:lstStyle/>
          <a:p>
            <a:r>
              <a:rPr lang="en-GB" sz="6000" i="1" u="sng" dirty="0" smtClean="0">
                <a:solidFill>
                  <a:schemeClr val="tx2">
                    <a:lumMod val="50000"/>
                  </a:schemeClr>
                </a:solidFill>
              </a:rPr>
              <a:t>Sidra natural ‘’Cortina’’</a:t>
            </a:r>
            <a:endParaRPr lang="en-GB" sz="6000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3538736" cy="5449792"/>
          </a:xfrm>
        </p:spPr>
        <p:txBody>
          <a:bodyPr/>
          <a:lstStyle/>
          <a:p>
            <a:r>
              <a:rPr lang="en-GB" i="1" u="sng" dirty="0" err="1" smtClean="0"/>
              <a:t>Características</a:t>
            </a:r>
            <a:r>
              <a:rPr lang="en-GB" i="1" u="sng" dirty="0" smtClean="0"/>
              <a:t>:</a:t>
            </a: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Sidra </a:t>
            </a:r>
            <a:r>
              <a:rPr lang="en-GB" dirty="0" err="1" smtClean="0">
                <a:latin typeface="Arial Narrow" pitchFamily="34" charset="0"/>
              </a:rPr>
              <a:t>asturiana</a:t>
            </a:r>
            <a:r>
              <a:rPr lang="en-GB" dirty="0" smtClean="0">
                <a:latin typeface="Arial Narrow" pitchFamily="34" charset="0"/>
              </a:rPr>
              <a:t>, la </a:t>
            </a:r>
            <a:r>
              <a:rPr lang="en-GB" dirty="0" err="1" smtClean="0">
                <a:latin typeface="Arial Narrow" pitchFamily="34" charset="0"/>
              </a:rPr>
              <a:t>mítica</a:t>
            </a:r>
            <a:r>
              <a:rPr lang="en-GB" dirty="0" smtClean="0">
                <a:latin typeface="Arial Narrow" pitchFamily="34" charset="0"/>
              </a:rPr>
              <a:t>.(70cl)</a:t>
            </a:r>
          </a:p>
          <a:p>
            <a:pPr>
              <a:buNone/>
            </a:pPr>
            <a:r>
              <a:rPr lang="en-GB" i="1" u="sng" dirty="0" smtClean="0"/>
              <a:t>Precio:</a:t>
            </a:r>
            <a:r>
              <a:rPr lang="en-GB" dirty="0" smtClean="0">
                <a:solidFill>
                  <a:srgbClr val="00B050"/>
                </a:solidFill>
              </a:rPr>
              <a:t>1,40€</a:t>
            </a:r>
          </a:p>
          <a:p>
            <a:pPr>
              <a:buNone/>
            </a:pPr>
            <a:r>
              <a:rPr lang="es-ES" b="1" dirty="0" smtClean="0"/>
              <a:t>- Gastos </a:t>
            </a:r>
            <a:r>
              <a:rPr lang="es-ES" b="1" dirty="0" smtClean="0"/>
              <a:t>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5842" name="Picture 2" descr="http://www.sidreria.com/portal/lagares/fanjul/imgproductos/sidra_natural_ecologic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96952"/>
            <a:ext cx="27336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66800"/>
          </a:xfrm>
        </p:spPr>
        <p:txBody>
          <a:bodyPr>
            <a:normAutofit/>
          </a:bodyPr>
          <a:lstStyle/>
          <a:p>
            <a:r>
              <a:rPr lang="en-GB" sz="5400" i="1" u="sng" dirty="0" smtClean="0">
                <a:solidFill>
                  <a:schemeClr val="tx2">
                    <a:lumMod val="50000"/>
                  </a:schemeClr>
                </a:solidFill>
              </a:rPr>
              <a:t>Sidra natural </a:t>
            </a:r>
            <a:r>
              <a:rPr lang="en-GB" sz="5400" i="1" u="sng" dirty="0" err="1" smtClean="0">
                <a:solidFill>
                  <a:schemeClr val="tx2">
                    <a:lumMod val="50000"/>
                  </a:schemeClr>
                </a:solidFill>
              </a:rPr>
              <a:t>Trabanco</a:t>
            </a:r>
            <a:endParaRPr lang="en-GB" sz="5400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3826768" cy="5549248"/>
          </a:xfrm>
        </p:spPr>
        <p:txBody>
          <a:bodyPr>
            <a:normAutofit fontScale="92500" lnSpcReduction="10000"/>
          </a:bodyPr>
          <a:lstStyle/>
          <a:p>
            <a:r>
              <a:rPr lang="en-GB" i="1" u="sng" dirty="0" err="1" smtClean="0"/>
              <a:t>Características</a:t>
            </a:r>
            <a:r>
              <a:rPr lang="en-GB" i="1" u="sng" dirty="0" smtClean="0"/>
              <a:t>:</a:t>
            </a: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Sidra natural </a:t>
            </a:r>
            <a:r>
              <a:rPr lang="en-GB" dirty="0" err="1" smtClean="0">
                <a:latin typeface="Arial Narrow" pitchFamily="34" charset="0"/>
              </a:rPr>
              <a:t>trabanco</a:t>
            </a:r>
            <a:r>
              <a:rPr lang="en-GB" dirty="0" smtClean="0">
                <a:latin typeface="Arial Narrow" pitchFamily="34" charset="0"/>
              </a:rPr>
              <a:t>,</a:t>
            </a:r>
          </a:p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una</a:t>
            </a:r>
            <a:r>
              <a:rPr lang="en-GB" dirty="0" smtClean="0">
                <a:latin typeface="Arial Narrow" pitchFamily="34" charset="0"/>
              </a:rPr>
              <a:t> de </a:t>
            </a:r>
            <a:r>
              <a:rPr lang="en-GB" dirty="0" err="1" smtClean="0">
                <a:latin typeface="Arial Narrow" pitchFamily="34" charset="0"/>
              </a:rPr>
              <a:t>las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mejores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sidras</a:t>
            </a:r>
            <a:r>
              <a:rPr lang="en-GB" dirty="0" smtClean="0">
                <a:latin typeface="Arial Narrow" pitchFamily="34" charset="0"/>
              </a:rPr>
              <a:t> de Asturias, de los </a:t>
            </a:r>
            <a:r>
              <a:rPr lang="en-GB" dirty="0" err="1" smtClean="0">
                <a:latin typeface="Arial Narrow" pitchFamily="34" charset="0"/>
              </a:rPr>
              <a:t>mejores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manzanos</a:t>
            </a:r>
            <a:r>
              <a:rPr lang="en-GB" dirty="0" smtClean="0">
                <a:latin typeface="Arial Narrow" pitchFamily="34" charset="0"/>
              </a:rPr>
              <a:t> de Asturias </a:t>
            </a:r>
            <a:endParaRPr lang="en-GB" dirty="0" smtClean="0"/>
          </a:p>
          <a:p>
            <a:pPr>
              <a:buNone/>
            </a:pPr>
            <a:r>
              <a:rPr lang="en-GB" i="1" u="sng" dirty="0" err="1" smtClean="0"/>
              <a:t>Precio</a:t>
            </a:r>
            <a:endParaRPr lang="en-GB" i="1" u="sng" dirty="0" smtClean="0"/>
          </a:p>
          <a:p>
            <a:pPr>
              <a:buNone/>
            </a:pPr>
            <a:r>
              <a:rPr lang="en-GB" dirty="0" smtClean="0">
                <a:solidFill>
                  <a:srgbClr val="00B050"/>
                </a:solidFill>
              </a:rPr>
              <a:t>1,80</a:t>
            </a:r>
            <a:r>
              <a:rPr lang="en-GB" dirty="0" smtClean="0">
                <a:solidFill>
                  <a:srgbClr val="00B050"/>
                </a:solidFill>
              </a:rPr>
              <a:t>€</a:t>
            </a:r>
          </a:p>
          <a:p>
            <a:pPr>
              <a:buNone/>
            </a:pPr>
            <a:r>
              <a:rPr lang="es-ES" b="1" dirty="0" smtClean="0"/>
              <a:t>- Gastos </a:t>
            </a:r>
            <a:r>
              <a:rPr lang="es-ES" b="1" dirty="0" smtClean="0"/>
              <a:t>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None/>
            </a:pPr>
            <a:endParaRPr lang="en-GB" dirty="0" smtClean="0">
              <a:solidFill>
                <a:srgbClr val="00B050"/>
              </a:solidFill>
            </a:endParaRPr>
          </a:p>
        </p:txBody>
      </p:sp>
      <p:pic>
        <p:nvPicPr>
          <p:cNvPr id="36866" name="Picture 2" descr="http://media.sabordesiempre.com/catalog/product/cache/1/image/650x650/9df78eab33525d08d6e5fb8d27136e95/s/i/sidra_natural_trabanco_producto_tipico_de_astur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394335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reasellasturex.com/93-thickbox_default/estuche-2-botellas-de-sidra-y-vaso-llagar-el-gue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3657961" cy="36004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Autofit/>
          </a:bodyPr>
          <a:lstStyle/>
          <a:p>
            <a:r>
              <a:rPr lang="es-ES" sz="80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SIDRA</a:t>
            </a:r>
            <a:endParaRPr lang="es-ES" sz="80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/>
              <a:t>Ref.: 002</a:t>
            </a:r>
          </a:p>
          <a:p>
            <a:pPr>
              <a:buNone/>
            </a:pPr>
            <a:r>
              <a:rPr lang="es-ES" sz="2800" dirty="0" smtClean="0"/>
              <a:t>-</a:t>
            </a:r>
            <a:r>
              <a:rPr lang="es-ES" sz="2800" i="1" dirty="0" smtClean="0"/>
              <a:t>Descripción del producto:</a:t>
            </a:r>
          </a:p>
          <a:p>
            <a:pPr>
              <a:buNone/>
            </a:pPr>
            <a:r>
              <a:rPr lang="es-ES" sz="2800" dirty="0" smtClean="0"/>
              <a:t> </a:t>
            </a:r>
            <a:r>
              <a:rPr lang="es-ES" sz="2800" dirty="0"/>
              <a:t>Estuche de </a:t>
            </a:r>
            <a:r>
              <a:rPr lang="es-ES" sz="2800" u="sng" dirty="0"/>
              <a:t>2 Botellas</a:t>
            </a:r>
            <a:r>
              <a:rPr lang="es-ES" sz="2800" dirty="0"/>
              <a:t> de sidra y vaso</a:t>
            </a:r>
            <a:r>
              <a:rPr lang="es-ES" sz="2800" dirty="0" smtClean="0"/>
              <a:t>.</a:t>
            </a:r>
          </a:p>
          <a:p>
            <a:pPr>
              <a:buNone/>
            </a:pPr>
            <a:r>
              <a:rPr lang="es-ES" sz="2800" dirty="0" smtClean="0"/>
              <a:t> </a:t>
            </a:r>
            <a:r>
              <a:rPr lang="es-ES" sz="2800" dirty="0"/>
              <a:t>Llagar </a:t>
            </a:r>
            <a:r>
              <a:rPr lang="es-ES" sz="2800" dirty="0" smtClean="0"/>
              <a:t>el </a:t>
            </a:r>
            <a:r>
              <a:rPr lang="es-ES" sz="2800" dirty="0" err="1" smtClean="0"/>
              <a:t>Güelu</a:t>
            </a:r>
            <a:r>
              <a:rPr lang="es-ES" sz="2800" dirty="0"/>
              <a:t>. Sidra de </a:t>
            </a:r>
            <a:r>
              <a:rPr lang="es-ES" sz="2800" dirty="0" smtClean="0"/>
              <a:t>primera</a:t>
            </a:r>
          </a:p>
          <a:p>
            <a:pPr>
              <a:buNone/>
            </a:pPr>
            <a:r>
              <a:rPr lang="es-ES" sz="2800" dirty="0" smtClean="0"/>
              <a:t> </a:t>
            </a:r>
            <a:r>
              <a:rPr lang="es-ES" sz="2800" dirty="0"/>
              <a:t>calidad hecha con las </a:t>
            </a:r>
            <a:r>
              <a:rPr lang="es-ES" sz="2800" dirty="0" smtClean="0"/>
              <a:t>mejores</a:t>
            </a:r>
          </a:p>
          <a:p>
            <a:pPr>
              <a:buNone/>
            </a:pPr>
            <a:r>
              <a:rPr lang="es-ES" sz="2800" dirty="0" smtClean="0"/>
              <a:t> </a:t>
            </a:r>
            <a:r>
              <a:rPr lang="es-ES" sz="2800" dirty="0"/>
              <a:t>manzanas asturianas. </a:t>
            </a:r>
            <a:endParaRPr lang="es-ES" sz="2800" dirty="0" smtClean="0"/>
          </a:p>
          <a:p>
            <a:pPr>
              <a:buNone/>
            </a:pPr>
            <a:r>
              <a:rPr lang="es-ES" sz="2800" dirty="0" smtClean="0"/>
              <a:t>-</a:t>
            </a:r>
            <a:r>
              <a:rPr lang="es-ES" sz="2800" i="1" dirty="0" smtClean="0"/>
              <a:t>Precio: </a:t>
            </a:r>
            <a:r>
              <a:rPr lang="es-ES" sz="2800" i="1" dirty="0" smtClean="0">
                <a:solidFill>
                  <a:srgbClr val="00B050"/>
                </a:solidFill>
              </a:rPr>
              <a:t>3,99</a:t>
            </a:r>
            <a:r>
              <a:rPr lang="es-ES" sz="2800" dirty="0" smtClean="0">
                <a:solidFill>
                  <a:srgbClr val="00B050"/>
                </a:solidFill>
              </a:rPr>
              <a:t>€</a:t>
            </a:r>
          </a:p>
          <a:p>
            <a:pPr>
              <a:buNone/>
            </a:pPr>
            <a:r>
              <a:rPr lang="es-ES" sz="2800" b="1" dirty="0" smtClean="0"/>
              <a:t>-Gastos de transporte no </a:t>
            </a:r>
          </a:p>
          <a:p>
            <a:pPr>
              <a:buNone/>
            </a:pPr>
            <a:r>
              <a:rPr lang="es-ES" sz="2800" b="1" dirty="0" smtClean="0"/>
              <a:t>incluidos en el precio.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MEDALLA TRISQUEL</a:t>
            </a:r>
            <a:endParaRPr lang="es-ES" sz="60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3000" dirty="0" smtClean="0"/>
              <a:t>Ref.: 003</a:t>
            </a:r>
          </a:p>
          <a:p>
            <a:pPr>
              <a:buNone/>
            </a:pPr>
            <a:r>
              <a:rPr lang="es-ES" sz="3000" i="1" dirty="0" smtClean="0"/>
              <a:t>-Descripción del producto:</a:t>
            </a:r>
          </a:p>
          <a:p>
            <a:pPr>
              <a:buNone/>
            </a:pPr>
            <a:r>
              <a:rPr lang="es-ES" sz="3000" u="sng" dirty="0" smtClean="0"/>
              <a:t>Colgante medalla </a:t>
            </a:r>
            <a:r>
              <a:rPr lang="es-ES" sz="3000" u="sng" dirty="0" err="1"/>
              <a:t>trisquel</a:t>
            </a:r>
            <a:r>
              <a:rPr lang="es-ES" sz="3000" u="sng" dirty="0"/>
              <a:t> </a:t>
            </a:r>
            <a:endParaRPr lang="es-ES" sz="3000" u="sng" dirty="0" smtClean="0"/>
          </a:p>
          <a:p>
            <a:pPr>
              <a:buNone/>
            </a:pPr>
            <a:r>
              <a:rPr lang="es-ES" sz="3000" u="sng" dirty="0" smtClean="0"/>
              <a:t>en </a:t>
            </a:r>
            <a:r>
              <a:rPr lang="es-ES" sz="3000" u="sng" dirty="0"/>
              <a:t>acero</a:t>
            </a:r>
            <a:r>
              <a:rPr lang="es-ES" sz="3000" dirty="0" smtClean="0"/>
              <a:t>. </a:t>
            </a:r>
            <a:r>
              <a:rPr lang="es-ES" sz="3000" dirty="0"/>
              <a:t>El </a:t>
            </a:r>
            <a:r>
              <a:rPr lang="es-ES" sz="3000" dirty="0" err="1" smtClean="0"/>
              <a:t>trisquel</a:t>
            </a:r>
            <a:r>
              <a:rPr lang="es-ES" sz="3000" dirty="0" smtClean="0"/>
              <a:t> </a:t>
            </a:r>
            <a:r>
              <a:rPr lang="es-ES" sz="3000" dirty="0"/>
              <a:t>es un </a:t>
            </a:r>
            <a:endParaRPr lang="es-ES" sz="3000" dirty="0" smtClean="0"/>
          </a:p>
          <a:p>
            <a:pPr>
              <a:buNone/>
            </a:pPr>
            <a:r>
              <a:rPr lang="es-ES" sz="3000" dirty="0" smtClean="0"/>
              <a:t>símbolo </a:t>
            </a:r>
            <a:r>
              <a:rPr lang="es-ES" sz="3000" dirty="0"/>
              <a:t>celta que significa</a:t>
            </a:r>
            <a:r>
              <a:rPr lang="es-ES" sz="3000" dirty="0" smtClean="0"/>
              <a:t>:</a:t>
            </a:r>
          </a:p>
          <a:p>
            <a:pPr>
              <a:buNone/>
            </a:pPr>
            <a:r>
              <a:rPr lang="es-ES" sz="3000" dirty="0" smtClean="0"/>
              <a:t> </a:t>
            </a:r>
            <a:r>
              <a:rPr lang="es-ES" sz="3000" dirty="0"/>
              <a:t>tierra, agua y cielo.</a:t>
            </a:r>
          </a:p>
          <a:p>
            <a:pPr>
              <a:buNone/>
            </a:pPr>
            <a:r>
              <a:rPr lang="es-ES" sz="3000" dirty="0" smtClean="0"/>
              <a:t>-</a:t>
            </a:r>
            <a:r>
              <a:rPr lang="es-ES" sz="3000" i="1" dirty="0" smtClean="0"/>
              <a:t>Precio</a:t>
            </a:r>
            <a:r>
              <a:rPr lang="es-ES" sz="3000" dirty="0" smtClean="0"/>
              <a:t>: </a:t>
            </a:r>
            <a:r>
              <a:rPr lang="es-ES" sz="3000" dirty="0" smtClean="0">
                <a:solidFill>
                  <a:srgbClr val="00B050"/>
                </a:solidFill>
              </a:rPr>
              <a:t>3,90€ </a:t>
            </a:r>
            <a:endParaRPr lang="es-ES" sz="3000" dirty="0" smtClean="0"/>
          </a:p>
          <a:p>
            <a:pPr>
              <a:buNone/>
            </a:pPr>
            <a:r>
              <a:rPr lang="es-ES" sz="3000" b="1" dirty="0" smtClean="0"/>
              <a:t>-Gastos de transporte no </a:t>
            </a:r>
          </a:p>
          <a:p>
            <a:pPr>
              <a:buNone/>
            </a:pPr>
            <a:r>
              <a:rPr lang="es-ES" sz="3000" b="1" dirty="0" smtClean="0"/>
              <a:t>incluidos en el precio. </a:t>
            </a:r>
          </a:p>
          <a:p>
            <a:pPr>
              <a:buNone/>
            </a:pPr>
            <a:endParaRPr lang="es-ES" i="1" dirty="0" smtClean="0"/>
          </a:p>
          <a:p>
            <a:pPr>
              <a:buFontTx/>
              <a:buChar char="-"/>
            </a:pPr>
            <a:endParaRPr lang="es-ES" dirty="0"/>
          </a:p>
        </p:txBody>
      </p:sp>
      <p:pic>
        <p:nvPicPr>
          <p:cNvPr id="16386" name="Picture 2" descr="Colgante medalla trisqu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76361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72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TABLA FABADA 6</a:t>
            </a:r>
            <a:endParaRPr lang="es-ES" sz="72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s-ES" sz="6300" dirty="0" smtClean="0"/>
              <a:t>Ref.:004</a:t>
            </a:r>
          </a:p>
          <a:p>
            <a:pPr>
              <a:buNone/>
            </a:pPr>
            <a:r>
              <a:rPr lang="es-ES" sz="6300" i="1" dirty="0"/>
              <a:t>-</a:t>
            </a:r>
            <a:r>
              <a:rPr lang="es-ES" sz="6300" i="1" dirty="0" smtClean="0"/>
              <a:t>Descripción del producto:</a:t>
            </a:r>
          </a:p>
          <a:p>
            <a:pPr>
              <a:buNone/>
            </a:pPr>
            <a:r>
              <a:rPr lang="es-ES" sz="6300" dirty="0"/>
              <a:t>Tabla de fabada 6 raciones</a:t>
            </a:r>
            <a:r>
              <a:rPr lang="es-ES" sz="6300" dirty="0" smtClean="0"/>
              <a:t>.</a:t>
            </a:r>
          </a:p>
          <a:p>
            <a:pPr>
              <a:buNone/>
            </a:pPr>
            <a:r>
              <a:rPr lang="es-ES" sz="6300" dirty="0" smtClean="0"/>
              <a:t> </a:t>
            </a:r>
            <a:r>
              <a:rPr lang="es-ES" sz="6300" dirty="0"/>
              <a:t>Fabes de primera calidad, </a:t>
            </a:r>
            <a:endParaRPr lang="es-ES" sz="6300" dirty="0" smtClean="0"/>
          </a:p>
          <a:p>
            <a:pPr>
              <a:buNone/>
            </a:pPr>
            <a:r>
              <a:rPr lang="es-ES" sz="6300" dirty="0" smtClean="0"/>
              <a:t>compango </a:t>
            </a:r>
            <a:r>
              <a:rPr lang="es-ES" sz="6300" dirty="0"/>
              <a:t>artesano</a:t>
            </a:r>
            <a:r>
              <a:rPr lang="es-ES" sz="6300" dirty="0" smtClean="0"/>
              <a:t>.</a:t>
            </a:r>
          </a:p>
          <a:p>
            <a:pPr>
              <a:buNone/>
            </a:pPr>
            <a:r>
              <a:rPr lang="es-ES" sz="6300" dirty="0" smtClean="0"/>
              <a:t>  </a:t>
            </a:r>
            <a:r>
              <a:rPr lang="es-ES" sz="6300" u="sng" dirty="0" smtClean="0"/>
              <a:t>Fabada  500 gr. + 2 chorizos</a:t>
            </a:r>
          </a:p>
          <a:p>
            <a:pPr>
              <a:buNone/>
            </a:pPr>
            <a:r>
              <a:rPr lang="es-ES" sz="6300" u="sng" dirty="0" smtClean="0"/>
              <a:t> + 2 morcillas + 1 </a:t>
            </a:r>
            <a:r>
              <a:rPr lang="es-ES" sz="6300" u="sng" dirty="0" err="1" smtClean="0"/>
              <a:t>tocín</a:t>
            </a:r>
            <a:r>
              <a:rPr lang="es-ES" sz="6300" u="sng" dirty="0" smtClean="0"/>
              <a:t>.</a:t>
            </a:r>
            <a:endParaRPr lang="es-ES" sz="6300" i="1" u="sng" dirty="0"/>
          </a:p>
          <a:p>
            <a:pPr>
              <a:buNone/>
            </a:pPr>
            <a:r>
              <a:rPr lang="es-ES" sz="6300" i="1" dirty="0" smtClean="0"/>
              <a:t>-Precio: </a:t>
            </a:r>
            <a:r>
              <a:rPr lang="es-ES" sz="6300" i="1" dirty="0" smtClean="0">
                <a:solidFill>
                  <a:srgbClr val="00B050"/>
                </a:solidFill>
              </a:rPr>
              <a:t>13,90€</a:t>
            </a:r>
          </a:p>
          <a:p>
            <a:pPr>
              <a:buNone/>
            </a:pPr>
            <a:r>
              <a:rPr lang="es-ES" sz="6300" b="1" dirty="0" smtClean="0"/>
              <a:t>-Gastos de transporte no </a:t>
            </a:r>
          </a:p>
          <a:p>
            <a:pPr>
              <a:buNone/>
            </a:pPr>
            <a:r>
              <a:rPr lang="es-ES" sz="6300" b="1" dirty="0" smtClean="0"/>
              <a:t>incluidos en el precio. </a:t>
            </a:r>
          </a:p>
          <a:p>
            <a:pPr>
              <a:buNone/>
            </a:pPr>
            <a:r>
              <a:rPr lang="es-ES" sz="6300" i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7410" name="Picture 2" descr="Tabla fabada 6 Rac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32048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TABLA FABADA 4</a:t>
            </a:r>
            <a:endParaRPr lang="es-ES" sz="66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Ref.: 005</a:t>
            </a:r>
          </a:p>
          <a:p>
            <a:pPr>
              <a:buNone/>
            </a:pPr>
            <a:r>
              <a:rPr lang="es-ES" i="1" dirty="0" smtClean="0"/>
              <a:t>-Descripción del producto:</a:t>
            </a:r>
          </a:p>
          <a:p>
            <a:pPr>
              <a:buNone/>
            </a:pPr>
            <a:r>
              <a:rPr lang="es-ES" dirty="0"/>
              <a:t>Tabla fabada 4 Raciones.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Máxima </a:t>
            </a:r>
            <a:r>
              <a:rPr lang="es-ES" dirty="0"/>
              <a:t>calidad de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fabes </a:t>
            </a:r>
            <a:r>
              <a:rPr lang="es-ES" dirty="0"/>
              <a:t>y compango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i="1" u="sng" dirty="0" smtClean="0"/>
              <a:t>250 gr. </a:t>
            </a:r>
            <a:r>
              <a:rPr lang="es-ES" i="1" u="sng" dirty="0"/>
              <a:t>d</a:t>
            </a:r>
            <a:r>
              <a:rPr lang="es-ES" i="1" u="sng" dirty="0" smtClean="0"/>
              <a:t>e fabada + 1 </a:t>
            </a:r>
            <a:r>
              <a:rPr lang="es-ES" i="1" u="sng" dirty="0" err="1" smtClean="0"/>
              <a:t>morzilla</a:t>
            </a:r>
            <a:endParaRPr lang="es-ES" i="1" u="sng" dirty="0" smtClean="0"/>
          </a:p>
          <a:p>
            <a:pPr>
              <a:buNone/>
            </a:pPr>
            <a:r>
              <a:rPr lang="es-ES" i="1" u="sng" dirty="0" smtClean="0"/>
              <a:t>+ 1 chorizo + 1 </a:t>
            </a:r>
            <a:r>
              <a:rPr lang="es-ES" i="1" u="sng" dirty="0" err="1" smtClean="0"/>
              <a:t>tocín</a:t>
            </a:r>
            <a:r>
              <a:rPr lang="es-ES" i="1" u="sng" dirty="0" smtClean="0"/>
              <a:t>.</a:t>
            </a:r>
          </a:p>
          <a:p>
            <a:pPr>
              <a:buNone/>
            </a:pPr>
            <a:r>
              <a:rPr lang="es-ES" i="1" dirty="0" smtClean="0"/>
              <a:t>-Precio: </a:t>
            </a:r>
            <a:r>
              <a:rPr lang="es-ES" i="1" dirty="0" smtClean="0">
                <a:solidFill>
                  <a:srgbClr val="00B050"/>
                </a:solidFill>
              </a:rPr>
              <a:t>7,90€</a:t>
            </a:r>
          </a:p>
          <a:p>
            <a:pPr>
              <a:buNone/>
            </a:pPr>
            <a:r>
              <a:rPr lang="es-ES" b="1" dirty="0" smtClean="0"/>
              <a:t>-Gastos 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None/>
            </a:pPr>
            <a:endParaRPr lang="es-ES" i="1" dirty="0" smtClean="0"/>
          </a:p>
          <a:p>
            <a:endParaRPr lang="es-ES" dirty="0"/>
          </a:p>
        </p:txBody>
      </p:sp>
      <p:pic>
        <p:nvPicPr>
          <p:cNvPr id="1026" name="Picture 2" descr="Tabla Fabada 4 Rac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56199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MERMELADAS</a:t>
            </a:r>
            <a:endParaRPr lang="es-ES" sz="66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sz="3400" dirty="0" smtClean="0"/>
              <a:t>Ref.:006</a:t>
            </a:r>
          </a:p>
          <a:p>
            <a:pPr>
              <a:buNone/>
            </a:pPr>
            <a:r>
              <a:rPr lang="es-ES" sz="3400" i="1" dirty="0" smtClean="0"/>
              <a:t>-Descripción del producto:</a:t>
            </a:r>
          </a:p>
          <a:p>
            <a:pPr>
              <a:buNone/>
            </a:pPr>
            <a:r>
              <a:rPr lang="es-ES" sz="3400" i="1" dirty="0" smtClean="0"/>
              <a:t>Mermelada de sidra,</a:t>
            </a:r>
          </a:p>
          <a:p>
            <a:pPr>
              <a:buNone/>
            </a:pPr>
            <a:r>
              <a:rPr lang="es-ES" sz="3400" i="1" dirty="0" smtClean="0"/>
              <a:t> cebolla, ciruela, </a:t>
            </a:r>
          </a:p>
          <a:p>
            <a:pPr>
              <a:buNone/>
            </a:pPr>
            <a:r>
              <a:rPr lang="es-ES" sz="3400" i="1" dirty="0" smtClean="0"/>
              <a:t>zanahoria con naranja, piña, </a:t>
            </a:r>
          </a:p>
          <a:p>
            <a:pPr>
              <a:buNone/>
            </a:pPr>
            <a:r>
              <a:rPr lang="es-ES" sz="3400" i="1" dirty="0" smtClean="0"/>
              <a:t>manzana con kiwi, </a:t>
            </a:r>
          </a:p>
          <a:p>
            <a:pPr>
              <a:buNone/>
            </a:pPr>
            <a:r>
              <a:rPr lang="es-ES" sz="3400" i="1" dirty="0" smtClean="0"/>
              <a:t>manzana con canela, </a:t>
            </a:r>
          </a:p>
          <a:p>
            <a:pPr>
              <a:buNone/>
            </a:pPr>
            <a:r>
              <a:rPr lang="es-ES" sz="3400" i="1" dirty="0" smtClean="0"/>
              <a:t>plátano con galleta, pera y limón. </a:t>
            </a:r>
          </a:p>
          <a:p>
            <a:pPr>
              <a:buNone/>
            </a:pPr>
            <a:r>
              <a:rPr lang="es-ES" sz="3400" i="1" u="sng" dirty="0" smtClean="0"/>
              <a:t>250gr. por unidad.</a:t>
            </a:r>
          </a:p>
          <a:p>
            <a:pPr>
              <a:buNone/>
            </a:pPr>
            <a:r>
              <a:rPr lang="es-ES" sz="3400" i="1" dirty="0" smtClean="0"/>
              <a:t>-Precio: </a:t>
            </a:r>
            <a:r>
              <a:rPr lang="es-ES" sz="3400" i="1" dirty="0" smtClean="0">
                <a:solidFill>
                  <a:srgbClr val="00B050"/>
                </a:solidFill>
              </a:rPr>
              <a:t>3,50€</a:t>
            </a:r>
          </a:p>
          <a:p>
            <a:pPr>
              <a:buNone/>
            </a:pPr>
            <a:r>
              <a:rPr lang="es-ES" sz="3400" b="1" dirty="0" smtClean="0"/>
              <a:t>-Gastos de transporte no </a:t>
            </a:r>
          </a:p>
          <a:p>
            <a:pPr>
              <a:buNone/>
            </a:pPr>
            <a:r>
              <a:rPr lang="es-ES" sz="3400" b="1" dirty="0" smtClean="0"/>
              <a:t>incluidos en el precio. </a:t>
            </a:r>
          </a:p>
          <a:p>
            <a:pPr>
              <a:buNone/>
            </a:pPr>
            <a:endParaRPr lang="es-ES" i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s-ES" i="1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i="1" dirty="0" smtClean="0"/>
          </a:p>
        </p:txBody>
      </p:sp>
      <p:pic>
        <p:nvPicPr>
          <p:cNvPr id="19458" name="Picture 2" descr="Mermelada de Sid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124744"/>
            <a:ext cx="1276942" cy="1368152"/>
          </a:xfrm>
          <a:prstGeom prst="rect">
            <a:avLst/>
          </a:prstGeom>
          <a:noFill/>
        </p:spPr>
      </p:pic>
      <p:pic>
        <p:nvPicPr>
          <p:cNvPr id="19460" name="Picture 4" descr="Mermelada de Cebolla carameliz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276872"/>
            <a:ext cx="1224136" cy="1311574"/>
          </a:xfrm>
          <a:prstGeom prst="rect">
            <a:avLst/>
          </a:prstGeom>
          <a:noFill/>
        </p:spPr>
      </p:pic>
      <p:pic>
        <p:nvPicPr>
          <p:cNvPr id="19462" name="Picture 6" descr="http://www.areasellasturex.com/22-home_default/mermela-de-cirue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356992"/>
            <a:ext cx="1327004" cy="1728192"/>
          </a:xfrm>
          <a:prstGeom prst="rect">
            <a:avLst/>
          </a:prstGeom>
          <a:noFill/>
        </p:spPr>
      </p:pic>
      <p:pic>
        <p:nvPicPr>
          <p:cNvPr id="19464" name="Picture 8" descr="http://www.areasellasturex.com/23-home_default/mermelada-de-zanahoria-con-naran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196752"/>
            <a:ext cx="1161129" cy="1512168"/>
          </a:xfrm>
          <a:prstGeom prst="rect">
            <a:avLst/>
          </a:prstGeom>
          <a:noFill/>
        </p:spPr>
      </p:pic>
      <p:pic>
        <p:nvPicPr>
          <p:cNvPr id="19466" name="Picture 10" descr="http://www.areasellasturex.com/24-home_default/mermelada-de-p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348880"/>
            <a:ext cx="1216421" cy="1296144"/>
          </a:xfrm>
          <a:prstGeom prst="rect">
            <a:avLst/>
          </a:prstGeom>
          <a:noFill/>
        </p:spPr>
      </p:pic>
      <p:pic>
        <p:nvPicPr>
          <p:cNvPr id="19468" name="Picture 12" descr="http://www.areasellasturex.com/25-home_default/mermelada-de-manzana-y-kiw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196752"/>
            <a:ext cx="1161129" cy="1368152"/>
          </a:xfrm>
          <a:prstGeom prst="rect">
            <a:avLst/>
          </a:prstGeom>
          <a:noFill/>
        </p:spPr>
      </p:pic>
      <p:pic>
        <p:nvPicPr>
          <p:cNvPr id="19470" name="Picture 14" descr="http://www.areasellasturex.com/27-home_default/mermelada-de-manzana-con-canel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2276872"/>
            <a:ext cx="1216421" cy="1584176"/>
          </a:xfrm>
          <a:prstGeom prst="rect">
            <a:avLst/>
          </a:prstGeom>
          <a:noFill/>
        </p:spPr>
      </p:pic>
      <p:pic>
        <p:nvPicPr>
          <p:cNvPr id="19472" name="Picture 16" descr="http://www.areasellasturex.com/28-home_default/mermelada-de-platano-con-gallet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4725144"/>
            <a:ext cx="1161129" cy="1512168"/>
          </a:xfrm>
          <a:prstGeom prst="rect">
            <a:avLst/>
          </a:prstGeom>
          <a:noFill/>
        </p:spPr>
      </p:pic>
      <p:pic>
        <p:nvPicPr>
          <p:cNvPr id="19474" name="Picture 18" descr="http://www.areasellasturex.com/29-home_default/mermelada-de-per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725144"/>
            <a:ext cx="1216421" cy="1584176"/>
          </a:xfrm>
          <a:prstGeom prst="rect">
            <a:avLst/>
          </a:prstGeom>
          <a:noFill/>
        </p:spPr>
      </p:pic>
      <p:pic>
        <p:nvPicPr>
          <p:cNvPr id="19476" name="Picture 20" descr="http://www.areasellasturex.com/31-home_default/mermelada-de-limo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3429000"/>
            <a:ext cx="1152128" cy="1500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DULCE</a:t>
            </a:r>
            <a:endParaRPr lang="es-ES" sz="66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8367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Ref.: 007</a:t>
            </a:r>
          </a:p>
          <a:p>
            <a:pPr>
              <a:buNone/>
            </a:pPr>
            <a:r>
              <a:rPr lang="es-ES" i="1" dirty="0" smtClean="0"/>
              <a:t>-Descripción del producto:</a:t>
            </a:r>
          </a:p>
          <a:p>
            <a:pPr>
              <a:buNone/>
            </a:pPr>
            <a:r>
              <a:rPr lang="es-ES" i="1" dirty="0" smtClean="0"/>
              <a:t>Dulce de manzana </a:t>
            </a:r>
          </a:p>
          <a:p>
            <a:pPr>
              <a:buNone/>
            </a:pPr>
            <a:r>
              <a:rPr lang="es-ES" i="1" dirty="0" smtClean="0"/>
              <a:t>“la </a:t>
            </a:r>
            <a:r>
              <a:rPr lang="es-ES" i="1" dirty="0" err="1" smtClean="0"/>
              <a:t>collotense</a:t>
            </a:r>
            <a:r>
              <a:rPr lang="es-ES" i="1" dirty="0" smtClean="0"/>
              <a:t>” </a:t>
            </a:r>
          </a:p>
          <a:p>
            <a:pPr>
              <a:buNone/>
            </a:pPr>
            <a:r>
              <a:rPr lang="es-ES" i="1" u="sng" dirty="0" smtClean="0"/>
              <a:t>400gr. Sin colorantes.</a:t>
            </a:r>
          </a:p>
          <a:p>
            <a:pPr>
              <a:buNone/>
            </a:pPr>
            <a:r>
              <a:rPr lang="es-ES" i="1" dirty="0" smtClean="0"/>
              <a:t>-Precio: </a:t>
            </a:r>
            <a:r>
              <a:rPr lang="es-ES" i="1" dirty="0" smtClean="0">
                <a:solidFill>
                  <a:srgbClr val="00B050"/>
                </a:solidFill>
              </a:rPr>
              <a:t>3,00€</a:t>
            </a:r>
          </a:p>
          <a:p>
            <a:pPr>
              <a:buNone/>
            </a:pPr>
            <a:r>
              <a:rPr lang="es-ES" b="1" dirty="0" smtClean="0"/>
              <a:t>-Gastos de transporte no </a:t>
            </a:r>
          </a:p>
          <a:p>
            <a:pPr>
              <a:buNone/>
            </a:pPr>
            <a:r>
              <a:rPr lang="es-ES" b="1" dirty="0" smtClean="0"/>
              <a:t>incluidos en el precio. </a:t>
            </a:r>
          </a:p>
          <a:p>
            <a:pPr>
              <a:buFontTx/>
              <a:buChar char="-"/>
            </a:pPr>
            <a:endParaRPr lang="es-ES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s-ES" dirty="0"/>
          </a:p>
        </p:txBody>
      </p:sp>
      <p:pic>
        <p:nvPicPr>
          <p:cNvPr id="20482" name="Picture 2" descr="http://1.bp.blogspot.com/-zpb_HHb82YU/T2js2GhxTMI/AAAAAAAAAAY/HJulWAU3Zkg/s1600/file_32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754388" cy="375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QUESO</a:t>
            </a:r>
            <a:endParaRPr lang="es-ES" sz="6600" dirty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ES" sz="4600" dirty="0" smtClean="0"/>
              <a:t>Ref.:008</a:t>
            </a:r>
          </a:p>
          <a:p>
            <a:pPr>
              <a:buNone/>
            </a:pPr>
            <a:r>
              <a:rPr lang="es-ES" sz="4600" i="1" dirty="0" smtClean="0"/>
              <a:t>-Descripción del producto:</a:t>
            </a:r>
          </a:p>
          <a:p>
            <a:pPr>
              <a:buNone/>
            </a:pPr>
            <a:r>
              <a:rPr lang="es-ES" sz="4600" dirty="0" smtClean="0"/>
              <a:t>Queso </a:t>
            </a:r>
            <a:r>
              <a:rPr lang="es-ES" sz="4600" dirty="0" err="1" smtClean="0"/>
              <a:t>Afuegal</a:t>
            </a:r>
            <a:r>
              <a:rPr lang="es-ES" sz="4600" dirty="0" smtClean="0"/>
              <a:t> </a:t>
            </a:r>
            <a:r>
              <a:rPr lang="es-ES" sz="4600" dirty="0" err="1" smtClean="0"/>
              <a:t>Pitu</a:t>
            </a:r>
            <a:r>
              <a:rPr lang="es-ES" sz="4600" dirty="0" smtClean="0"/>
              <a:t> Blanco,</a:t>
            </a:r>
          </a:p>
          <a:p>
            <a:pPr>
              <a:buNone/>
            </a:pPr>
            <a:r>
              <a:rPr lang="es-ES" sz="4600" dirty="0" smtClean="0"/>
              <a:t> elaborado con leche</a:t>
            </a:r>
          </a:p>
          <a:p>
            <a:pPr>
              <a:buNone/>
            </a:pPr>
            <a:r>
              <a:rPr lang="es-ES" sz="4600" dirty="0" smtClean="0"/>
              <a:t> pasteurizada de vaca frisona,</a:t>
            </a:r>
          </a:p>
          <a:p>
            <a:pPr>
              <a:buNone/>
            </a:pPr>
            <a:r>
              <a:rPr lang="es-ES" sz="4600" dirty="0" smtClean="0"/>
              <a:t> sabor suave. </a:t>
            </a:r>
            <a:r>
              <a:rPr lang="es-ES" sz="4600" u="sng" dirty="0" smtClean="0"/>
              <a:t>300gr.</a:t>
            </a:r>
          </a:p>
          <a:p>
            <a:pPr>
              <a:buNone/>
            </a:pPr>
            <a:r>
              <a:rPr lang="es-ES" sz="4600" i="1" dirty="0" smtClean="0"/>
              <a:t>Queso </a:t>
            </a:r>
            <a:r>
              <a:rPr lang="es-ES" sz="4600" dirty="0" err="1" smtClean="0"/>
              <a:t>Afuegal</a:t>
            </a:r>
            <a:r>
              <a:rPr lang="es-ES" sz="4600" dirty="0" smtClean="0"/>
              <a:t> </a:t>
            </a:r>
            <a:r>
              <a:rPr lang="es-ES" sz="4600" dirty="0" err="1" smtClean="0"/>
              <a:t>Pitu</a:t>
            </a:r>
            <a:r>
              <a:rPr lang="es-ES" sz="4600" dirty="0" smtClean="0"/>
              <a:t> Rojo</a:t>
            </a:r>
          </a:p>
          <a:p>
            <a:pPr>
              <a:buNone/>
            </a:pPr>
            <a:r>
              <a:rPr lang="es-ES" sz="4600" dirty="0" smtClean="0"/>
              <a:t> elaborado con leche</a:t>
            </a:r>
          </a:p>
          <a:p>
            <a:pPr>
              <a:buNone/>
            </a:pPr>
            <a:r>
              <a:rPr lang="es-ES" sz="4600" dirty="0" smtClean="0"/>
              <a:t> pasteurizada de vaca frisona</a:t>
            </a:r>
          </a:p>
          <a:p>
            <a:pPr>
              <a:buNone/>
            </a:pPr>
            <a:r>
              <a:rPr lang="es-ES" sz="4600" dirty="0" smtClean="0"/>
              <a:t> y  pimentón. </a:t>
            </a:r>
            <a:r>
              <a:rPr lang="es-ES" sz="4600" u="sng" dirty="0" smtClean="0"/>
              <a:t>300Gr.</a:t>
            </a:r>
          </a:p>
          <a:p>
            <a:pPr>
              <a:buNone/>
            </a:pPr>
            <a:r>
              <a:rPr lang="es-ES" sz="4600" i="1" dirty="0" smtClean="0"/>
              <a:t>-Precio: </a:t>
            </a:r>
            <a:r>
              <a:rPr lang="es-ES" sz="4600" i="1" dirty="0" smtClean="0">
                <a:solidFill>
                  <a:srgbClr val="00B050"/>
                </a:solidFill>
              </a:rPr>
              <a:t>5,99€</a:t>
            </a:r>
            <a:endParaRPr lang="es-ES" sz="4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sz="4600" b="1" dirty="0" smtClean="0"/>
              <a:t>-Gastos de transporte no </a:t>
            </a:r>
          </a:p>
          <a:p>
            <a:pPr>
              <a:buNone/>
            </a:pPr>
            <a:r>
              <a:rPr lang="es-ES" sz="4600" b="1" dirty="0" smtClean="0"/>
              <a:t>incluidos en el precio. </a:t>
            </a:r>
          </a:p>
          <a:p>
            <a:pPr>
              <a:buNone/>
            </a:pPr>
            <a:endParaRPr lang="es-ES" i="1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2050" name="Picture 2" descr="http://www.areasellasturex.com/144-thickbox_default/afuegal-pitu-rojo-d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20688"/>
            <a:ext cx="2736304" cy="2736304"/>
          </a:xfrm>
          <a:prstGeom prst="rect">
            <a:avLst/>
          </a:prstGeom>
          <a:noFill/>
        </p:spPr>
      </p:pic>
      <p:pic>
        <p:nvPicPr>
          <p:cNvPr id="2052" name="Picture 4" descr="http://www.areasellasturex.com/143-home_default/afuegal-pitu-blanco-d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3384376" cy="322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878</Words>
  <Application>Microsoft Office PowerPoint</Application>
  <PresentationFormat>Presentación en pantalla (4:3)</PresentationFormat>
  <Paragraphs>225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CATÁLOGO</vt:lpstr>
      <vt:lpstr>FABES</vt:lpstr>
      <vt:lpstr>SIDRA</vt:lpstr>
      <vt:lpstr>MEDALLA TRISQUEL</vt:lpstr>
      <vt:lpstr>TABLA FABADA 6</vt:lpstr>
      <vt:lpstr>TABLA FABADA 4</vt:lpstr>
      <vt:lpstr>MERMELADAS</vt:lpstr>
      <vt:lpstr>DULCE</vt:lpstr>
      <vt:lpstr>QUESO</vt:lpstr>
      <vt:lpstr>QUESO</vt:lpstr>
      <vt:lpstr>QUESO</vt:lpstr>
      <vt:lpstr>QUESO</vt:lpstr>
      <vt:lpstr>Madreñes</vt:lpstr>
      <vt:lpstr>Afuega’l pitu</vt:lpstr>
      <vt:lpstr>Quesu Gamonéu</vt:lpstr>
      <vt:lpstr> Cabrales ‘’Quesería del Cares’’</vt:lpstr>
      <vt:lpstr>Navajas Taramundi</vt:lpstr>
      <vt:lpstr>Cesteria castaño</vt:lpstr>
      <vt:lpstr>Cencerro</vt:lpstr>
      <vt:lpstr>Cubos zinc</vt:lpstr>
      <vt:lpstr>Lechera</vt:lpstr>
      <vt:lpstr>Zumo de manzana ecológico</vt:lpstr>
      <vt:lpstr>Sidra natural ‘’Cortina’’</vt:lpstr>
      <vt:lpstr>Sidra natural Trabanco</vt:lpstr>
    </vt:vector>
  </TitlesOfParts>
  <Company>Usuario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</dc:creator>
  <cp:lastModifiedBy>Alumno</cp:lastModifiedBy>
  <cp:revision>20</cp:revision>
  <dcterms:created xsi:type="dcterms:W3CDTF">2014-03-11T08:26:00Z</dcterms:created>
  <dcterms:modified xsi:type="dcterms:W3CDTF">2014-03-25T10:55:47Z</dcterms:modified>
</cp:coreProperties>
</file>