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9FB2-4B10-4E7E-9260-C52E3D1A0B08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7547F-9155-47E1-8D82-A7D914104E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22C40F-CDAF-4180-A672-695F7EA2826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A7880FD-324E-4760-9AAB-EC9E8C37AC1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79912" y="3016657"/>
            <a:ext cx="5675608" cy="1263807"/>
          </a:xfrm>
        </p:spPr>
        <p:txBody>
          <a:bodyPr/>
          <a:lstStyle/>
          <a:p>
            <a:r>
              <a:rPr lang="es-ES" dirty="0" smtClean="0"/>
              <a:t>CATÁLOGO DE PRODUCTOS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5" y="34993"/>
            <a:ext cx="3722770" cy="298166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948264" y="594927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S.coop.</a:t>
            </a:r>
            <a:endParaRPr lang="en-US" dirty="0" smtClean="0"/>
          </a:p>
          <a:p>
            <a:r>
              <a:rPr lang="en-US" dirty="0" smtClean="0"/>
              <a:t>Asturias/Oviedo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916861" cy="3929082"/>
          </a:xfrm>
        </p:spPr>
      </p:pic>
      <p:sp>
        <p:nvSpPr>
          <p:cNvPr id="5" name="4 CuadroTexto"/>
          <p:cNvSpPr txBox="1"/>
          <p:nvPr/>
        </p:nvSpPr>
        <p:spPr>
          <a:xfrm>
            <a:off x="2267744" y="4867349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CASADIELLES (1/2Docena)</a:t>
            </a:r>
            <a:endParaRPr lang="en-US" sz="6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689219" y="4437112"/>
            <a:ext cx="12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001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511"/>
            <a:ext cx="1043607" cy="8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68144" y="350100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3,50 €</a:t>
            </a:r>
            <a:endParaRPr lang="en-US" sz="6000" dirty="0"/>
          </a:p>
        </p:txBody>
      </p:sp>
      <p:sp>
        <p:nvSpPr>
          <p:cNvPr id="8" name="7 Rectángulo"/>
          <p:cNvSpPr/>
          <p:nvPr/>
        </p:nvSpPr>
        <p:spPr>
          <a:xfrm>
            <a:off x="5287677" y="548680"/>
            <a:ext cx="3897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haroni" pitchFamily="2" charset="-79"/>
                <a:cs typeface="Aharoni" pitchFamily="2" charset="-79"/>
              </a:rPr>
              <a:t>E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s </a:t>
            </a:r>
            <a:r>
              <a:rPr lang="es-ES" sz="2400" dirty="0">
                <a:latin typeface="Aharoni" pitchFamily="2" charset="-79"/>
                <a:cs typeface="Aharoni" pitchFamily="2" charset="-79"/>
              </a:rPr>
              <a:t>un dulce 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típico asturiano. Se </a:t>
            </a:r>
            <a:r>
              <a:rPr lang="es-ES" sz="2400" dirty="0">
                <a:latin typeface="Aharoni" pitchFamily="2" charset="-79"/>
                <a:cs typeface="Aharoni" pitchFamily="2" charset="-79"/>
              </a:rPr>
              <a:t>trata de una especie de 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empanadilla</a:t>
            </a:r>
            <a:r>
              <a:rPr lang="es-ES" sz="2400" dirty="0">
                <a:latin typeface="Aharoni" pitchFamily="2" charset="-79"/>
                <a:cs typeface="Aharoni" pitchFamily="2" charset="-79"/>
              </a:rPr>
              <a:t> frita elaborada con una masa 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de harina </a:t>
            </a:r>
            <a:r>
              <a:rPr lang="es-ES" sz="2400" dirty="0">
                <a:latin typeface="Aharoni" pitchFamily="2" charset="-79"/>
                <a:cs typeface="Aharoni" pitchFamily="2" charset="-79"/>
              </a:rPr>
              <a:t>de 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trigo</a:t>
            </a:r>
            <a:r>
              <a:rPr lang="es-ES" sz="2400" dirty="0">
                <a:latin typeface="Aharoni" pitchFamily="2" charset="-79"/>
                <a:cs typeface="Aharoni" pitchFamily="2" charset="-79"/>
              </a:rPr>
              <a:t> que se rellena con una mezcla de 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nueces, azúcar </a:t>
            </a:r>
            <a:r>
              <a:rPr lang="es-ES" sz="2400" dirty="0">
                <a:latin typeface="Aharoni" pitchFamily="2" charset="-79"/>
                <a:cs typeface="Aharoni" pitchFamily="2" charset="-79"/>
              </a:rPr>
              <a:t> y anís.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73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5877312"/>
            <a:ext cx="7520940" cy="98068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s-ES" sz="7200" dirty="0" smtClean="0">
                <a:latin typeface="+mn-lt"/>
              </a:rPr>
              <a:t>COMPANGO </a:t>
            </a:r>
            <a:br>
              <a:rPr lang="es-ES" sz="7200" dirty="0" smtClean="0">
                <a:latin typeface="+mn-lt"/>
              </a:rPr>
            </a:br>
            <a:r>
              <a:rPr lang="es-ES_tradnl" sz="2000" b="1" cap="none" dirty="0" smtClean="0">
                <a:latin typeface="Century Gothic"/>
                <a:ea typeface="+mn-ea"/>
                <a:cs typeface="Arabic Typesetting" pitchFamily="66" charset="-78"/>
              </a:rPr>
              <a:t>Compango para  ½ Kg de fabas</a:t>
            </a:r>
            <a:r>
              <a:rPr lang="es-ES_tradnl" sz="2000" b="1" cap="none" dirty="0">
                <a:latin typeface="Century Gothic"/>
                <a:ea typeface="+mn-ea"/>
                <a:cs typeface="Arabic Typesetting" pitchFamily="66" charset="-78"/>
              </a:rPr>
              <a:t>.</a:t>
            </a:r>
            <a:br>
              <a:rPr lang="es-ES_tradnl" sz="2000" b="1" cap="none" dirty="0">
                <a:latin typeface="Century Gothic"/>
                <a:ea typeface="+mn-ea"/>
                <a:cs typeface="Arabic Typesetting" pitchFamily="66" charset="-78"/>
              </a:rPr>
            </a:br>
            <a:r>
              <a:rPr lang="es-ES_tradnl" sz="2000" b="1" cap="none" dirty="0" smtClean="0">
                <a:latin typeface="Century Gothic"/>
                <a:ea typeface="+mn-ea"/>
                <a:cs typeface="Arabic Typesetting" pitchFamily="66" charset="-78"/>
              </a:rPr>
              <a:t>440gr </a:t>
            </a:r>
            <a:r>
              <a:rPr lang="es-ES_tradnl" sz="2000" b="1" cap="none" dirty="0">
                <a:latin typeface="Century Gothic"/>
                <a:ea typeface="+mn-ea"/>
                <a:cs typeface="Arabic Typesetting" pitchFamily="66" charset="-78"/>
              </a:rPr>
              <a:t>(chorizo, morcilla y tocino) – </a:t>
            </a:r>
            <a:r>
              <a:rPr lang="es-ES_tradnl" sz="2000" b="1" cap="none" dirty="0" smtClean="0">
                <a:latin typeface="Century Gothic"/>
                <a:ea typeface="+mn-ea"/>
                <a:cs typeface="Arabic Typesetting" pitchFamily="66" charset="-78"/>
              </a:rPr>
              <a:t>4,94€ </a:t>
            </a:r>
            <a:r>
              <a:rPr lang="es-ES" sz="2000" b="1" cap="none" dirty="0">
                <a:solidFill>
                  <a:srgbClr val="5DD3FF">
                    <a:lumMod val="75000"/>
                  </a:srgbClr>
                </a:solidFill>
                <a:latin typeface="Century Gothic"/>
                <a:ea typeface="+mn-ea"/>
                <a:cs typeface="Arabic Typesetting" pitchFamily="66" charset="-78"/>
              </a:rPr>
              <a:t/>
            </a:r>
            <a:br>
              <a:rPr lang="es-ES" sz="2000" b="1" cap="none" dirty="0">
                <a:solidFill>
                  <a:srgbClr val="5DD3FF">
                    <a:lumMod val="75000"/>
                  </a:srgbClr>
                </a:solidFill>
                <a:latin typeface="Century Gothic"/>
                <a:ea typeface="+mn-ea"/>
                <a:cs typeface="Arabic Typesetting" pitchFamily="66" charset="-78"/>
              </a:rPr>
            </a:br>
            <a:endParaRPr lang="en-US" sz="7200" dirty="0"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398211" y="4433472"/>
            <a:ext cx="142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002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4981649" cy="5013176"/>
          </a:xfrm>
        </p:spPr>
      </p:pic>
    </p:spTree>
    <p:extLst>
      <p:ext uri="{BB962C8B-B14F-4D97-AF65-F5344CB8AC3E}">
        <p14:creationId xmlns:p14="http://schemas.microsoft.com/office/powerpoint/2010/main" val="1432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004048" y="1844824"/>
            <a:ext cx="3200400" cy="1755656"/>
          </a:xfrm>
        </p:spPr>
        <p:txBody>
          <a:bodyPr/>
          <a:lstStyle/>
          <a:p>
            <a:r>
              <a:rPr lang="es-ES" sz="3200" cap="all" dirty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/>
                <a:ea typeface="+mj-ea"/>
                <a:cs typeface="+mj-cs"/>
              </a:rPr>
              <a:t>Precio:4,50 unidad</a:t>
            </a: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520940" cy="792088"/>
          </a:xfrm>
        </p:spPr>
        <p:txBody>
          <a:bodyPr/>
          <a:lstStyle/>
          <a:p>
            <a:pPr algn="ctr"/>
            <a:r>
              <a:rPr lang="es-ES" sz="7200" dirty="0" smtClean="0">
                <a:latin typeface="+mn-lt"/>
              </a:rPr>
              <a:t>MIEL ASTURIANA</a:t>
            </a:r>
            <a:endParaRPr lang="en-US" sz="72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2000" b="1" dirty="0">
                <a:latin typeface="Century Gothic"/>
              </a:rPr>
              <a:t>Bote de 250 gramos. Miel hecha en la Comunidad de Asturias</a:t>
            </a:r>
            <a:r>
              <a:rPr lang="es-ES" dirty="0">
                <a:latin typeface="Century Gothic"/>
              </a:rPr>
              <a:t>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31683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28865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003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2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5DD3FF"/>
              </a:buClr>
              <a:buSzPct val="76000"/>
            </a:pPr>
            <a:r>
              <a:rPr lang="es-ES" sz="1900" i="1" dirty="0"/>
              <a:t>Su elaboración a base de materias primas de máxima calidad, como el chorizo extra ahumado y la sidra natural asturiana, resalta la excelencia de este plato perfecto como aperitivo o acompañamiento.</a:t>
            </a:r>
          </a:p>
          <a:p>
            <a:r>
              <a:rPr lang="es-ES" sz="3200" cap="all" dirty="0" smtClean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/>
                <a:ea typeface="+mj-ea"/>
                <a:cs typeface="+mj-cs"/>
              </a:rPr>
              <a:t>Precio:</a:t>
            </a:r>
            <a:r>
              <a:rPr lang="es-ES" sz="3200" b="0" dirty="0" smtClean="0">
                <a:solidFill>
                  <a:srgbClr val="00B0F0">
                    <a:lumMod val="50000"/>
                  </a:srgbClr>
                </a:solidFill>
                <a:latin typeface="Arial Rounded MT Bold" pitchFamily="34" charset="0"/>
                <a:ea typeface="+mj-ea"/>
                <a:cs typeface="+mj-cs"/>
              </a:rPr>
              <a:t>2,5€ </a:t>
            </a:r>
            <a:r>
              <a:rPr lang="es-ES" sz="3200" cap="all" dirty="0" err="1" smtClean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/>
                <a:ea typeface="+mj-ea"/>
                <a:cs typeface="+mj-cs"/>
              </a:rPr>
              <a:t>uNidad</a:t>
            </a: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520940" cy="548640"/>
          </a:xfrm>
        </p:spPr>
        <p:txBody>
          <a:bodyPr/>
          <a:lstStyle/>
          <a:p>
            <a:pPr algn="ctr"/>
            <a:r>
              <a:rPr lang="es-ES" sz="7200" dirty="0" smtClean="0">
                <a:latin typeface="+mn-lt"/>
              </a:rPr>
              <a:t>CHORIZOS A LA SIDRA</a:t>
            </a:r>
            <a:endParaRPr lang="en-US" sz="7200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" y="1484784"/>
            <a:ext cx="34616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70146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004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Bef>
                <a:spcPct val="20000"/>
              </a:spcBef>
              <a:buClr>
                <a:srgbClr val="5DD3FF"/>
              </a:buClr>
              <a:buSzPct val="76000"/>
            </a:pPr>
            <a:r>
              <a:rPr lang="es-ES" sz="2000" dirty="0">
                <a:latin typeface="Century Gothic"/>
              </a:rPr>
              <a:t>Es uno de los quesos exclusivamente de leche de vaca más extendidos de Asturias, se elaboraba en las pequeñas granjas, llamadas caserías, diseminadas por los valles centrales asturianos y las laderas de las montañas entre los ríos Narcea y Sella. La producción actual se concentra principalmente en concejos como </a:t>
            </a:r>
            <a:r>
              <a:rPr lang="es-ES" sz="2000" dirty="0" err="1">
                <a:latin typeface="Century Gothic"/>
              </a:rPr>
              <a:t>Riosa</a:t>
            </a:r>
            <a:r>
              <a:rPr lang="es-ES" sz="2000" dirty="0">
                <a:latin typeface="Century Gothic"/>
              </a:rPr>
              <a:t>, </a:t>
            </a:r>
            <a:r>
              <a:rPr lang="es-ES" sz="2000" dirty="0" err="1">
                <a:latin typeface="Century Gothic"/>
              </a:rPr>
              <a:t>Morcín</a:t>
            </a:r>
            <a:r>
              <a:rPr lang="es-ES" sz="2000" dirty="0">
                <a:latin typeface="Century Gothic"/>
              </a:rPr>
              <a:t>, Grado, Las Regueras, </a:t>
            </a:r>
            <a:r>
              <a:rPr lang="es-ES" sz="2000" dirty="0" err="1">
                <a:latin typeface="Century Gothic"/>
              </a:rPr>
              <a:t>Pravia</a:t>
            </a:r>
            <a:r>
              <a:rPr lang="es-ES" sz="2000" dirty="0">
                <a:latin typeface="Century Gothic"/>
              </a:rPr>
              <a:t>, y </a:t>
            </a:r>
            <a:r>
              <a:rPr lang="es-ES" sz="2000" dirty="0" smtClean="0">
                <a:latin typeface="Century Gothic"/>
              </a:rPr>
              <a:t>Salas. </a:t>
            </a:r>
          </a:p>
          <a:p>
            <a:pPr marL="0" lvl="0" indent="0">
              <a:spcBef>
                <a:spcPct val="20000"/>
              </a:spcBef>
              <a:buClr>
                <a:srgbClr val="5DD3FF"/>
              </a:buClr>
              <a:buSzPct val="76000"/>
            </a:pPr>
            <a:endParaRPr lang="es-ES" sz="2000" dirty="0">
              <a:latin typeface="Century Gothic"/>
            </a:endParaRPr>
          </a:p>
          <a:p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20940" cy="548640"/>
          </a:xfrm>
        </p:spPr>
        <p:txBody>
          <a:bodyPr/>
          <a:lstStyle/>
          <a:p>
            <a:pPr algn="ctr"/>
            <a:r>
              <a:rPr lang="es-ES" sz="7200" dirty="0" smtClean="0">
                <a:latin typeface="+mn-lt"/>
              </a:rPr>
              <a:t>300 grs QUESO AFUEGA’L PITU</a:t>
            </a:r>
            <a:endParaRPr lang="en-US" sz="72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00392" y="450912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005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6302"/>
            <a:ext cx="3600400" cy="398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16016" y="-11304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atin typeface="Aharoni" pitchFamily="2" charset="-79"/>
                <a:cs typeface="Aharoni" pitchFamily="2" charset="-79"/>
              </a:rPr>
              <a:t>3,50 €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6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987" y="4834843"/>
            <a:ext cx="7520940" cy="2376264"/>
          </a:xfrm>
        </p:spPr>
        <p:txBody>
          <a:bodyPr/>
          <a:lstStyle/>
          <a:p>
            <a:pPr algn="ctr"/>
            <a:r>
              <a:rPr lang="es-ES" sz="4800" dirty="0" smtClean="0">
                <a:latin typeface="+mn-lt"/>
              </a:rPr>
              <a:t>CHORIZO SABADIEGO (2uds.)</a:t>
            </a:r>
            <a:endParaRPr lang="en-US" sz="48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460832" cy="32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012160" y="548680"/>
            <a:ext cx="3131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El chorizo sabadiego es una variedad típica del Condado de Noreña.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6096" y="3692927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2,04 €</a:t>
            </a:r>
            <a:endParaRPr lang="en-US" sz="5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346179" y="461607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B0F0"/>
                </a:solidFill>
              </a:rPr>
              <a:t>Ref</a:t>
            </a:r>
            <a:r>
              <a:rPr lang="es-ES" b="1" dirty="0" smtClean="0">
                <a:solidFill>
                  <a:srgbClr val="00B0F0"/>
                </a:solidFill>
              </a:rPr>
              <a:t>: 006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76463" cy="3240360"/>
          </a:xfr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Pulseras de colores elaboradas por nosotros mismos. </a:t>
            </a: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20940" cy="548640"/>
          </a:xfrm>
        </p:spPr>
        <p:txBody>
          <a:bodyPr/>
          <a:lstStyle/>
          <a:p>
            <a:pPr algn="ctr"/>
            <a:r>
              <a:rPr lang="es-ES" sz="7200" dirty="0" smtClean="0">
                <a:latin typeface="+mn-lt"/>
              </a:rPr>
              <a:t>PULSERAS</a:t>
            </a:r>
            <a:endParaRPr lang="en-US" sz="72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99992" y="2636912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all" spc="0" normalizeH="0" baseline="0" noProof="0" dirty="0" smtClean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entury Gothic"/>
                <a:ea typeface="+mj-ea"/>
                <a:cs typeface="+mj-cs"/>
              </a:rPr>
              <a:t>Precio:</a:t>
            </a:r>
            <a:r>
              <a:rPr kumimoji="0" lang="es-ES" sz="3600" b="1" i="0" u="none" strike="noStrike" kern="0" cap="all" spc="0" normalizeH="0" noProof="0" dirty="0" smtClean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entury Gothic"/>
                <a:ea typeface="+mj-ea"/>
                <a:cs typeface="+mj-cs"/>
              </a:rPr>
              <a:t> 1,50 €</a:t>
            </a:r>
            <a:r>
              <a:rPr kumimoji="0" lang="es-ES" sz="3600" b="1" i="0" u="none" strike="noStrike" kern="0" cap="all" spc="0" normalizeH="0" baseline="0" noProof="0" dirty="0" smtClean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entury Gothic"/>
                <a:ea typeface="+mj-ea"/>
                <a:cs typeface="+mj-cs"/>
              </a:rPr>
              <a:t> unidad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20272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007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960440" cy="2952328"/>
          </a:xfr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Diversos marcapáginas elaborados por nosotros mismos.</a:t>
            </a: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5790" y="5517232"/>
            <a:ext cx="7520940" cy="548640"/>
          </a:xfrm>
        </p:spPr>
        <p:txBody>
          <a:bodyPr/>
          <a:lstStyle/>
          <a:p>
            <a:pPr algn="ctr"/>
            <a:r>
              <a:rPr lang="es-ES" sz="7200" dirty="0" smtClean="0">
                <a:latin typeface="+mn-lt"/>
              </a:rPr>
              <a:t>MARCAPÁGINAS</a:t>
            </a:r>
            <a:endParaRPr lang="en-US" sz="7200" dirty="0"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58145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s-ES" sz="3600" b="1" kern="0" cap="all" dirty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/>
              </a:rPr>
              <a:t>Precio: </a:t>
            </a:r>
            <a:r>
              <a:rPr lang="es-ES" sz="3600" b="1" kern="0" cap="all" dirty="0" smtClean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/>
              </a:rPr>
              <a:t>0,50 </a:t>
            </a:r>
            <a:r>
              <a:rPr lang="es-ES" sz="3600" b="1" kern="0" cap="all" dirty="0">
                <a:ln w="0"/>
                <a:solidFill>
                  <a:srgbClr val="0084B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entury Gothic"/>
              </a:rPr>
              <a:t>€ unidad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64288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 smtClean="0">
                <a:solidFill>
                  <a:srgbClr val="00B0F0"/>
                </a:solidFill>
              </a:rPr>
              <a:t>Ref</a:t>
            </a:r>
            <a:r>
              <a:rPr lang="es-ES" b="1" i="1" dirty="0" smtClean="0">
                <a:solidFill>
                  <a:srgbClr val="00B0F0"/>
                </a:solidFill>
              </a:rPr>
              <a:t>: 008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6022975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</TotalTime>
  <Words>213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Ángulos</vt:lpstr>
      <vt:lpstr>CATÁLOGO DE PRODUCTOS</vt:lpstr>
      <vt:lpstr>Presentación de PowerPoint</vt:lpstr>
      <vt:lpstr>COMPANGO  Compango para  ½ Kg de fabas. 440gr (chorizo, morcilla y tocino) – 4,94€  </vt:lpstr>
      <vt:lpstr>MIEL ASTURIANA</vt:lpstr>
      <vt:lpstr>CHORIZOS A LA SIDRA</vt:lpstr>
      <vt:lpstr>300 grs QUESO AFUEGA’L PITU</vt:lpstr>
      <vt:lpstr>CHORIZO SABADIEGO (2uds.)</vt:lpstr>
      <vt:lpstr>PULSERAS</vt:lpstr>
      <vt:lpstr>MARCAPÁGINAS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ramiro arce garcia</dc:creator>
  <cp:lastModifiedBy>ramiro arce garcia</cp:lastModifiedBy>
  <cp:revision>18</cp:revision>
  <dcterms:created xsi:type="dcterms:W3CDTF">2014-01-27T10:05:14Z</dcterms:created>
  <dcterms:modified xsi:type="dcterms:W3CDTF">2014-03-24T10:34:00Z</dcterms:modified>
</cp:coreProperties>
</file>