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1" r:id="rId6"/>
    <p:sldId id="260" r:id="rId7"/>
    <p:sldId id="262" r:id="rId8"/>
    <p:sldId id="263" r:id="rId9"/>
    <p:sldId id="265" r:id="rId10"/>
    <p:sldId id="266" r:id="rId11"/>
    <p:sldId id="275" r:id="rId12"/>
    <p:sldId id="276"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77" autoAdjust="0"/>
    <p:restoredTop sz="94660"/>
  </p:normalViewPr>
  <p:slideViewPr>
    <p:cSldViewPr>
      <p:cViewPr varScale="1">
        <p:scale>
          <a:sx n="89" d="100"/>
          <a:sy n="89" d="100"/>
        </p:scale>
        <p:origin x="-114"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ACB2843B-38D9-4BBA-920C-77C6FBB1ECB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ACB2843B-38D9-4BBA-920C-77C6FBB1ECB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ACB2843B-38D9-4BBA-920C-77C6FBB1ECB2}"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FEF719E-AF66-48C8-B6C4-A7BB877A3B97}" type="datetimeFigureOut">
              <a:rPr lang="es-ES" smtClean="0"/>
              <a:pPr/>
              <a:t>25/02/2013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ACB2843B-38D9-4BBA-920C-77C6FBB1ECB2}"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EF719E-AF66-48C8-B6C4-A7BB877A3B97}" type="datetimeFigureOut">
              <a:rPr lang="es-ES" smtClean="0"/>
              <a:pPr/>
              <a:t>25/02/2013</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B2843B-38D9-4BBA-920C-77C6FBB1ECB2}"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5" name="4 Imagen" descr="ola1.jpg"/>
          <p:cNvPicPr>
            <a:picLocks noChangeAspect="1"/>
          </p:cNvPicPr>
          <p:nvPr/>
        </p:nvPicPr>
        <p:blipFill>
          <a:blip r:embed="rId2">
            <a:lum bright="10000" contrast="30000"/>
          </a:blip>
          <a:stretch>
            <a:fillRect/>
          </a:stretch>
        </p:blipFill>
        <p:spPr>
          <a:xfrm>
            <a:off x="0" y="0"/>
            <a:ext cx="9144000" cy="6858000"/>
          </a:xfrm>
          <a:prstGeom prst="rect">
            <a:avLst/>
          </a:prstGeom>
          <a:ln>
            <a:solidFill>
              <a:schemeClr val="accent2"/>
            </a:solidFill>
          </a:ln>
        </p:spPr>
      </p:pic>
      <p:sp>
        <p:nvSpPr>
          <p:cNvPr id="8" name="7 Rectángulo"/>
          <p:cNvSpPr/>
          <p:nvPr/>
        </p:nvSpPr>
        <p:spPr>
          <a:xfrm>
            <a:off x="1857356" y="500042"/>
            <a:ext cx="5347939" cy="923330"/>
          </a:xfrm>
          <a:prstGeom prst="rect">
            <a:avLst/>
          </a:prstGeom>
          <a:noFill/>
        </p:spPr>
        <p:txBody>
          <a:bodyPr wrap="none" lIns="91440" tIns="45720" rIns="91440" bIns="45720">
            <a:spAutoFit/>
          </a:bodyPr>
          <a:lstStyle/>
          <a:p>
            <a:pPr algn="ctr"/>
            <a:r>
              <a:rPr lang="es-ES" sz="54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astellar" pitchFamily="18" charset="0"/>
                <a:ea typeface="Tahoma" pitchFamily="34" charset="0"/>
                <a:cs typeface="Tahoma" pitchFamily="34" charset="0"/>
              </a:rPr>
              <a:t>Vinosphere</a:t>
            </a:r>
            <a:endParaRPr lang="es-E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astellar" pitchFamily="18" charset="0"/>
              <a:ea typeface="Tahoma" pitchFamily="34" charset="0"/>
              <a:cs typeface="Tahoma" pitchFamily="34" charset="0"/>
            </a:endParaRPr>
          </a:p>
        </p:txBody>
      </p:sp>
      <p:pic>
        <p:nvPicPr>
          <p:cNvPr id="9" name="2 Imagen"/>
          <p:cNvPicPr>
            <a:picLocks noChangeAspect="1"/>
          </p:cNvPicPr>
          <p:nvPr/>
        </p:nvPicPr>
        <p:blipFill>
          <a:blip r:embed="rId3" cstate="print"/>
          <a:srcRect/>
          <a:stretch>
            <a:fillRect/>
          </a:stretch>
        </p:blipFill>
        <p:spPr bwMode="auto">
          <a:xfrm>
            <a:off x="7966075" y="4924425"/>
            <a:ext cx="1177925"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2 Imagen"/>
          <p:cNvPicPr>
            <a:picLocks noChangeAspect="1"/>
          </p:cNvPicPr>
          <p:nvPr/>
        </p:nvPicPr>
        <p:blipFill>
          <a:blip r:embed="rId2" cstate="email"/>
          <a:srcRect/>
          <a:stretch>
            <a:fillRect/>
          </a:stretch>
        </p:blipFill>
        <p:spPr bwMode="auto">
          <a:xfrm>
            <a:off x="8578215" y="5929258"/>
            <a:ext cx="565785" cy="928742"/>
          </a:xfrm>
          <a:prstGeom prst="rect">
            <a:avLst/>
          </a:prstGeom>
          <a:noFill/>
          <a:ln w="9525">
            <a:noFill/>
            <a:miter lim="800000"/>
            <a:headEnd/>
            <a:tailEnd/>
          </a:ln>
        </p:spPr>
      </p:pic>
      <p:sp>
        <p:nvSpPr>
          <p:cNvPr id="9" name="8 Título"/>
          <p:cNvSpPr>
            <a:spLocks noGrp="1"/>
          </p:cNvSpPr>
          <p:nvPr>
            <p:ph type="title"/>
          </p:nvPr>
        </p:nvSpPr>
        <p:spPr>
          <a:xfrm>
            <a:off x="1428728" y="214290"/>
            <a:ext cx="6127636" cy="841248"/>
          </a:xfrm>
        </p:spPr>
        <p:txBody>
          <a:bodyPr>
            <a:noAutofit/>
          </a:bodyPr>
          <a:lstStyle/>
          <a:p>
            <a:r>
              <a:rPr lang="es-ES_tradnl" sz="5400" b="1" dirty="0" smtClean="0">
                <a:effectLst>
                  <a:outerShdw blurRad="38100" dist="38100" dir="2700000" algn="tl">
                    <a:srgbClr val="000000">
                      <a:alpha val="43137"/>
                    </a:srgbClr>
                  </a:outerShdw>
                  <a:reflection blurRad="12700" stA="48000" endA="300" endPos="55000" dir="5400000" sy="-90000" algn="bl" rotWithShape="0"/>
                </a:effectLst>
                <a:latin typeface="Algerian" pitchFamily="82" charset="0"/>
              </a:rPr>
              <a:t>Cardo </a:t>
            </a:r>
            <a:r>
              <a:rPr lang="es-ES_tradnl" sz="5400" b="1" dirty="0" err="1" smtClean="0">
                <a:effectLst>
                  <a:outerShdw blurRad="38100" dist="38100" dir="2700000" algn="tl">
                    <a:srgbClr val="000000">
                      <a:alpha val="43137"/>
                    </a:srgbClr>
                  </a:outerShdw>
                  <a:reflection blurRad="12700" stA="48000" endA="300" endPos="55000" dir="5400000" sy="-90000" algn="bl" rotWithShape="0"/>
                </a:effectLst>
                <a:latin typeface="Algerian" pitchFamily="82" charset="0"/>
              </a:rPr>
              <a:t>gutarra</a:t>
            </a:r>
            <a:endParaRPr lang="es-ES" sz="5400" b="1" dirty="0">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sp>
        <p:nvSpPr>
          <p:cNvPr id="6" name="2 Marcador de contenido"/>
          <p:cNvSpPr>
            <a:spLocks noGrp="1"/>
          </p:cNvSpPr>
          <p:nvPr>
            <p:ph idx="4294967295"/>
          </p:nvPr>
        </p:nvSpPr>
        <p:spPr>
          <a:xfrm>
            <a:off x="857224" y="1571612"/>
            <a:ext cx="3400425" cy="3328988"/>
          </a:xfrm>
        </p:spPr>
        <p:txBody>
          <a:bodyPr>
            <a:normAutofit/>
          </a:bodyPr>
          <a:lstStyle/>
          <a:p>
            <a:pPr eaLnBrk="1" hangingPunct="1">
              <a:buFont typeface="Wingdings 2" pitchFamily="18" charset="2"/>
              <a:buNone/>
            </a:pPr>
            <a:r>
              <a:rPr lang="es-ES" sz="2400" dirty="0" smtClean="0">
                <a:solidFill>
                  <a:schemeClr val="tx1"/>
                </a:solidFill>
              </a:rPr>
              <a:t>	</a:t>
            </a:r>
            <a:r>
              <a:rPr lang="es-ES" sz="2400" dirty="0" smtClean="0">
                <a:solidFill>
                  <a:schemeClr val="tx1"/>
                </a:solidFill>
                <a:latin typeface="+mj-lt"/>
              </a:rPr>
              <a:t>Excelente verdura invernal riojana sacada de las mejores tierras de la región.</a:t>
            </a:r>
          </a:p>
        </p:txBody>
      </p:sp>
      <p:sp>
        <p:nvSpPr>
          <p:cNvPr id="7" name="4 CuadroTexto"/>
          <p:cNvSpPr txBox="1">
            <a:spLocks noChangeArrowheads="1"/>
          </p:cNvSpPr>
          <p:nvPr/>
        </p:nvSpPr>
        <p:spPr bwMode="auto">
          <a:xfrm>
            <a:off x="5214942" y="4786322"/>
            <a:ext cx="3214687" cy="1200329"/>
          </a:xfrm>
          <a:prstGeom prst="rect">
            <a:avLst/>
          </a:prstGeom>
          <a:noFill/>
          <a:ln w="9525">
            <a:noFill/>
            <a:miter lim="800000"/>
            <a:headEnd/>
            <a:tailEnd/>
          </a:ln>
        </p:spPr>
        <p:txBody>
          <a:bodyPr>
            <a:spAutoFit/>
          </a:bodyPr>
          <a:lstStyle/>
          <a:p>
            <a:r>
              <a:rPr lang="es-ES" dirty="0" smtClean="0">
                <a:latin typeface="Berlin Sans FB Demi" pitchFamily="34" charset="0"/>
              </a:rPr>
              <a:t>PRECIO: 3, 95 €</a:t>
            </a:r>
            <a:endParaRPr lang="es-ES" dirty="0">
              <a:latin typeface="Berlin Sans FB Demi" pitchFamily="34" charset="0"/>
            </a:endParaRPr>
          </a:p>
          <a:p>
            <a:r>
              <a:rPr lang="es-ES" dirty="0" smtClean="0">
                <a:latin typeface="Berlin Sans FB Demi" pitchFamily="34" charset="0"/>
              </a:rPr>
              <a:t>REFERENCIA: CAR</a:t>
            </a:r>
          </a:p>
          <a:p>
            <a:r>
              <a:rPr lang="es-ES_tradnl" dirty="0" smtClean="0">
                <a:latin typeface="Berlin Sans FB Demi" pitchFamily="34" charset="0"/>
              </a:rPr>
              <a:t>PESO: 300 gramos</a:t>
            </a:r>
            <a:endParaRPr lang="es-ES" dirty="0" smtClean="0">
              <a:latin typeface="Berlin Sans FB Demi" pitchFamily="34" charset="0"/>
            </a:endParaRPr>
          </a:p>
          <a:p>
            <a:endParaRPr lang="es-ES" dirty="0">
              <a:latin typeface="Hobo Std" pitchFamily="34" charset="0"/>
            </a:endParaRPr>
          </a:p>
        </p:txBody>
      </p:sp>
      <p:pic>
        <p:nvPicPr>
          <p:cNvPr id="8" name="Picture 5" descr="Foto Producto"/>
          <p:cNvPicPr>
            <a:picLocks noChangeAspect="1" noChangeArrowheads="1"/>
          </p:cNvPicPr>
          <p:nvPr/>
        </p:nvPicPr>
        <p:blipFill>
          <a:blip r:embed="rId3" cstate="print"/>
          <a:srcRect/>
          <a:stretch>
            <a:fillRect/>
          </a:stretch>
        </p:blipFill>
        <p:spPr bwMode="auto">
          <a:xfrm>
            <a:off x="5357818" y="1214422"/>
            <a:ext cx="2428892" cy="346984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643966" cy="796908"/>
          </a:xfrm>
        </p:spPr>
        <p:txBody>
          <a:bodyPr>
            <a:noAutofit/>
          </a:bodyPr>
          <a:lstStyle/>
          <a:p>
            <a:pPr algn="ctr" eaLnBrk="1" fontAlgn="auto" hangingPunct="1">
              <a:spcAft>
                <a:spcPts val="0"/>
              </a:spcAft>
              <a:defRPr/>
            </a:pPr>
            <a:r>
              <a:rPr lang="es-ES" sz="5400" b="1" dirty="0" smtClean="0">
                <a:effectLst>
                  <a:outerShdw blurRad="38100" dist="38100" dir="2700000" algn="tl">
                    <a:srgbClr val="000000">
                      <a:alpha val="43137"/>
                    </a:srgbClr>
                  </a:outerShdw>
                  <a:reflection blurRad="12700" stA="48000" endA="300" endPos="55000" dir="5400000" sy="-90000" algn="bl" rotWithShape="0"/>
                </a:effectLst>
                <a:latin typeface="Algerian" pitchFamily="82" charset="0"/>
              </a:rPr>
              <a:t>PATÉ LA ERMITA</a:t>
            </a:r>
            <a:endParaRPr lang="es-ES" sz="5400" b="1" dirty="0">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sp>
        <p:nvSpPr>
          <p:cNvPr id="12291" name="2 Marcador de contenido"/>
          <p:cNvSpPr>
            <a:spLocks noGrp="1"/>
          </p:cNvSpPr>
          <p:nvPr>
            <p:ph idx="1"/>
          </p:nvPr>
        </p:nvSpPr>
        <p:spPr>
          <a:xfrm>
            <a:off x="457200" y="1600200"/>
            <a:ext cx="4400550" cy="4257675"/>
          </a:xfrm>
        </p:spPr>
        <p:txBody>
          <a:bodyPr/>
          <a:lstStyle/>
          <a:p>
            <a:pPr fontAlgn="auto">
              <a:spcBef>
                <a:spcPts val="0"/>
              </a:spcBef>
              <a:spcAft>
                <a:spcPts val="0"/>
              </a:spcAft>
              <a:buNone/>
              <a:defRPr/>
            </a:pPr>
            <a:r>
              <a:rPr lang="es-ES" sz="2400" dirty="0" smtClean="0">
                <a:solidFill>
                  <a:schemeClr val="tx1"/>
                </a:solidFill>
                <a:latin typeface="+mj-lt"/>
                <a:cs typeface="Latha" pitchFamily="34" charset="0"/>
              </a:rPr>
              <a:t>Delicioso paté de cerdo ibérico, de la granja de Villoslada de Cameros. </a:t>
            </a:r>
          </a:p>
          <a:p>
            <a:pPr fontAlgn="auto">
              <a:spcBef>
                <a:spcPts val="0"/>
              </a:spcBef>
              <a:spcAft>
                <a:spcPts val="0"/>
              </a:spcAft>
              <a:buNone/>
              <a:defRPr/>
            </a:pPr>
            <a:r>
              <a:rPr lang="es-ES" sz="2400" dirty="0" smtClean="0">
                <a:solidFill>
                  <a:schemeClr val="tx1"/>
                </a:solidFill>
                <a:latin typeface="+mj-lt"/>
                <a:cs typeface="Latha" pitchFamily="34" charset="0"/>
              </a:rPr>
              <a:t>Su textura es comparable al más exquisito fuagrás de pato.</a:t>
            </a:r>
            <a:endParaRPr lang="es-ES" sz="2400" dirty="0">
              <a:solidFill>
                <a:schemeClr val="tx1"/>
              </a:solidFill>
              <a:latin typeface="+mj-lt"/>
              <a:cs typeface="Latha" pitchFamily="34" charset="0"/>
            </a:endParaRPr>
          </a:p>
        </p:txBody>
      </p:sp>
      <p:sp>
        <p:nvSpPr>
          <p:cNvPr id="12293" name="4 CuadroTexto"/>
          <p:cNvSpPr txBox="1">
            <a:spLocks noChangeArrowheads="1"/>
          </p:cNvSpPr>
          <p:nvPr/>
        </p:nvSpPr>
        <p:spPr bwMode="auto">
          <a:xfrm>
            <a:off x="5357813" y="4857750"/>
            <a:ext cx="3214687" cy="1200329"/>
          </a:xfrm>
          <a:prstGeom prst="rect">
            <a:avLst/>
          </a:prstGeom>
          <a:noFill/>
          <a:ln w="9525">
            <a:noFill/>
            <a:miter lim="800000"/>
            <a:headEnd/>
            <a:tailEnd/>
          </a:ln>
        </p:spPr>
        <p:txBody>
          <a:bodyPr>
            <a:spAutoFit/>
          </a:bodyPr>
          <a:lstStyle/>
          <a:p>
            <a:r>
              <a:rPr lang="es-ES" dirty="0" smtClean="0">
                <a:latin typeface="Berlin Sans FB Demi" pitchFamily="34" charset="0"/>
              </a:rPr>
              <a:t>PRECIO:  2,95 €</a:t>
            </a:r>
            <a:endParaRPr lang="es-ES" dirty="0">
              <a:latin typeface="Berlin Sans FB Demi" pitchFamily="34" charset="0"/>
            </a:endParaRPr>
          </a:p>
          <a:p>
            <a:r>
              <a:rPr lang="es-ES" dirty="0" smtClean="0">
                <a:latin typeface="Berlin Sans FB Demi" pitchFamily="34" charset="0"/>
              </a:rPr>
              <a:t>REFERENCIA: PAT</a:t>
            </a:r>
          </a:p>
          <a:p>
            <a:r>
              <a:rPr lang="es-ES_tradnl" dirty="0" smtClean="0">
                <a:latin typeface="Berlin Sans FB Demi" pitchFamily="34" charset="0"/>
              </a:rPr>
              <a:t>PESO: 100 gramos</a:t>
            </a:r>
            <a:endParaRPr lang="es-ES" dirty="0" smtClean="0">
              <a:latin typeface="Berlin Sans FB Demi" pitchFamily="34" charset="0"/>
            </a:endParaRPr>
          </a:p>
          <a:p>
            <a:endParaRPr lang="es-ES" dirty="0">
              <a:latin typeface="Hobo Std" pitchFamily="34" charset="0"/>
            </a:endParaRPr>
          </a:p>
        </p:txBody>
      </p:sp>
      <p:pic>
        <p:nvPicPr>
          <p:cNvPr id="12290" name="Picture 2" descr="Imagen"/>
          <p:cNvPicPr>
            <a:picLocks noChangeAspect="1" noChangeArrowheads="1"/>
          </p:cNvPicPr>
          <p:nvPr/>
        </p:nvPicPr>
        <p:blipFill>
          <a:blip r:embed="rId2" cstate="email"/>
          <a:srcRect/>
          <a:stretch>
            <a:fillRect/>
          </a:stretch>
        </p:blipFill>
        <p:spPr bwMode="auto">
          <a:xfrm>
            <a:off x="5572132" y="1714488"/>
            <a:ext cx="3071834" cy="2302385"/>
          </a:xfrm>
          <a:prstGeom prst="rect">
            <a:avLst/>
          </a:prstGeom>
          <a:noFill/>
        </p:spPr>
      </p:pic>
      <p:pic>
        <p:nvPicPr>
          <p:cNvPr id="7"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85728"/>
            <a:ext cx="8572560" cy="796908"/>
          </a:xfrm>
        </p:spPr>
        <p:txBody>
          <a:bodyPr>
            <a:noAutofit/>
          </a:bodyPr>
          <a:lstStyle/>
          <a:p>
            <a:pPr algn="ctr" eaLnBrk="1" fontAlgn="auto" hangingPunct="1">
              <a:spcAft>
                <a:spcPts val="0"/>
              </a:spcAft>
              <a:defRPr/>
            </a:pPr>
            <a:r>
              <a:rPr lang="es-ES" sz="44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PIMIENTOS DEL PIQUILLO</a:t>
            </a:r>
            <a:endParaRPr lang="es-ES" sz="44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sp>
        <p:nvSpPr>
          <p:cNvPr id="12291" name="2 Marcador de contenido"/>
          <p:cNvSpPr>
            <a:spLocks noGrp="1"/>
          </p:cNvSpPr>
          <p:nvPr>
            <p:ph idx="1"/>
          </p:nvPr>
        </p:nvSpPr>
        <p:spPr>
          <a:xfrm>
            <a:off x="457200" y="1600200"/>
            <a:ext cx="4400550" cy="4257675"/>
          </a:xfrm>
        </p:spPr>
        <p:txBody>
          <a:bodyPr/>
          <a:lstStyle/>
          <a:p>
            <a:pPr eaLnBrk="1" hangingPunct="1">
              <a:buFont typeface="Wingdings 2" pitchFamily="18" charset="2"/>
              <a:buNone/>
            </a:pPr>
            <a:r>
              <a:rPr lang="es-ES" sz="2400" dirty="0" smtClean="0">
                <a:latin typeface="+mj-lt"/>
              </a:rPr>
              <a:t>Excelentísimos pimientos del piquillo puramente riojanos.</a:t>
            </a:r>
          </a:p>
          <a:p>
            <a:pPr eaLnBrk="1" hangingPunct="1">
              <a:buFont typeface="Wingdings 2" pitchFamily="18" charset="2"/>
              <a:buNone/>
            </a:pPr>
            <a:r>
              <a:rPr lang="es-ES" sz="2400" dirty="0" smtClean="0">
                <a:latin typeface="+mj-lt"/>
              </a:rPr>
              <a:t>Su sabor es exótico al paladar a la par que sabroso.</a:t>
            </a:r>
            <a:endParaRPr lang="es-ES" sz="2800" dirty="0" smtClean="0">
              <a:latin typeface="+mj-lt"/>
            </a:endParaRPr>
          </a:p>
        </p:txBody>
      </p:sp>
      <p:sp>
        <p:nvSpPr>
          <p:cNvPr id="12293" name="4 CuadroTexto"/>
          <p:cNvSpPr txBox="1">
            <a:spLocks noChangeArrowheads="1"/>
          </p:cNvSpPr>
          <p:nvPr/>
        </p:nvSpPr>
        <p:spPr bwMode="auto">
          <a:xfrm>
            <a:off x="500034" y="3929066"/>
            <a:ext cx="3071839" cy="1200329"/>
          </a:xfrm>
          <a:prstGeom prst="rect">
            <a:avLst/>
          </a:prstGeom>
          <a:noFill/>
          <a:ln w="9525">
            <a:noFill/>
            <a:miter lim="800000"/>
            <a:headEnd/>
            <a:tailEnd/>
          </a:ln>
        </p:spPr>
        <p:txBody>
          <a:bodyPr wrap="square">
            <a:spAutoFit/>
          </a:bodyPr>
          <a:lstStyle/>
          <a:p>
            <a:r>
              <a:rPr lang="es-ES" dirty="0" smtClean="0">
                <a:latin typeface="Berlin Sans FB Demi" pitchFamily="34" charset="0"/>
              </a:rPr>
              <a:t>PRECIO: 4,95 €</a:t>
            </a:r>
            <a:endParaRPr lang="es-ES" dirty="0">
              <a:latin typeface="Berlin Sans FB Demi" pitchFamily="34" charset="0"/>
            </a:endParaRPr>
          </a:p>
          <a:p>
            <a:r>
              <a:rPr lang="es-ES" dirty="0" smtClean="0">
                <a:latin typeface="Berlin Sans FB Demi" pitchFamily="34" charset="0"/>
              </a:rPr>
              <a:t>REFERENCIA: PIM-C</a:t>
            </a:r>
          </a:p>
          <a:p>
            <a:r>
              <a:rPr lang="es-ES_tradnl" dirty="0" smtClean="0">
                <a:latin typeface="Berlin Sans FB Demi" pitchFamily="34" charset="0"/>
              </a:rPr>
              <a:t>PESO: 270 gramos</a:t>
            </a:r>
            <a:endParaRPr lang="es-ES" dirty="0" smtClean="0">
              <a:latin typeface="Berlin Sans FB Demi" pitchFamily="34" charset="0"/>
            </a:endParaRPr>
          </a:p>
          <a:p>
            <a:endParaRPr lang="es-ES" dirty="0">
              <a:latin typeface="Hobo Std" pitchFamily="34" charset="0"/>
            </a:endParaRPr>
          </a:p>
        </p:txBody>
      </p:sp>
      <p:pic>
        <p:nvPicPr>
          <p:cNvPr id="1026" name="Picture 2" descr="C:\Users\Informatica\Desktop\dd.png"/>
          <p:cNvPicPr>
            <a:picLocks noChangeAspect="1" noChangeArrowheads="1"/>
          </p:cNvPicPr>
          <p:nvPr/>
        </p:nvPicPr>
        <p:blipFill>
          <a:blip r:embed="rId2" cstate="print"/>
          <a:srcRect/>
          <a:stretch>
            <a:fillRect/>
          </a:stretch>
        </p:blipFill>
        <p:spPr bwMode="auto">
          <a:xfrm>
            <a:off x="5715008" y="1857364"/>
            <a:ext cx="1738565" cy="3184319"/>
          </a:xfrm>
          <a:prstGeom prst="rect">
            <a:avLst/>
          </a:prstGeom>
          <a:noFill/>
        </p:spPr>
      </p:pic>
      <p:pic>
        <p:nvPicPr>
          <p:cNvPr id="7"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Lucida Calligraphy" pitchFamily="66" charset="0"/>
                <a:ea typeface="Tahoma" pitchFamily="34" charset="0"/>
                <a:cs typeface="Tahoma" pitchFamily="34" charset="0"/>
              </a:rPr>
              <a:t>       </a:t>
            </a:r>
            <a:r>
              <a:rPr lang="es-ES" sz="4400" b="1" dirty="0" smtClean="0">
                <a:effectLst>
                  <a:outerShdw blurRad="38100" dist="38100" dir="2700000" algn="tl">
                    <a:srgbClr val="000000">
                      <a:alpha val="43137"/>
                    </a:srgbClr>
                  </a:outerShdw>
                  <a:reflection blurRad="12700" stA="48000" endA="300" endPos="55000" dir="5400000" sy="-90000" algn="bl" rotWithShape="0"/>
                </a:effectLst>
                <a:latin typeface="Algerian" pitchFamily="82" charset="0"/>
                <a:ea typeface="Tahoma" pitchFamily="34" charset="0"/>
                <a:cs typeface="Tahoma" pitchFamily="34" charset="0"/>
              </a:rPr>
              <a:t>Catálogo Vinosphere</a:t>
            </a:r>
            <a:endParaRPr lang="es-ES" sz="4400" b="1" dirty="0">
              <a:effectLst>
                <a:outerShdw blurRad="38100" dist="38100" dir="2700000" algn="tl">
                  <a:srgbClr val="000000">
                    <a:alpha val="43137"/>
                  </a:srgbClr>
                </a:outerShdw>
                <a:reflection blurRad="12700" stA="48000" endA="300" endPos="55000" dir="5400000" sy="-90000" algn="bl" rotWithShape="0"/>
              </a:effectLst>
              <a:latin typeface="Algerian" pitchFamily="82" charset="0"/>
              <a:ea typeface="Tahoma" pitchFamily="34" charset="0"/>
              <a:cs typeface="Tahoma" pitchFamily="34" charset="0"/>
            </a:endParaRPr>
          </a:p>
        </p:txBody>
      </p:sp>
      <p:sp>
        <p:nvSpPr>
          <p:cNvPr id="3" name="2 Marcador de contenido"/>
          <p:cNvSpPr>
            <a:spLocks noGrp="1"/>
          </p:cNvSpPr>
          <p:nvPr>
            <p:ph idx="1"/>
          </p:nvPr>
        </p:nvSpPr>
        <p:spPr/>
        <p:txBody>
          <a:bodyPr>
            <a:normAutofit/>
          </a:bodyPr>
          <a:lstStyle/>
          <a:p>
            <a:pPr algn="ctr">
              <a:buNone/>
            </a:pPr>
            <a:r>
              <a:rPr lang="es-ES" sz="2800" dirty="0" smtClean="0"/>
              <a:t>Hola, somos la cooperativa ‘Vinosphere’ dedicada a vender productos típicos de La Rioja. En las siguientes páginas se os ofrece una exposición detallada de tales productos.</a:t>
            </a:r>
          </a:p>
          <a:p>
            <a:pPr algn="ctr">
              <a:buNone/>
            </a:pPr>
            <a:r>
              <a:rPr lang="es-ES" sz="2800" dirty="0" smtClean="0"/>
              <a:t>El precio incluye el envío de los productos.</a:t>
            </a:r>
          </a:p>
          <a:p>
            <a:pPr algn="ctr">
              <a:buNone/>
            </a:pPr>
            <a:endParaRPr lang="es-ES" sz="2800" dirty="0" smtClean="0"/>
          </a:p>
          <a:p>
            <a:pPr algn="ctr">
              <a:buNone/>
            </a:pPr>
            <a:r>
              <a:rPr lang="es-ES" sz="2800" dirty="0" smtClean="0"/>
              <a:t>Disfrutad de nuestro catálogo.</a:t>
            </a:r>
            <a:endParaRPr lang="es-ES" sz="2800" dirty="0"/>
          </a:p>
        </p:txBody>
      </p:sp>
      <p:pic>
        <p:nvPicPr>
          <p:cNvPr id="4" name="2 Imagen"/>
          <p:cNvPicPr>
            <a:picLocks noChangeAspect="1"/>
          </p:cNvPicPr>
          <p:nvPr/>
        </p:nvPicPr>
        <p:blipFill>
          <a:blip r:embed="rId2" cstate="print"/>
          <a:srcRect/>
          <a:stretch>
            <a:fillRect/>
          </a:stretch>
        </p:blipFill>
        <p:spPr bwMode="auto">
          <a:xfrm>
            <a:off x="7929587" y="4864527"/>
            <a:ext cx="1214414" cy="1993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8686800" cy="841248"/>
          </a:xfrm>
        </p:spPr>
        <p:txBody>
          <a:bodyPr>
            <a:noAutofit/>
          </a:bodyPr>
          <a:lstStyle/>
          <a:p>
            <a:pPr algn="ctr"/>
            <a:r>
              <a:rPr lang="es-ES" sz="6000" b="1" dirty="0" smtClean="0">
                <a:effectLst>
                  <a:reflection blurRad="6350" stA="55000" endA="300" endPos="45500" dir="5400000" sy="-100000" algn="bl" rotWithShape="0"/>
                </a:effectLst>
                <a:latin typeface="Algerian" pitchFamily="82" charset="0"/>
              </a:rPr>
              <a:t>FARDELEJOS</a:t>
            </a:r>
            <a:endParaRPr lang="es-ES" sz="6000" b="1" dirty="0">
              <a:effectLst>
                <a:reflection blurRad="6350" stA="55000" endA="300" endPos="45500" dir="5400000" sy="-100000" algn="bl" rotWithShape="0"/>
              </a:effectLst>
              <a:latin typeface="Algerian" pitchFamily="82" charset="0"/>
            </a:endParaRPr>
          </a:p>
        </p:txBody>
      </p:sp>
      <p:pic>
        <p:nvPicPr>
          <p:cNvPr id="5" name="Picture 2" descr="C:\Users\Alumno\Desktop\fardelejos la queleña.png"/>
          <p:cNvPicPr>
            <a:picLocks noChangeAspect="1" noChangeArrowheads="1"/>
          </p:cNvPicPr>
          <p:nvPr/>
        </p:nvPicPr>
        <p:blipFill>
          <a:blip r:embed="rId2"/>
          <a:srcRect/>
          <a:stretch>
            <a:fillRect/>
          </a:stretch>
        </p:blipFill>
        <p:spPr bwMode="auto">
          <a:xfrm>
            <a:off x="285720" y="1500174"/>
            <a:ext cx="4416347" cy="2571768"/>
          </a:xfrm>
          <a:prstGeom prst="rect">
            <a:avLst/>
          </a:prstGeom>
          <a:noFill/>
          <a:ln w="9525">
            <a:noFill/>
            <a:miter lim="800000"/>
            <a:headEnd/>
            <a:tailEnd/>
          </a:ln>
        </p:spPr>
      </p:pic>
      <p:sp>
        <p:nvSpPr>
          <p:cNvPr id="9" name="8 CuadroTexto"/>
          <p:cNvSpPr txBox="1"/>
          <p:nvPr/>
        </p:nvSpPr>
        <p:spPr>
          <a:xfrm>
            <a:off x="5000628" y="1714488"/>
            <a:ext cx="3643338" cy="2739211"/>
          </a:xfrm>
          <a:prstGeom prst="rect">
            <a:avLst/>
          </a:prstGeom>
          <a:noFill/>
        </p:spPr>
        <p:txBody>
          <a:bodyPr wrap="square" rtlCol="0">
            <a:spAutoFit/>
          </a:bodyPr>
          <a:lstStyle/>
          <a:p>
            <a:r>
              <a:rPr lang="es-ES" sz="2400" dirty="0" smtClean="0">
                <a:latin typeface="+mj-lt"/>
                <a:ea typeface="Gulim" pitchFamily="34" charset="-127"/>
              </a:rPr>
              <a:t>Delicioso postre típico riojano. Comenzó a producirse en </a:t>
            </a:r>
            <a:r>
              <a:rPr lang="es-ES" sz="2400" dirty="0" err="1" smtClean="0">
                <a:latin typeface="+mj-lt"/>
                <a:ea typeface="Gulim" pitchFamily="34" charset="-127"/>
              </a:rPr>
              <a:t>Arnedo</a:t>
            </a:r>
            <a:r>
              <a:rPr lang="es-ES" sz="2400" dirty="0" smtClean="0">
                <a:latin typeface="+mj-lt"/>
                <a:ea typeface="Gulim" pitchFamily="34" charset="-127"/>
              </a:rPr>
              <a:t> en los siglos IX y X. Consiste en hojaldre con un ligero relleno semejante al mazapán. </a:t>
            </a:r>
            <a:endParaRPr lang="es-ES" sz="2400" dirty="0">
              <a:latin typeface="+mj-lt"/>
              <a:ea typeface="Gulim" pitchFamily="34" charset="-127"/>
            </a:endParaRPr>
          </a:p>
        </p:txBody>
      </p:sp>
      <p:pic>
        <p:nvPicPr>
          <p:cNvPr id="6" name="Picture 2" descr="http://www.fardelejoslapala.com/themes/fardelejos_la_pala/cabecera/images/2_fardelejos.png"/>
          <p:cNvPicPr>
            <a:picLocks noChangeAspect="1" noChangeArrowheads="1"/>
          </p:cNvPicPr>
          <p:nvPr/>
        </p:nvPicPr>
        <p:blipFill>
          <a:blip r:embed="rId3" cstate="email"/>
          <a:srcRect/>
          <a:stretch>
            <a:fillRect/>
          </a:stretch>
        </p:blipFill>
        <p:spPr bwMode="auto">
          <a:xfrm>
            <a:off x="857224" y="4214818"/>
            <a:ext cx="2928958" cy="1390451"/>
          </a:xfrm>
          <a:prstGeom prst="rect">
            <a:avLst/>
          </a:prstGeom>
          <a:noFill/>
        </p:spPr>
      </p:pic>
      <p:pic>
        <p:nvPicPr>
          <p:cNvPr id="7" name="2 Imagen"/>
          <p:cNvPicPr>
            <a:picLocks noChangeAspect="1"/>
          </p:cNvPicPr>
          <p:nvPr/>
        </p:nvPicPr>
        <p:blipFill>
          <a:blip r:embed="rId4" cstate="email"/>
          <a:srcRect/>
          <a:stretch>
            <a:fillRect/>
          </a:stretch>
        </p:blipFill>
        <p:spPr bwMode="auto">
          <a:xfrm>
            <a:off x="8578215" y="5929258"/>
            <a:ext cx="565785" cy="928742"/>
          </a:xfrm>
          <a:prstGeom prst="rect">
            <a:avLst/>
          </a:prstGeom>
          <a:noFill/>
          <a:ln w="9525">
            <a:noFill/>
            <a:miter lim="800000"/>
            <a:headEnd/>
            <a:tailEnd/>
          </a:ln>
        </p:spPr>
      </p:pic>
      <p:sp>
        <p:nvSpPr>
          <p:cNvPr id="8" name="4 CuadroTexto"/>
          <p:cNvSpPr txBox="1">
            <a:spLocks noChangeArrowheads="1"/>
          </p:cNvSpPr>
          <p:nvPr/>
        </p:nvSpPr>
        <p:spPr bwMode="auto">
          <a:xfrm>
            <a:off x="4929190" y="4857760"/>
            <a:ext cx="3357586" cy="1754326"/>
          </a:xfrm>
          <a:prstGeom prst="rect">
            <a:avLst/>
          </a:prstGeom>
          <a:noFill/>
          <a:ln w="9525">
            <a:noFill/>
            <a:miter lim="800000"/>
            <a:headEnd/>
            <a:tailEnd/>
          </a:ln>
        </p:spPr>
        <p:txBody>
          <a:bodyPr wrap="square">
            <a:spAutoFit/>
          </a:bodyPr>
          <a:lstStyle/>
          <a:p>
            <a:r>
              <a:rPr lang="es-ES" dirty="0" smtClean="0">
                <a:latin typeface="Berlin Sans FB Demi" pitchFamily="34" charset="0"/>
              </a:rPr>
              <a:t>PRECIOS: caja de seis: 4,95 €</a:t>
            </a:r>
          </a:p>
          <a:p>
            <a:r>
              <a:rPr lang="es-ES" dirty="0" smtClean="0">
                <a:latin typeface="Berlin Sans FB Demi" pitchFamily="34" charset="0"/>
              </a:rPr>
              <a:t>                 caja de doce: 7,95 €</a:t>
            </a:r>
            <a:endParaRPr lang="es-ES" dirty="0">
              <a:latin typeface="Berlin Sans FB Demi" pitchFamily="34" charset="0"/>
            </a:endParaRPr>
          </a:p>
          <a:p>
            <a:r>
              <a:rPr lang="es-ES" dirty="0" smtClean="0">
                <a:latin typeface="Berlin Sans FB Demi" pitchFamily="34" charset="0"/>
              </a:rPr>
              <a:t>REFERENCIAS: FAR6</a:t>
            </a:r>
          </a:p>
          <a:p>
            <a:r>
              <a:rPr lang="es-ES" dirty="0" smtClean="0">
                <a:latin typeface="Berlin Sans FB Demi" pitchFamily="34" charset="0"/>
              </a:rPr>
              <a:t>                           FAR12  </a:t>
            </a:r>
          </a:p>
          <a:p>
            <a:endParaRPr lang="es-ES_tradnl" dirty="0" smtClean="0">
              <a:latin typeface="Berlin Sans FB Demi" pitchFamily="34" charset="0"/>
            </a:endParaRPr>
          </a:p>
          <a:p>
            <a:endParaRPr lang="es-ES" dirty="0">
              <a:latin typeface="Berlin Sans FB Dem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85786" y="0"/>
            <a:ext cx="7715304" cy="1015663"/>
          </a:xfrm>
          <a:prstGeom prst="rect">
            <a:avLst/>
          </a:prstGeom>
          <a:noFill/>
        </p:spPr>
        <p:txBody>
          <a:bodyPr wrap="square" rtlCol="0">
            <a:spAutoFit/>
          </a:bodyPr>
          <a:lstStyle/>
          <a:p>
            <a:pPr algn="ctr"/>
            <a:r>
              <a:rPr lang="es-ES" sz="60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Chorizo ‘La Gloria’</a:t>
            </a:r>
            <a:endParaRPr lang="es-ES" sz="60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sp>
        <p:nvSpPr>
          <p:cNvPr id="7" name="6 CuadroTexto"/>
          <p:cNvSpPr txBox="1"/>
          <p:nvPr/>
        </p:nvSpPr>
        <p:spPr>
          <a:xfrm>
            <a:off x="928662" y="2214554"/>
            <a:ext cx="3714776" cy="1938992"/>
          </a:xfrm>
          <a:prstGeom prst="rect">
            <a:avLst/>
          </a:prstGeom>
          <a:noFill/>
        </p:spPr>
        <p:txBody>
          <a:bodyPr wrap="square" rtlCol="0">
            <a:spAutoFit/>
          </a:bodyPr>
          <a:lstStyle/>
          <a:p>
            <a:r>
              <a:rPr lang="es-ES" sz="2400" dirty="0" smtClean="0">
                <a:latin typeface="+mj-lt"/>
                <a:ea typeface="Gulim" pitchFamily="34" charset="-127"/>
              </a:rPr>
              <a:t>Embutido de origen riojano de la localidad de Baños de Río </a:t>
            </a:r>
            <a:r>
              <a:rPr lang="es-ES" sz="2400" dirty="0" err="1" smtClean="0">
                <a:latin typeface="+mj-lt"/>
                <a:ea typeface="Gulim" pitchFamily="34" charset="-127"/>
              </a:rPr>
              <a:t>Tobía</a:t>
            </a:r>
            <a:r>
              <a:rPr lang="es-ES" sz="2400" dirty="0" smtClean="0">
                <a:latin typeface="+mj-lt"/>
                <a:ea typeface="Gulim" pitchFamily="34" charset="-127"/>
              </a:rPr>
              <a:t>. </a:t>
            </a:r>
          </a:p>
          <a:p>
            <a:r>
              <a:rPr lang="es-ES" sz="2400" dirty="0" smtClean="0">
                <a:latin typeface="+mj-lt"/>
                <a:ea typeface="Gulim" pitchFamily="34" charset="-127"/>
              </a:rPr>
              <a:t>Elaborada a partir de cerdo de gran categoría.</a:t>
            </a:r>
            <a:endParaRPr lang="es-ES" sz="2400" dirty="0">
              <a:latin typeface="+mj-lt"/>
              <a:ea typeface="Gulim" pitchFamily="34" charset="-127"/>
            </a:endParaRPr>
          </a:p>
        </p:txBody>
      </p:sp>
      <p:sp>
        <p:nvSpPr>
          <p:cNvPr id="9" name="8 CuadroTexto"/>
          <p:cNvSpPr txBox="1"/>
          <p:nvPr/>
        </p:nvSpPr>
        <p:spPr>
          <a:xfrm>
            <a:off x="5010152" y="2509830"/>
            <a:ext cx="3643338" cy="369332"/>
          </a:xfrm>
          <a:prstGeom prst="rect">
            <a:avLst/>
          </a:prstGeom>
          <a:noFill/>
        </p:spPr>
        <p:txBody>
          <a:bodyPr wrap="square" rtlCol="0">
            <a:spAutoFit/>
          </a:bodyPr>
          <a:lstStyle/>
          <a:p>
            <a:endParaRPr lang="es-ES" dirty="0"/>
          </a:p>
        </p:txBody>
      </p:sp>
      <p:pic>
        <p:nvPicPr>
          <p:cNvPr id="1026" name="Picture 2" descr="F:\chorizo LA GLORIA.JPG"/>
          <p:cNvPicPr>
            <a:picLocks noChangeAspect="1" noChangeArrowheads="1"/>
          </p:cNvPicPr>
          <p:nvPr/>
        </p:nvPicPr>
        <p:blipFill>
          <a:blip r:embed="rId2" cstate="email"/>
          <a:srcRect/>
          <a:stretch>
            <a:fillRect/>
          </a:stretch>
        </p:blipFill>
        <p:spPr bwMode="auto">
          <a:xfrm>
            <a:off x="6429388" y="1643050"/>
            <a:ext cx="1571636" cy="4000528"/>
          </a:xfrm>
          <a:prstGeom prst="rect">
            <a:avLst/>
          </a:prstGeom>
          <a:noFill/>
        </p:spPr>
      </p:pic>
      <p:pic>
        <p:nvPicPr>
          <p:cNvPr id="8"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
        <p:nvSpPr>
          <p:cNvPr id="10" name="4 CuadroTexto"/>
          <p:cNvSpPr txBox="1">
            <a:spLocks noChangeArrowheads="1"/>
          </p:cNvSpPr>
          <p:nvPr/>
        </p:nvSpPr>
        <p:spPr bwMode="auto">
          <a:xfrm>
            <a:off x="1357290" y="4786322"/>
            <a:ext cx="3214687" cy="923330"/>
          </a:xfrm>
          <a:prstGeom prst="rect">
            <a:avLst/>
          </a:prstGeom>
          <a:noFill/>
          <a:ln w="9525">
            <a:noFill/>
            <a:miter lim="800000"/>
            <a:headEnd/>
            <a:tailEnd/>
          </a:ln>
        </p:spPr>
        <p:txBody>
          <a:bodyPr wrap="square">
            <a:spAutoFit/>
          </a:bodyPr>
          <a:lstStyle/>
          <a:p>
            <a:r>
              <a:rPr lang="es-ES" dirty="0" smtClean="0">
                <a:latin typeface="Berlin Sans FB Demi" pitchFamily="34" charset="0"/>
              </a:rPr>
              <a:t>PRECIO: 2.85 €</a:t>
            </a:r>
            <a:endParaRPr lang="es-ES" dirty="0">
              <a:latin typeface="Berlin Sans FB Demi" pitchFamily="34" charset="0"/>
            </a:endParaRPr>
          </a:p>
          <a:p>
            <a:r>
              <a:rPr lang="es-ES" dirty="0" smtClean="0">
                <a:latin typeface="Berlin Sans FB Demi" pitchFamily="34" charset="0"/>
              </a:rPr>
              <a:t>REFERENCIA: </a:t>
            </a:r>
            <a:r>
              <a:rPr lang="es-ES" dirty="0" err="1" smtClean="0">
                <a:latin typeface="Berlin Sans FB Demi" pitchFamily="34" charset="0"/>
              </a:rPr>
              <a:t>Chorglo</a:t>
            </a:r>
            <a:endParaRPr lang="es-ES" dirty="0" smtClean="0">
              <a:latin typeface="Berlin Sans FB Demi" pitchFamily="34" charset="0"/>
            </a:endParaRPr>
          </a:p>
          <a:p>
            <a:r>
              <a:rPr lang="es-ES_tradnl" dirty="0" smtClean="0">
                <a:latin typeface="Berlin Sans FB Demi" pitchFamily="34" charset="0"/>
              </a:rPr>
              <a:t>PESO: aprox. 270 gramos</a:t>
            </a:r>
            <a:endParaRPr lang="es-ES"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357166"/>
            <a:ext cx="8358246" cy="707886"/>
          </a:xfrm>
          <a:prstGeom prst="rect">
            <a:avLst/>
          </a:prstGeom>
          <a:noFill/>
        </p:spPr>
        <p:txBody>
          <a:bodyPr wrap="square" rtlCol="0">
            <a:spAutoFit/>
          </a:bodyPr>
          <a:lstStyle/>
          <a:p>
            <a:pPr algn="ctr"/>
            <a:r>
              <a:rPr lang="es-ES" sz="40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SALCHICHÓN MARTÍNEZ SOMALO</a:t>
            </a:r>
            <a:endParaRPr lang="es-ES" sz="40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pic>
        <p:nvPicPr>
          <p:cNvPr id="18434" name="Picture 2" descr="F:\salchichón MARTINEZ SOMALO.JPG"/>
          <p:cNvPicPr>
            <a:picLocks noChangeAspect="1" noChangeArrowheads="1"/>
          </p:cNvPicPr>
          <p:nvPr/>
        </p:nvPicPr>
        <p:blipFill>
          <a:blip r:embed="rId2" cstate="email"/>
          <a:srcRect/>
          <a:stretch>
            <a:fillRect/>
          </a:stretch>
        </p:blipFill>
        <p:spPr bwMode="auto">
          <a:xfrm>
            <a:off x="6286512" y="1285860"/>
            <a:ext cx="1777202" cy="4286280"/>
          </a:xfrm>
          <a:prstGeom prst="rect">
            <a:avLst/>
          </a:prstGeom>
          <a:noFill/>
        </p:spPr>
      </p:pic>
      <p:sp>
        <p:nvSpPr>
          <p:cNvPr id="8" name="7 CuadroTexto"/>
          <p:cNvSpPr txBox="1"/>
          <p:nvPr/>
        </p:nvSpPr>
        <p:spPr>
          <a:xfrm>
            <a:off x="857224" y="1643050"/>
            <a:ext cx="3857652" cy="1938992"/>
          </a:xfrm>
          <a:prstGeom prst="rect">
            <a:avLst/>
          </a:prstGeom>
          <a:noFill/>
        </p:spPr>
        <p:txBody>
          <a:bodyPr wrap="square" rtlCol="0">
            <a:spAutoFit/>
          </a:bodyPr>
          <a:lstStyle/>
          <a:p>
            <a:r>
              <a:rPr lang="es-ES" sz="2400" dirty="0" smtClean="0">
                <a:latin typeface="+mj-lt"/>
                <a:ea typeface="Gulim" pitchFamily="34" charset="-127"/>
              </a:rPr>
              <a:t>Salchichón de cerdo. Original también de la localidad de Baños de Río </a:t>
            </a:r>
            <a:r>
              <a:rPr lang="es-ES" sz="2400" dirty="0" err="1" smtClean="0">
                <a:latin typeface="+mj-lt"/>
                <a:ea typeface="Gulim" pitchFamily="34" charset="-127"/>
              </a:rPr>
              <a:t>Tobía</a:t>
            </a:r>
            <a:r>
              <a:rPr lang="es-ES" sz="2400" dirty="0" smtClean="0">
                <a:latin typeface="+mj-lt"/>
                <a:ea typeface="Gulim" pitchFamily="34" charset="-127"/>
              </a:rPr>
              <a:t>. Le encantará su sabor inconfundible.</a:t>
            </a:r>
            <a:endParaRPr lang="es-ES" sz="2400" dirty="0">
              <a:latin typeface="+mj-lt"/>
              <a:ea typeface="Gulim" pitchFamily="34" charset="-127"/>
            </a:endParaRPr>
          </a:p>
        </p:txBody>
      </p:sp>
      <p:pic>
        <p:nvPicPr>
          <p:cNvPr id="6"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
        <p:nvSpPr>
          <p:cNvPr id="7" name="4 CuadroTexto"/>
          <p:cNvSpPr txBox="1">
            <a:spLocks noChangeArrowheads="1"/>
          </p:cNvSpPr>
          <p:nvPr/>
        </p:nvSpPr>
        <p:spPr bwMode="auto">
          <a:xfrm>
            <a:off x="1214414" y="4572008"/>
            <a:ext cx="3214687" cy="1200329"/>
          </a:xfrm>
          <a:prstGeom prst="rect">
            <a:avLst/>
          </a:prstGeom>
          <a:noFill/>
          <a:ln w="9525">
            <a:noFill/>
            <a:miter lim="800000"/>
            <a:headEnd/>
            <a:tailEnd/>
          </a:ln>
        </p:spPr>
        <p:txBody>
          <a:bodyPr wrap="square">
            <a:spAutoFit/>
          </a:bodyPr>
          <a:lstStyle/>
          <a:p>
            <a:r>
              <a:rPr lang="es-ES" dirty="0" smtClean="0">
                <a:latin typeface="Berlin Sans FB Demi" pitchFamily="34" charset="0"/>
              </a:rPr>
              <a:t>PRECIO: 2.85€</a:t>
            </a:r>
            <a:endParaRPr lang="es-ES" dirty="0">
              <a:latin typeface="Berlin Sans FB Demi" pitchFamily="34" charset="0"/>
            </a:endParaRPr>
          </a:p>
          <a:p>
            <a:r>
              <a:rPr lang="es-ES" dirty="0" smtClean="0">
                <a:latin typeface="Berlin Sans FB Demi" pitchFamily="34" charset="0"/>
              </a:rPr>
              <a:t>REFERENCIA: SALCH</a:t>
            </a:r>
          </a:p>
          <a:p>
            <a:r>
              <a:rPr lang="es-ES_tradnl" dirty="0" smtClean="0">
                <a:latin typeface="Berlin Sans FB Demi" pitchFamily="34" charset="0"/>
              </a:rPr>
              <a:t>PESO: 270 gramos</a:t>
            </a:r>
            <a:endParaRPr lang="es-ES" dirty="0" smtClean="0">
              <a:latin typeface="Berlin Sans FB Demi" pitchFamily="34" charset="0"/>
            </a:endParaRPr>
          </a:p>
          <a:p>
            <a:endParaRPr lang="es-ES"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4294967295"/>
          </p:nvPr>
        </p:nvSpPr>
        <p:spPr>
          <a:xfrm>
            <a:off x="4714876" y="1714488"/>
            <a:ext cx="3214678" cy="2500318"/>
          </a:xfrm>
        </p:spPr>
        <p:txBody>
          <a:bodyPr>
            <a:normAutofit/>
          </a:bodyPr>
          <a:lstStyle/>
          <a:p>
            <a:pPr>
              <a:buNone/>
            </a:pPr>
            <a:r>
              <a:rPr lang="es-ES" sz="2800" dirty="0" smtClean="0">
                <a:latin typeface="+mj-lt"/>
                <a:ea typeface="Gulim" pitchFamily="34" charset="-127"/>
              </a:rPr>
              <a:t>Sabrosos pimientos del Piquillo en tiras condimentados al ajillo</a:t>
            </a:r>
            <a:r>
              <a:rPr lang="es-ES" sz="2800" dirty="0" smtClean="0">
                <a:ea typeface="Gulim" pitchFamily="34" charset="-127"/>
              </a:rPr>
              <a:t>. </a:t>
            </a:r>
            <a:endParaRPr lang="es-ES" sz="2800" dirty="0" smtClean="0"/>
          </a:p>
        </p:txBody>
      </p:sp>
      <p:sp>
        <p:nvSpPr>
          <p:cNvPr id="5" name="4 CuadroTexto"/>
          <p:cNvSpPr txBox="1"/>
          <p:nvPr/>
        </p:nvSpPr>
        <p:spPr>
          <a:xfrm>
            <a:off x="714348" y="357166"/>
            <a:ext cx="8143932" cy="769441"/>
          </a:xfrm>
          <a:prstGeom prst="rect">
            <a:avLst/>
          </a:prstGeom>
          <a:noFill/>
        </p:spPr>
        <p:txBody>
          <a:bodyPr wrap="square" rtlCol="0">
            <a:spAutoFit/>
          </a:bodyPr>
          <a:lstStyle/>
          <a:p>
            <a:pPr algn="ctr"/>
            <a:r>
              <a:rPr lang="es-ES" sz="44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PIMIENTOS ROJOS  MARTÍNEZ</a:t>
            </a:r>
            <a:endParaRPr lang="es-ES" sz="44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pic>
        <p:nvPicPr>
          <p:cNvPr id="2050" name="Picture 2" descr="http://supermercadoelpicaro.com/images/Pimiento%20piquillo%20018.jpg"/>
          <p:cNvPicPr>
            <a:picLocks noChangeAspect="1" noChangeArrowheads="1"/>
          </p:cNvPicPr>
          <p:nvPr/>
        </p:nvPicPr>
        <p:blipFill>
          <a:blip r:embed="rId2"/>
          <a:srcRect/>
          <a:stretch>
            <a:fillRect/>
          </a:stretch>
        </p:blipFill>
        <p:spPr bwMode="auto">
          <a:xfrm>
            <a:off x="1071538" y="1357298"/>
            <a:ext cx="2320277" cy="4286280"/>
          </a:xfrm>
          <a:prstGeom prst="rect">
            <a:avLst/>
          </a:prstGeom>
          <a:noFill/>
        </p:spPr>
      </p:pic>
      <p:pic>
        <p:nvPicPr>
          <p:cNvPr id="6"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
        <p:nvSpPr>
          <p:cNvPr id="7" name="4 CuadroTexto"/>
          <p:cNvSpPr txBox="1">
            <a:spLocks noChangeArrowheads="1"/>
          </p:cNvSpPr>
          <p:nvPr/>
        </p:nvSpPr>
        <p:spPr bwMode="auto">
          <a:xfrm>
            <a:off x="5000628" y="4572008"/>
            <a:ext cx="3214687" cy="1200329"/>
          </a:xfrm>
          <a:prstGeom prst="rect">
            <a:avLst/>
          </a:prstGeom>
          <a:noFill/>
          <a:ln w="9525">
            <a:noFill/>
            <a:miter lim="800000"/>
            <a:headEnd/>
            <a:tailEnd/>
          </a:ln>
        </p:spPr>
        <p:txBody>
          <a:bodyPr>
            <a:spAutoFit/>
          </a:bodyPr>
          <a:lstStyle/>
          <a:p>
            <a:r>
              <a:rPr lang="es-ES" dirty="0" smtClean="0">
                <a:latin typeface="Berlin Sans FB Demi" pitchFamily="34" charset="0"/>
              </a:rPr>
              <a:t>PRECIO: 2.75€</a:t>
            </a:r>
            <a:endParaRPr lang="es-ES" dirty="0">
              <a:latin typeface="Berlin Sans FB Demi" pitchFamily="34" charset="0"/>
            </a:endParaRPr>
          </a:p>
          <a:p>
            <a:r>
              <a:rPr lang="es-ES" dirty="0" smtClean="0">
                <a:latin typeface="Berlin Sans FB Demi" pitchFamily="34" charset="0"/>
              </a:rPr>
              <a:t>REFERENCIA: </a:t>
            </a:r>
            <a:r>
              <a:rPr lang="es-ES" dirty="0" err="1" smtClean="0">
                <a:latin typeface="Berlin Sans FB Demi" pitchFamily="34" charset="0"/>
              </a:rPr>
              <a:t>Pimar</a:t>
            </a:r>
            <a:endParaRPr lang="es-ES" dirty="0" smtClean="0">
              <a:latin typeface="Berlin Sans FB Demi" pitchFamily="34" charset="0"/>
            </a:endParaRPr>
          </a:p>
          <a:p>
            <a:r>
              <a:rPr lang="es-ES_tradnl" dirty="0" smtClean="0">
                <a:latin typeface="Berlin Sans FB Demi" pitchFamily="34" charset="0"/>
              </a:rPr>
              <a:t>PESO: 290 gramos</a:t>
            </a:r>
            <a:endParaRPr lang="es-ES" dirty="0" smtClean="0">
              <a:latin typeface="Berlin Sans FB Demi" pitchFamily="34" charset="0"/>
            </a:endParaRPr>
          </a:p>
          <a:p>
            <a:endParaRPr lang="es-ES"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4 CuadroTexto"/>
          <p:cNvSpPr txBox="1"/>
          <p:nvPr/>
        </p:nvSpPr>
        <p:spPr>
          <a:xfrm>
            <a:off x="-142908" y="285728"/>
            <a:ext cx="9286908" cy="923330"/>
          </a:xfrm>
          <a:prstGeom prst="rect">
            <a:avLst/>
          </a:prstGeom>
          <a:noFill/>
        </p:spPr>
        <p:txBody>
          <a:bodyPr wrap="square" rtlCol="0">
            <a:spAutoFit/>
          </a:bodyPr>
          <a:lstStyle/>
          <a:p>
            <a:pPr algn="ctr"/>
            <a:r>
              <a:rPr lang="es-ES" sz="54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ea typeface="Gulim" pitchFamily="34" charset="-127"/>
              </a:rPr>
              <a:t>Alcachofas ‘Leyenda’</a:t>
            </a:r>
            <a:endParaRPr lang="es-ES" sz="54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a typeface="Gulim" pitchFamily="34" charset="-127"/>
            </a:endParaRPr>
          </a:p>
        </p:txBody>
      </p:sp>
      <p:sp>
        <p:nvSpPr>
          <p:cNvPr id="9" name="8 CuadroTexto"/>
          <p:cNvSpPr txBox="1"/>
          <p:nvPr/>
        </p:nvSpPr>
        <p:spPr>
          <a:xfrm>
            <a:off x="714348" y="2071678"/>
            <a:ext cx="3500462" cy="3693319"/>
          </a:xfrm>
          <a:prstGeom prst="rect">
            <a:avLst/>
          </a:prstGeom>
          <a:noFill/>
        </p:spPr>
        <p:txBody>
          <a:bodyPr wrap="square" rtlCol="0">
            <a:spAutoFit/>
          </a:bodyPr>
          <a:lstStyle/>
          <a:p>
            <a:r>
              <a:rPr lang="es-ES" sz="2400" dirty="0" smtClean="0">
                <a:latin typeface="+mj-lt"/>
              </a:rPr>
              <a:t>Sabrosos corazones de alcachofas.</a:t>
            </a:r>
          </a:p>
          <a:p>
            <a:r>
              <a:rPr lang="es-ES" sz="2400" dirty="0" smtClean="0">
                <a:latin typeface="+mj-lt"/>
              </a:rPr>
              <a:t> Verdura típicamente riojana que se consume mucho en épocas navideñas.</a:t>
            </a:r>
          </a:p>
          <a:p>
            <a:r>
              <a:rPr lang="es-ES" sz="2400" dirty="0" smtClean="0">
                <a:latin typeface="+mj-lt"/>
              </a:rPr>
              <a:t>Es beneficiosa para el buen funcionamiento del organismo.</a:t>
            </a:r>
          </a:p>
          <a:p>
            <a:endParaRPr lang="es-ES" dirty="0" smtClean="0"/>
          </a:p>
        </p:txBody>
      </p:sp>
      <p:pic>
        <p:nvPicPr>
          <p:cNvPr id="6" name="Picture 2" descr="http://conservaseleccion.com/media/catalog/product/cache/1/image/370x370/17f82f742ffe127f42dca9de82fb58b1/a/l/xalcachofaleyendanatural_2.jpg.pagespeed.ic.YzPQe2fi_f.jpg"/>
          <p:cNvPicPr>
            <a:picLocks noChangeAspect="1" noChangeArrowheads="1"/>
          </p:cNvPicPr>
          <p:nvPr/>
        </p:nvPicPr>
        <p:blipFill>
          <a:blip r:embed="rId3" cstate="email"/>
          <a:srcRect/>
          <a:stretch>
            <a:fillRect/>
          </a:stretch>
        </p:blipFill>
        <p:spPr bwMode="auto">
          <a:xfrm>
            <a:off x="6286512" y="1857364"/>
            <a:ext cx="1495638" cy="2928958"/>
          </a:xfrm>
          <a:prstGeom prst="rect">
            <a:avLst/>
          </a:prstGeom>
          <a:noFill/>
        </p:spPr>
      </p:pic>
      <p:pic>
        <p:nvPicPr>
          <p:cNvPr id="7" name="2 Imagen"/>
          <p:cNvPicPr>
            <a:picLocks noChangeAspect="1"/>
          </p:cNvPicPr>
          <p:nvPr/>
        </p:nvPicPr>
        <p:blipFill>
          <a:blip r:embed="rId4" cstate="email"/>
          <a:srcRect/>
          <a:stretch>
            <a:fillRect/>
          </a:stretch>
        </p:blipFill>
        <p:spPr bwMode="auto">
          <a:xfrm>
            <a:off x="8578215" y="5929258"/>
            <a:ext cx="565785" cy="928742"/>
          </a:xfrm>
          <a:prstGeom prst="rect">
            <a:avLst/>
          </a:prstGeom>
          <a:noFill/>
          <a:ln w="9525">
            <a:noFill/>
            <a:miter lim="800000"/>
            <a:headEnd/>
            <a:tailEnd/>
          </a:ln>
        </p:spPr>
      </p:pic>
      <p:sp>
        <p:nvSpPr>
          <p:cNvPr id="8" name="4 CuadroTexto"/>
          <p:cNvSpPr txBox="1">
            <a:spLocks noChangeArrowheads="1"/>
          </p:cNvSpPr>
          <p:nvPr/>
        </p:nvSpPr>
        <p:spPr bwMode="auto">
          <a:xfrm>
            <a:off x="5929313" y="5214951"/>
            <a:ext cx="2571777" cy="1200329"/>
          </a:xfrm>
          <a:prstGeom prst="rect">
            <a:avLst/>
          </a:prstGeom>
          <a:noFill/>
          <a:ln w="9525">
            <a:noFill/>
            <a:miter lim="800000"/>
            <a:headEnd/>
            <a:tailEnd/>
          </a:ln>
        </p:spPr>
        <p:txBody>
          <a:bodyPr wrap="square">
            <a:spAutoFit/>
          </a:bodyPr>
          <a:lstStyle/>
          <a:p>
            <a:r>
              <a:rPr lang="es-ES" dirty="0" smtClean="0">
                <a:latin typeface="Berlin Sans FB Demi" pitchFamily="34" charset="0"/>
              </a:rPr>
              <a:t>PRECIO: 6,05 €</a:t>
            </a:r>
            <a:endParaRPr lang="es-ES" dirty="0">
              <a:latin typeface="Berlin Sans FB Demi" pitchFamily="34" charset="0"/>
            </a:endParaRPr>
          </a:p>
          <a:p>
            <a:r>
              <a:rPr lang="es-ES" dirty="0" smtClean="0">
                <a:latin typeface="Berlin Sans FB Demi" pitchFamily="34" charset="0"/>
              </a:rPr>
              <a:t>REFERENCIA: </a:t>
            </a:r>
            <a:r>
              <a:rPr lang="es-ES" dirty="0" err="1" smtClean="0">
                <a:latin typeface="Berlin Sans FB Demi" pitchFamily="34" charset="0"/>
              </a:rPr>
              <a:t>Alc</a:t>
            </a:r>
            <a:endParaRPr lang="es-ES" dirty="0" smtClean="0">
              <a:latin typeface="Berlin Sans FB Demi" pitchFamily="34" charset="0"/>
            </a:endParaRPr>
          </a:p>
          <a:p>
            <a:r>
              <a:rPr lang="es-ES_tradnl" dirty="0" smtClean="0">
                <a:latin typeface="Berlin Sans FB Demi" pitchFamily="34" charset="0"/>
              </a:rPr>
              <a:t>PESO: 350 gramos ?</a:t>
            </a:r>
            <a:endParaRPr lang="es-ES" dirty="0" smtClean="0">
              <a:latin typeface="Berlin Sans FB Demi" pitchFamily="34" charset="0"/>
            </a:endParaRPr>
          </a:p>
          <a:p>
            <a:endParaRPr lang="es-ES" dirty="0" smtClean="0">
              <a:latin typeface="Berlin Sans FB Dem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85786" y="214290"/>
            <a:ext cx="8358214" cy="1015663"/>
          </a:xfrm>
          <a:prstGeom prst="rect">
            <a:avLst/>
          </a:prstGeom>
          <a:noFill/>
        </p:spPr>
        <p:txBody>
          <a:bodyPr wrap="square" rtlCol="0">
            <a:spAutoFit/>
          </a:bodyPr>
          <a:lstStyle/>
          <a:p>
            <a:pPr algn="ctr"/>
            <a:r>
              <a:rPr lang="es-ES" sz="60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Alubias  ‘</a:t>
            </a:r>
            <a:r>
              <a:rPr lang="es-ES" sz="6000" b="1" dirty="0" err="1"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Bonduelle</a:t>
            </a:r>
            <a:r>
              <a:rPr lang="es-ES" sz="60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a:t>
            </a:r>
            <a:endParaRPr lang="es-ES" sz="60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pic>
        <p:nvPicPr>
          <p:cNvPr id="20482" name="Picture 2" descr="http://www.appiehein.com/2320-2067-thickbox/tragopogon-negro-bonduelle.jpg"/>
          <p:cNvPicPr>
            <a:picLocks noChangeAspect="1" noChangeArrowheads="1"/>
          </p:cNvPicPr>
          <p:nvPr/>
        </p:nvPicPr>
        <p:blipFill>
          <a:blip r:embed="rId2" cstate="email"/>
          <a:srcRect/>
          <a:stretch>
            <a:fillRect/>
          </a:stretch>
        </p:blipFill>
        <p:spPr bwMode="auto">
          <a:xfrm>
            <a:off x="1000100" y="1714488"/>
            <a:ext cx="2297296" cy="3357586"/>
          </a:xfrm>
          <a:prstGeom prst="rect">
            <a:avLst/>
          </a:prstGeom>
          <a:noFill/>
        </p:spPr>
      </p:pic>
      <p:sp>
        <p:nvSpPr>
          <p:cNvPr id="8" name="7 CuadroTexto"/>
          <p:cNvSpPr txBox="1"/>
          <p:nvPr/>
        </p:nvSpPr>
        <p:spPr>
          <a:xfrm>
            <a:off x="4500562" y="2071678"/>
            <a:ext cx="3357586" cy="2308324"/>
          </a:xfrm>
          <a:prstGeom prst="rect">
            <a:avLst/>
          </a:prstGeom>
          <a:noFill/>
        </p:spPr>
        <p:txBody>
          <a:bodyPr wrap="square" rtlCol="0">
            <a:spAutoFit/>
          </a:bodyPr>
          <a:lstStyle/>
          <a:p>
            <a:r>
              <a:rPr lang="es-ES" sz="2400" dirty="0" smtClean="0">
                <a:latin typeface="+mj-lt"/>
              </a:rPr>
              <a:t>Verdura típicamente riojana con un agradable sabor al paladar.</a:t>
            </a:r>
          </a:p>
          <a:p>
            <a:r>
              <a:rPr lang="es-ES" sz="2400" dirty="0" smtClean="0">
                <a:latin typeface="+mj-lt"/>
              </a:rPr>
              <a:t>Cultivadas por toda la extensión de La Rioja.</a:t>
            </a:r>
          </a:p>
        </p:txBody>
      </p:sp>
      <p:pic>
        <p:nvPicPr>
          <p:cNvPr id="6"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
        <p:nvSpPr>
          <p:cNvPr id="7" name="4 CuadroTexto"/>
          <p:cNvSpPr txBox="1">
            <a:spLocks noChangeArrowheads="1"/>
          </p:cNvSpPr>
          <p:nvPr/>
        </p:nvSpPr>
        <p:spPr bwMode="auto">
          <a:xfrm>
            <a:off x="4429124" y="4857760"/>
            <a:ext cx="3214687" cy="1200329"/>
          </a:xfrm>
          <a:prstGeom prst="rect">
            <a:avLst/>
          </a:prstGeom>
          <a:noFill/>
          <a:ln w="9525">
            <a:noFill/>
            <a:miter lim="800000"/>
            <a:headEnd/>
            <a:tailEnd/>
          </a:ln>
        </p:spPr>
        <p:txBody>
          <a:bodyPr>
            <a:spAutoFit/>
          </a:bodyPr>
          <a:lstStyle/>
          <a:p>
            <a:r>
              <a:rPr lang="es-ES" dirty="0" smtClean="0">
                <a:latin typeface="Berlin Sans FB Demi" pitchFamily="34" charset="0"/>
              </a:rPr>
              <a:t>PRECIO:  2.95 €</a:t>
            </a:r>
            <a:endParaRPr lang="es-ES" dirty="0">
              <a:latin typeface="Berlin Sans FB Demi" pitchFamily="34" charset="0"/>
            </a:endParaRPr>
          </a:p>
          <a:p>
            <a:r>
              <a:rPr lang="es-ES" dirty="0" smtClean="0">
                <a:latin typeface="Berlin Sans FB Demi" pitchFamily="34" charset="0"/>
              </a:rPr>
              <a:t>REFERENCIA:  </a:t>
            </a:r>
            <a:r>
              <a:rPr lang="es-ES" dirty="0" err="1" smtClean="0">
                <a:latin typeface="Berlin Sans FB Demi" pitchFamily="34" charset="0"/>
              </a:rPr>
              <a:t>Alu</a:t>
            </a:r>
            <a:endParaRPr lang="es-ES" dirty="0" smtClean="0">
              <a:latin typeface="Berlin Sans FB Demi" pitchFamily="34" charset="0"/>
            </a:endParaRPr>
          </a:p>
          <a:p>
            <a:r>
              <a:rPr lang="es-ES_tradnl" dirty="0" smtClean="0">
                <a:latin typeface="Berlin Sans FB Demi" pitchFamily="34" charset="0"/>
              </a:rPr>
              <a:t>PESO: 270 gramos</a:t>
            </a:r>
            <a:endParaRPr lang="es-ES" dirty="0" smtClean="0">
              <a:latin typeface="Berlin Sans FB Demi" pitchFamily="34" charset="0"/>
            </a:endParaRPr>
          </a:p>
          <a:p>
            <a:endParaRPr lang="es-ES" dirty="0">
              <a:latin typeface="Berlin Sans FB Dem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866748" y="2009764"/>
            <a:ext cx="2786082" cy="369332"/>
          </a:xfrm>
          <a:prstGeom prst="rect">
            <a:avLst/>
          </a:prstGeom>
          <a:noFill/>
        </p:spPr>
        <p:txBody>
          <a:bodyPr wrap="square" rtlCol="0">
            <a:spAutoFit/>
          </a:bodyPr>
          <a:lstStyle/>
          <a:p>
            <a:endParaRPr lang="es-ES" dirty="0"/>
          </a:p>
        </p:txBody>
      </p:sp>
      <p:sp>
        <p:nvSpPr>
          <p:cNvPr id="8" name="7 CuadroTexto"/>
          <p:cNvSpPr txBox="1"/>
          <p:nvPr/>
        </p:nvSpPr>
        <p:spPr>
          <a:xfrm>
            <a:off x="1071538" y="0"/>
            <a:ext cx="6858048" cy="1015663"/>
          </a:xfrm>
          <a:prstGeom prst="rect">
            <a:avLst/>
          </a:prstGeom>
          <a:noFill/>
        </p:spPr>
        <p:txBody>
          <a:bodyPr wrap="square" rtlCol="0">
            <a:spAutoFit/>
          </a:bodyPr>
          <a:lstStyle/>
          <a:p>
            <a:pPr algn="ctr"/>
            <a:r>
              <a:rPr lang="es-ES" sz="6000" b="1" dirty="0" smtClean="0">
                <a:effectLst>
                  <a:outerShdw blurRad="38100" dist="38100" dir="2700000" algn="tl">
                    <a:srgbClr val="000000">
                      <a:alpha val="43137"/>
                    </a:srgbClr>
                  </a:outerShdw>
                  <a:reflection blurRad="6350" stA="55000" endA="300" endPos="45500" dir="5400000" sy="-100000" algn="bl" rotWithShape="0"/>
                </a:effectLst>
                <a:latin typeface="Algerian" pitchFamily="82" charset="0"/>
              </a:rPr>
              <a:t>Llaveros Rioja </a:t>
            </a:r>
            <a:endParaRPr lang="es-ES" sz="6000" b="1" dirty="0">
              <a:effectLst>
                <a:outerShdw blurRad="38100" dist="38100" dir="2700000" algn="tl">
                  <a:srgbClr val="000000">
                    <a:alpha val="43137"/>
                  </a:srgbClr>
                </a:outerShdw>
                <a:reflection blurRad="6350" stA="55000" endA="300" endPos="45500" dir="5400000" sy="-100000" algn="bl" rotWithShape="0"/>
              </a:effectLst>
              <a:latin typeface="Algerian" pitchFamily="82" charset="0"/>
            </a:endParaRPr>
          </a:p>
        </p:txBody>
      </p:sp>
      <p:sp>
        <p:nvSpPr>
          <p:cNvPr id="9" name="8 CuadroTexto"/>
          <p:cNvSpPr txBox="1"/>
          <p:nvPr/>
        </p:nvSpPr>
        <p:spPr>
          <a:xfrm>
            <a:off x="5072066" y="2143117"/>
            <a:ext cx="3643338" cy="3477875"/>
          </a:xfrm>
          <a:prstGeom prst="rect">
            <a:avLst/>
          </a:prstGeom>
          <a:noFill/>
        </p:spPr>
        <p:txBody>
          <a:bodyPr wrap="square" rtlCol="0">
            <a:spAutoFit/>
          </a:bodyPr>
          <a:lstStyle/>
          <a:p>
            <a:r>
              <a:rPr lang="es-ES" sz="2200" dirty="0" smtClean="0">
                <a:latin typeface="+mj-lt"/>
              </a:rPr>
              <a:t>En nuestra cooperativa también tenemos un espacio para la artesanía de nuestra región. Os ofrecemos en este caso unos originales llaveros en forma de bota de vino típica como todos sabemos en nuestra comunidad.</a:t>
            </a:r>
          </a:p>
          <a:p>
            <a:endParaRPr lang="es-ES" sz="2200" dirty="0" smtClean="0"/>
          </a:p>
        </p:txBody>
      </p:sp>
      <p:pic>
        <p:nvPicPr>
          <p:cNvPr id="7" name="Picture 1"/>
          <p:cNvPicPr>
            <a:picLocks noChangeAspect="1" noChangeArrowheads="1"/>
          </p:cNvPicPr>
          <p:nvPr/>
        </p:nvPicPr>
        <p:blipFill>
          <a:blip r:embed="rId2" cstate="email"/>
          <a:srcRect/>
          <a:stretch>
            <a:fillRect/>
          </a:stretch>
        </p:blipFill>
        <p:spPr bwMode="auto">
          <a:xfrm>
            <a:off x="285720" y="1928802"/>
            <a:ext cx="4357718" cy="30718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2 Imagen"/>
          <p:cNvPicPr>
            <a:picLocks noChangeAspect="1"/>
          </p:cNvPicPr>
          <p:nvPr/>
        </p:nvPicPr>
        <p:blipFill>
          <a:blip r:embed="rId3" cstate="email"/>
          <a:srcRect/>
          <a:stretch>
            <a:fillRect/>
          </a:stretch>
        </p:blipFill>
        <p:spPr bwMode="auto">
          <a:xfrm>
            <a:off x="8578215" y="5929258"/>
            <a:ext cx="565785" cy="928742"/>
          </a:xfrm>
          <a:prstGeom prst="rect">
            <a:avLst/>
          </a:prstGeom>
          <a:noFill/>
          <a:ln w="9525">
            <a:noFill/>
            <a:miter lim="800000"/>
            <a:headEnd/>
            <a:tailEnd/>
          </a:ln>
        </p:spPr>
      </p:pic>
      <p:sp>
        <p:nvSpPr>
          <p:cNvPr id="11" name="4 CuadroTexto"/>
          <p:cNvSpPr txBox="1">
            <a:spLocks noChangeArrowheads="1"/>
          </p:cNvSpPr>
          <p:nvPr/>
        </p:nvSpPr>
        <p:spPr bwMode="auto">
          <a:xfrm>
            <a:off x="642910" y="5143512"/>
            <a:ext cx="3214687" cy="646113"/>
          </a:xfrm>
          <a:prstGeom prst="rect">
            <a:avLst/>
          </a:prstGeom>
          <a:noFill/>
          <a:ln w="9525">
            <a:noFill/>
            <a:miter lim="800000"/>
            <a:headEnd/>
            <a:tailEnd/>
          </a:ln>
        </p:spPr>
        <p:txBody>
          <a:bodyPr>
            <a:spAutoFit/>
          </a:bodyPr>
          <a:lstStyle/>
          <a:p>
            <a:r>
              <a:rPr lang="es-ES" dirty="0" smtClean="0">
                <a:latin typeface="Berlin Sans FB Demi" pitchFamily="34" charset="0"/>
              </a:rPr>
              <a:t>PRECIO:  2,95 €</a:t>
            </a:r>
            <a:endParaRPr lang="es-ES" dirty="0">
              <a:latin typeface="Berlin Sans FB Demi" pitchFamily="34" charset="0"/>
            </a:endParaRPr>
          </a:p>
          <a:p>
            <a:r>
              <a:rPr lang="es-ES" dirty="0" smtClean="0">
                <a:latin typeface="Berlin Sans FB Demi" pitchFamily="34" charset="0"/>
              </a:rPr>
              <a:t>REFERENCIA:  </a:t>
            </a:r>
            <a:r>
              <a:rPr lang="es-ES" dirty="0" err="1" smtClean="0">
                <a:latin typeface="Berlin Sans FB Demi" pitchFamily="34" charset="0"/>
              </a:rPr>
              <a:t>Llav</a:t>
            </a:r>
            <a:r>
              <a:rPr lang="es-ES" dirty="0" smtClean="0">
                <a:latin typeface="Berlin Sans FB Demi" pitchFamily="34" charset="0"/>
              </a:rPr>
              <a:t>-B</a:t>
            </a:r>
            <a:endParaRPr lang="es-ES" dirty="0">
              <a:latin typeface="Berlin Sans FB Dem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189</TotalTime>
  <Words>405</Words>
  <Application>Microsoft Office PowerPoint</Application>
  <PresentationFormat>Presentación en pantalla (4:3)</PresentationFormat>
  <Paragraphs>62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Viajes</vt:lpstr>
      <vt:lpstr>Diapositiva 1</vt:lpstr>
      <vt:lpstr>       Catálogo Vinosphere</vt:lpstr>
      <vt:lpstr>FARDELEJOS</vt:lpstr>
      <vt:lpstr>Diapositiva 4</vt:lpstr>
      <vt:lpstr>Diapositiva 5</vt:lpstr>
      <vt:lpstr>Diapositiva 6</vt:lpstr>
      <vt:lpstr>Diapositiva 7</vt:lpstr>
      <vt:lpstr>Diapositiva 8</vt:lpstr>
      <vt:lpstr>Diapositiva 9</vt:lpstr>
      <vt:lpstr>Cardo gutarra</vt:lpstr>
      <vt:lpstr>PATÉ LA ERMITA</vt:lpstr>
      <vt:lpstr>PIMIENTOS DEL PIQUILLO</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Informatica</dc:creator>
  <cp:lastModifiedBy>Informatica</cp:lastModifiedBy>
  <cp:revision>27</cp:revision>
  <dcterms:created xsi:type="dcterms:W3CDTF">2013-01-14T12:03:22Z</dcterms:created>
  <dcterms:modified xsi:type="dcterms:W3CDTF">2013-02-25T11:48:35Z</dcterms:modified>
</cp:coreProperties>
</file>