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282" r:id="rId3"/>
    <p:sldId id="277" r:id="rId4"/>
    <p:sldId id="274" r:id="rId5"/>
    <p:sldId id="272" r:id="rId6"/>
    <p:sldId id="273" r:id="rId7"/>
    <p:sldId id="265" r:id="rId8"/>
    <p:sldId id="263" r:id="rId9"/>
    <p:sldId id="264" r:id="rId10"/>
    <p:sldId id="267" r:id="rId11"/>
    <p:sldId id="275" r:id="rId12"/>
    <p:sldId id="278" r:id="rId13"/>
    <p:sldId id="266" r:id="rId14"/>
    <p:sldId id="28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UMN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03" autoAdjust="0"/>
    <p:restoredTop sz="94660"/>
  </p:normalViewPr>
  <p:slideViewPr>
    <p:cSldViewPr>
      <p:cViewPr varScale="1">
        <p:scale>
          <a:sx n="69" d="100"/>
          <a:sy n="69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3:31:33.78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AAB8-D8F4-4937-B4AC-CBB15E5B249D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39F21-2195-459F-BF75-9CF4BDD3DF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9F21-2195-459F-BF75-9CF4BDD3DFEB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E85359-1977-4E80-B3E9-2D26DC22D8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405570-4E3A-4D05-9DB9-FD36D03048C7}" type="datetimeFigureOut">
              <a:rPr lang="es-ES" smtClean="0"/>
              <a:pPr/>
              <a:t>20/03/2013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B22573-D649-4BBF-9A79-FF97796EA5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esaniaasturiana.com/udecontrol_datos/objetos/160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ing.com/images/search?q=lenguAS+de+monjas&amp;FORM=HDRSC2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bing.com/images/search?q=+supiros+del+nalon&amp;qs=ds&amp;form=QBI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valnaloneduca.com/eje/datos_coop/1250/_logotipo_mepartoele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1337">
            <a:off x="6145110" y="3777974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 rot="20771319">
            <a:off x="1006643" y="2118368"/>
            <a:ext cx="7334059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hiller" pitchFamily="82" charset="0"/>
              </a:rPr>
              <a:t>Me Parto el EJE</a:t>
            </a:r>
            <a:endParaRPr lang="es-ES" sz="1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S" sz="4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Hórreo de adorno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 flipH="1" flipV="1">
            <a:off x="4859338" y="2060575"/>
            <a:ext cx="3743325" cy="3673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dirty="0" smtClean="0"/>
              <a:t> </a:t>
            </a:r>
          </a:p>
        </p:txBody>
      </p:sp>
      <p:pic>
        <p:nvPicPr>
          <p:cNvPr id="13316" name="Picture 5" descr="2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2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2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2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TRTYRFUY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2892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285720" y="4572008"/>
            <a:ext cx="24685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>
                <a:latin typeface="+mj-lt"/>
              </a:rPr>
              <a:t>Hórreo mini base cuadrada, de madera y cerámica. Típica construcción asturiana  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 rot="10800000" flipV="1">
            <a:off x="1857356" y="5929330"/>
            <a:ext cx="1500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8 €/U.</a:t>
            </a:r>
          </a:p>
        </p:txBody>
      </p:sp>
      <p:pic>
        <p:nvPicPr>
          <p:cNvPr id="13323" name="Picture 16" descr="HORREO MADERA - Click en la imagen para cerr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3929090" cy="294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16 Rectángulo"/>
          <p:cNvSpPr>
            <a:spLocks noChangeArrowheads="1"/>
          </p:cNvSpPr>
          <p:nvPr/>
        </p:nvSpPr>
        <p:spPr bwMode="auto">
          <a:xfrm>
            <a:off x="7000892" y="5429264"/>
            <a:ext cx="1767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5,50€</a:t>
            </a:r>
            <a:r>
              <a:rPr lang="es-E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/U.</a:t>
            </a: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325" name="Text Box 18"/>
          <p:cNvSpPr txBox="1">
            <a:spLocks noChangeArrowheads="1"/>
          </p:cNvSpPr>
          <p:nvPr/>
        </p:nvSpPr>
        <p:spPr bwMode="auto">
          <a:xfrm>
            <a:off x="4786314" y="4568825"/>
            <a:ext cx="20478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Hórreo elaborado artesanalmente en madera con tejado de resina. Tamaño: 5,50 x 5,50 cm. </a:t>
            </a: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Joyero </a:t>
            </a:r>
            <a:endParaRPr lang="es-ES" u="sng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3754437" cy="4321175"/>
          </a:xfrm>
        </p:spPr>
        <p:txBody>
          <a:bodyPr/>
          <a:lstStyle/>
          <a:p>
            <a:r>
              <a:rPr lang="es-ES" sz="2000" dirty="0"/>
              <a:t>Caja joyero artesano hecho con madera en forma circular y con trisquel </a:t>
            </a:r>
            <a:r>
              <a:rPr lang="es-ES" sz="2000" dirty="0" smtClean="0"/>
              <a:t>dibujado.</a:t>
            </a:r>
          </a:p>
          <a:p>
            <a:r>
              <a:rPr lang="es-ES" sz="2000" dirty="0" smtClean="0"/>
              <a:t>5 </a:t>
            </a:r>
            <a:r>
              <a:rPr lang="es-ES" sz="2000" dirty="0"/>
              <a:t>centímetros de altura y 7 de </a:t>
            </a:r>
            <a:r>
              <a:rPr lang="es-ES" sz="2000" dirty="0" smtClean="0"/>
              <a:t>diámetro.</a:t>
            </a:r>
          </a:p>
          <a:p>
            <a:r>
              <a:rPr lang="es-ES" sz="2000" dirty="0" smtClean="0"/>
              <a:t>Idóneo </a:t>
            </a:r>
            <a:r>
              <a:rPr lang="es-ES" sz="2000" dirty="0"/>
              <a:t>para albergar </a:t>
            </a:r>
            <a:r>
              <a:rPr lang="es-ES" sz="2000" dirty="0" smtClean="0"/>
              <a:t>tus piezas </a:t>
            </a:r>
            <a:r>
              <a:rPr lang="es-ES" sz="2000" dirty="0"/>
              <a:t>más pequeñas y </a:t>
            </a:r>
            <a:r>
              <a:rPr lang="es-ES" sz="2000" dirty="0" smtClean="0"/>
              <a:t>delicadas.</a:t>
            </a:r>
            <a:endParaRPr lang="es-ES" sz="2000" dirty="0"/>
          </a:p>
        </p:txBody>
      </p:sp>
      <p:pic>
        <p:nvPicPr>
          <p:cNvPr id="39941" name="Picture 5" descr="2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57190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5572132" y="5286388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Precio: 6</a:t>
            </a:r>
            <a:r>
              <a:rPr lang="es-E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€</a:t>
            </a:r>
            <a:endParaRPr lang="es-E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b="1" u="sng" dirty="0"/>
              <a:t>Oso de peluche grande</a:t>
            </a:r>
            <a:br>
              <a:rPr lang="es-ES" sz="4000" b="1" u="sng" dirty="0"/>
            </a:br>
            <a:endParaRPr lang="es-ES" sz="4000" b="1" u="sng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500306"/>
            <a:ext cx="8229600" cy="3357586"/>
          </a:xfrm>
        </p:spPr>
        <p:txBody>
          <a:bodyPr/>
          <a:lstStyle/>
          <a:p>
            <a:r>
              <a:rPr lang="es-ES" sz="2400" b="1" dirty="0" smtClean="0"/>
              <a:t>28 </a:t>
            </a:r>
            <a:r>
              <a:rPr lang="es-ES" sz="2400" b="1" dirty="0"/>
              <a:t>cm longitud</a:t>
            </a:r>
          </a:p>
          <a:p>
            <a:r>
              <a:rPr lang="es-ES" sz="2400" b="1" dirty="0"/>
              <a:t>Pelaje marrón</a:t>
            </a:r>
          </a:p>
          <a:p>
            <a:r>
              <a:rPr lang="es-ES" sz="2400" b="1" dirty="0"/>
              <a:t>Hocico </a:t>
            </a:r>
            <a:r>
              <a:rPr lang="es-ES" sz="2400" b="1" dirty="0" smtClean="0"/>
              <a:t>beige</a:t>
            </a:r>
            <a:endParaRPr lang="es-ES" sz="2400" b="1" dirty="0"/>
          </a:p>
          <a:p>
            <a:r>
              <a:rPr lang="es-ES" sz="2400" b="1" dirty="0"/>
              <a:t>Bonito oso de peluche artesanal </a:t>
            </a:r>
          </a:p>
          <a:p>
            <a:endParaRPr lang="es-ES" sz="2400" b="1" dirty="0"/>
          </a:p>
        </p:txBody>
      </p:sp>
      <p:pic>
        <p:nvPicPr>
          <p:cNvPr id="3079" name="Picture 7" descr="Artesania Asturiana -  Oso peluche grande  - Editorial Picu Urriellu">
            <a:hlinkClick r:id="rId3" tooltip="Artesania Asturiana -  Oso peluche grande  - Editorial Picu Urriellu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3116"/>
            <a:ext cx="2635276" cy="26352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929322" y="4929198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Precio 13€</a:t>
            </a:r>
            <a:endParaRPr lang="es-E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214282" y="214290"/>
            <a:ext cx="8604250" cy="13684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s-ES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DARLING" pitchFamily="2" charset="0"/>
              </a:rPr>
              <a:t>Bisutería Asturiana de azabache y plata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 flipH="1">
            <a:off x="1000100" y="6072206"/>
            <a:ext cx="1657350" cy="5762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15,50€</a:t>
            </a:r>
          </a:p>
        </p:txBody>
      </p:sp>
      <p:pic>
        <p:nvPicPr>
          <p:cNvPr id="12292" name="Picture 5" descr="2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2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1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179863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Artesania Asturiana -  Colgantes motivos celtas pequeños - Editorial Picu Urriel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48431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2771775" y="1484313"/>
            <a:ext cx="187325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latin typeface="AR BLANCA" pitchFamily="2" charset="0"/>
              </a:rPr>
              <a:t>Cigua de plata y azabache mediana. </a:t>
            </a:r>
          </a:p>
          <a:p>
            <a:pPr>
              <a:spcBef>
                <a:spcPct val="50000"/>
              </a:spcBef>
            </a:pPr>
            <a:r>
              <a:rPr lang="es-ES" sz="2400" dirty="0">
                <a:latin typeface="AR BLANCA" pitchFamily="2" charset="0"/>
              </a:rPr>
              <a:t>2,5x 0.5 cm</a:t>
            </a:r>
          </a:p>
          <a:p>
            <a:pPr>
              <a:spcBef>
                <a:spcPct val="50000"/>
              </a:spcBef>
            </a:pPr>
            <a:endParaRPr lang="es-ES" dirty="0">
              <a:latin typeface="AR BLANCA" pitchFamily="2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2714612" y="2786059"/>
            <a:ext cx="1928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12,50 €</a:t>
            </a: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6929454" y="1571612"/>
            <a:ext cx="172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latin typeface="AR BLANCA" pitchFamily="2" charset="0"/>
              </a:rPr>
              <a:t>Colgante con motivos celtas, pequeño( 1,9 x 1,9 cm)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6929454" y="3071810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15,50€</a:t>
            </a:r>
          </a:p>
        </p:txBody>
      </p:sp>
      <p:pic>
        <p:nvPicPr>
          <p:cNvPr id="12300" name="Picture 17" descr="Artesania Asturiana -  Cruz Victoria 1p.azabache/plata grande filigrana  - Editorial Picu Urriel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00504"/>
            <a:ext cx="1946273" cy="19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2786050" y="3929066"/>
            <a:ext cx="20002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latin typeface="AR BLANCA" pitchFamily="2" charset="0"/>
              </a:rPr>
              <a:t>Colgante de la Cruz de la Victoria hecha de plata y azabache. Peso: 2,8 g. Tamaño: 3,6 x 2,7 </a:t>
            </a:r>
            <a:r>
              <a:rPr lang="es-ES" sz="2400" dirty="0" smtClean="0">
                <a:latin typeface="AR BLANCA" pitchFamily="2" charset="0"/>
              </a:rPr>
              <a:t>cm.</a:t>
            </a:r>
            <a:endParaRPr lang="es-ES" sz="2400" dirty="0">
              <a:latin typeface="AR BLANCA" pitchFamily="2" charset="0"/>
            </a:endParaRPr>
          </a:p>
        </p:txBody>
      </p:sp>
      <p:pic>
        <p:nvPicPr>
          <p:cNvPr id="12302" name="Picture 22" descr="Artesania Asturiana -  Medalla Virgen Covadon.peq. 1p.azab./plata filigrana  - Editorial Picu Urriell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789363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7019925" y="3786190"/>
            <a:ext cx="21240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latin typeface="AR BLANCA" pitchFamily="2" charset="0"/>
              </a:rPr>
              <a:t>Medalla de la virgen de Covadonga (pequeña</a:t>
            </a:r>
            <a:r>
              <a:rPr lang="es-ES" sz="2400" dirty="0" smtClean="0">
                <a:latin typeface="AR BLANCA" pitchFamily="2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s-ES" sz="2400" dirty="0" smtClean="0">
                <a:latin typeface="AR BLANCA" pitchFamily="2" charset="0"/>
              </a:rPr>
              <a:t>Peso</a:t>
            </a:r>
            <a:r>
              <a:rPr lang="es-ES" sz="2400" dirty="0">
                <a:latin typeface="AR BLANCA" pitchFamily="2" charset="0"/>
              </a:rPr>
              <a:t>: 3,3 g. </a:t>
            </a:r>
            <a:endParaRPr lang="es-ES" sz="2400" dirty="0" smtClean="0">
              <a:latin typeface="AR BLANCA" pitchFamily="2" charset="0"/>
            </a:endParaRPr>
          </a:p>
          <a:p>
            <a:pPr>
              <a:spcBef>
                <a:spcPct val="50000"/>
              </a:spcBef>
            </a:pPr>
            <a:r>
              <a:rPr lang="es-ES" sz="2400" dirty="0" smtClean="0">
                <a:latin typeface="AR BLANCA" pitchFamily="2" charset="0"/>
              </a:rPr>
              <a:t>Tamaño</a:t>
            </a:r>
            <a:r>
              <a:rPr lang="es-ES" sz="2400" dirty="0">
                <a:latin typeface="AR BLANCA" pitchFamily="2" charset="0"/>
              </a:rPr>
              <a:t>: 2,7 x 2 cm 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5214942" y="6000768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14,50€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Datos a tener en cuenta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precios de todos los productos de este catalogo llevan el IVA incluido.</a:t>
            </a:r>
            <a:endParaRPr lang="es-ES" dirty="0" smtClean="0"/>
          </a:p>
          <a:p>
            <a:r>
              <a:rPr lang="es-ES" dirty="0" smtClean="0"/>
              <a:t>Gastos </a:t>
            </a:r>
            <a:r>
              <a:rPr lang="es-ES" dirty="0" smtClean="0"/>
              <a:t>de envío  no incluidos.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8000" u="sng" dirty="0" smtClean="0"/>
              <a:t>ÍNDICE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ALIMENTACIÓN</a:t>
            </a:r>
          </a:p>
          <a:p>
            <a:r>
              <a:rPr lang="es-ES" sz="2400" dirty="0" smtClean="0"/>
              <a:t>ARTESANÍA Y ADORNOS</a:t>
            </a:r>
          </a:p>
          <a:p>
            <a:r>
              <a:rPr lang="es-ES" sz="2400" dirty="0" smtClean="0"/>
              <a:t>BISUTERÍA</a:t>
            </a:r>
          </a:p>
          <a:p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>
                <a:solidFill>
                  <a:srgbClr val="FF0000"/>
                </a:solidFill>
              </a:rPr>
              <a:t>Sidra asturiana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Lote de dos botellas de magnifica sidra asturiana acompañada de un vaso decorado</a:t>
            </a:r>
          </a:p>
          <a:p>
            <a:r>
              <a:rPr lang="es-ES" dirty="0"/>
              <a:t>Precio : </a:t>
            </a:r>
            <a:r>
              <a:rPr lang="es-ES" dirty="0">
                <a:solidFill>
                  <a:srgbClr val="FF0000"/>
                </a:solidFill>
              </a:rPr>
              <a:t>7 EUROS</a:t>
            </a:r>
          </a:p>
        </p:txBody>
      </p:sp>
      <p:pic>
        <p:nvPicPr>
          <p:cNvPr id="4098" name="Picture 2" descr="G:\xcvv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6"/>
            <a:ext cx="3167068" cy="2738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flipH="1">
            <a:off x="2051720" y="692696"/>
            <a:ext cx="3960440" cy="2448272"/>
          </a:xfrm>
        </p:spPr>
        <p:txBody>
          <a:bodyPr>
            <a:normAutofit fontScale="90000"/>
          </a:bodyPr>
          <a:lstStyle/>
          <a:p>
            <a:pPr algn="l"/>
            <a:r>
              <a:rPr lang="es-ES" sz="1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s-ES" sz="1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</a:br>
            <a:r>
              <a:rPr lang="es-ES" sz="1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s-ES" sz="1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</a:br>
            <a:r>
              <a:rPr lang="es-ES" sz="2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CUÑA </a:t>
            </a:r>
            <a:r>
              <a:rPr lang="es-ES" sz="20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DE QUESO CABRALES SELECCION TIELVE </a:t>
            </a:r>
            <a:r>
              <a:rPr lang="es-E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s-E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</a:br>
            <a:r>
              <a:rPr lang="es-ES" sz="1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 </a:t>
            </a:r>
            <a:r>
              <a:rPr lang="es-ES" sz="13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Queso D.O.P “Cabrales” Selección Tielve es un </a:t>
            </a:r>
            <a:r>
              <a:rPr lang="es-ES" sz="1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típico </a:t>
            </a:r>
            <a:r>
              <a:rPr lang="es-ES" sz="13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queso azul asturiano de extraordinaria y destacable calidad. Se presenta en cuñas envasadas al vacio de </a:t>
            </a:r>
            <a:r>
              <a:rPr lang="es-ES" sz="1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aprox</a:t>
            </a:r>
            <a:r>
              <a:rPr lang="es-ES" sz="13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es-ES" sz="1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/>
            </a:r>
            <a:br>
              <a:rPr lang="es-ES" sz="1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</a:br>
            <a:r>
              <a:rPr lang="es-ES" sz="1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/>
            </a:r>
            <a:br>
              <a:rPr lang="es-ES" sz="1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</a:br>
            <a:r>
              <a:rPr lang="es-ES" sz="1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                   </a:t>
            </a:r>
            <a:r>
              <a:rPr lang="es-E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</a:rPr>
              <a:t>PRECIO</a:t>
            </a:r>
            <a:r>
              <a:rPr lang="es-E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</a:rPr>
              <a:t>: </a:t>
            </a:r>
            <a:r>
              <a:rPr lang="es-E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</a:rPr>
              <a:t>9.00€/</a:t>
            </a:r>
            <a:r>
              <a:rPr lang="es-ES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</a:rPr>
              <a:t> 350 grs.</a:t>
            </a:r>
            <a:endParaRPr lang="es-E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0850" y="2420938"/>
            <a:ext cx="6153150" cy="1703387"/>
          </a:xfrm>
        </p:spPr>
        <p:txBody>
          <a:bodyPr/>
          <a:lstStyle/>
          <a:p>
            <a:r>
              <a:rPr lang="es-ES" sz="1000" b="1" dirty="0"/>
              <a:t>	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7544" y="332656"/>
            <a:ext cx="8136904" cy="643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u="sng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Selección </a:t>
            </a:r>
            <a:r>
              <a:rPr lang="es-ES" sz="2400" b="1" u="sng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de quesos </a:t>
            </a:r>
            <a:r>
              <a:rPr lang="es-ES" sz="2400" b="1" u="sng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asturianos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53" name="Picture 5" descr="queso-de-cabrales-cu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1800225" cy="1081088"/>
          </a:xfrm>
          <a:prstGeom prst="rect">
            <a:avLst/>
          </a:prstGeom>
          <a:noFill/>
        </p:spPr>
      </p:pic>
      <p:pic>
        <p:nvPicPr>
          <p:cNvPr id="2056" name="Picture 8" descr="laperal-trio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1728787" cy="1330325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83768" y="3212976"/>
            <a:ext cx="3960440" cy="187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QUESO SEMI-AZUL "LA PERAL"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Queso </a:t>
            </a:r>
            <a:r>
              <a:rPr lang="es-ES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semi</a:t>
            </a:r>
            <a:r>
              <a:rPr lang="es-E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-azul asturiano, En boca, fundente, con sabores intensos y relativamente complejos y un punto de sal agradable, y fuertes aromas de maduración (tiene un curación mínima de 3 meses). </a:t>
            </a:r>
            <a:r>
              <a:rPr lang="es-ES" sz="1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Se presenta envasado al vacío en piezas de </a:t>
            </a:r>
            <a:r>
              <a:rPr lang="es-ES" sz="1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aproximadamente</a:t>
            </a:r>
            <a:endParaRPr lang="es-E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s-ES" sz="1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                </a:t>
            </a:r>
            <a:r>
              <a:rPr lang="es-E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   PRECIO</a:t>
            </a:r>
            <a:r>
              <a:rPr lang="es-ES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: 6,75</a:t>
            </a:r>
            <a:r>
              <a:rPr lang="es-E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€/450 grs.</a:t>
            </a:r>
            <a:endParaRPr lang="es-ES" sz="1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Gothic" pitchFamily="34" charset="0"/>
            </a:endParaRPr>
          </a:p>
        </p:txBody>
      </p:sp>
      <p:pic>
        <p:nvPicPr>
          <p:cNvPr id="2058" name="Picture 10" descr="osc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301208"/>
            <a:ext cx="1104900" cy="1000125"/>
          </a:xfrm>
          <a:prstGeom prst="rect">
            <a:avLst/>
          </a:prstGeom>
          <a:noFill/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267744" y="5301208"/>
            <a:ext cx="596241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QUESO "TRES OSCOS“</a:t>
            </a:r>
          </a:p>
          <a:p>
            <a:pPr>
              <a:lnSpc>
                <a:spcPct val="80000"/>
              </a:lnSpc>
            </a:pPr>
            <a:r>
              <a:rPr lang="es-E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Es un queso </a:t>
            </a:r>
            <a:r>
              <a: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típico </a:t>
            </a:r>
            <a:r>
              <a:rPr lang="es-E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asturiano. Se trata de un queso de producción </a:t>
            </a:r>
            <a:r>
              <a:rPr lang="es-ES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semi</a:t>
            </a:r>
            <a:r>
              <a:rPr lang="es-E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-industrial, debidamente tecnificada, pero ajustada al tradicional patrón de elaboración. </a:t>
            </a:r>
            <a:r>
              <a:rPr lang="es-ES" sz="1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Se</a:t>
            </a:r>
            <a:r>
              <a:rPr lang="es-E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es-ES" sz="1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presenta envasado al vacío con un peso de </a:t>
            </a:r>
            <a:r>
              <a:rPr lang="es-ES" sz="1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aproximadamente</a:t>
            </a:r>
            <a:endParaRPr lang="es-ES" sz="1200" b="1" i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s-ES" sz="1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                                      </a:t>
            </a:r>
          </a:p>
          <a:p>
            <a:pPr>
              <a:lnSpc>
                <a:spcPct val="80000"/>
              </a:lnSpc>
            </a:pPr>
            <a:r>
              <a:rPr lang="es-ES" sz="1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                            </a:t>
            </a:r>
            <a:r>
              <a:rPr lang="es-ES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  </a:t>
            </a:r>
            <a:r>
              <a:rPr lang="es-E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PRECIO</a:t>
            </a:r>
            <a:r>
              <a:rPr lang="es-ES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: 8,60</a:t>
            </a:r>
            <a:r>
              <a:rPr lang="es-E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€/ 750 grs.</a:t>
            </a:r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 </a:t>
            </a:r>
            <a:endParaRPr lang="es-ES" sz="2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00192" y="1628800"/>
            <a:ext cx="2987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dirty="0" smtClean="0"/>
              <a:t> </a:t>
            </a:r>
            <a:r>
              <a:rPr lang="es-ES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QUESO AFUEGA´L PITU</a:t>
            </a:r>
            <a:endParaRPr lang="es-ES" b="1" i="1" u="sng" dirty="0" smtClean="0">
              <a:latin typeface="AR JULIAN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es-ES" dirty="0" smtClean="0"/>
              <a:t> </a:t>
            </a:r>
            <a:r>
              <a: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maravilloso queso asturiano elaborado con leche de cabra, cuajo, pimentón sal y fermentos.</a:t>
            </a:r>
            <a:endParaRPr lang="es-ES" sz="1200" dirty="0" smtClean="0"/>
          </a:p>
          <a:p>
            <a:pPr>
              <a:buFont typeface="Wingdings" pitchFamily="2" charset="2"/>
              <a:buNone/>
            </a:pPr>
            <a:r>
              <a:rPr lang="es-E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PRECIO</a:t>
            </a:r>
            <a:r>
              <a:rPr lang="es-ES" b="1" i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4,50€</a:t>
            </a:r>
            <a:r>
              <a:rPr lang="es-E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/ unidad</a:t>
            </a:r>
            <a:endParaRPr lang="es-E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140968"/>
            <a:ext cx="2212773" cy="158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31_1_thumb"/>
          <p:cNvPicPr>
            <a:picLocks noChangeAspect="1" noChangeArrowheads="1"/>
          </p:cNvPicPr>
          <p:nvPr/>
        </p:nvPicPr>
        <p:blipFill>
          <a:blip r:embed="rId2" cstate="print"/>
          <a:srcRect l="21632" r="16209"/>
          <a:stretch>
            <a:fillRect/>
          </a:stretch>
        </p:blipFill>
        <p:spPr bwMode="auto">
          <a:xfrm>
            <a:off x="539552" y="1196752"/>
            <a:ext cx="1460680" cy="2349120"/>
          </a:xfrm>
          <a:prstGeom prst="rect">
            <a:avLst/>
          </a:prstGeom>
          <a:noFill/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122488" y="1484313"/>
            <a:ext cx="66246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MIEL ECOLÓGICA BOSQUE ASTURIANO “LA PUELA” 800 GR.</a:t>
            </a:r>
          </a:p>
          <a:p>
            <a:pPr>
              <a:spcBef>
                <a:spcPct val="50000"/>
              </a:spcBef>
            </a:pPr>
            <a:r>
              <a:rPr lang="es-ES" sz="1600" dirty="0" smtClean="0">
                <a:latin typeface="+mj-lt"/>
              </a:rPr>
              <a:t>Miel </a:t>
            </a:r>
            <a:r>
              <a:rPr lang="es-ES" sz="1600" dirty="0">
                <a:latin typeface="+mj-lt"/>
              </a:rPr>
              <a:t>ecológica </a:t>
            </a:r>
            <a:r>
              <a:rPr lang="es-ES" sz="1600" dirty="0" smtClean="0">
                <a:latin typeface="+mj-lt"/>
              </a:rPr>
              <a:t>procedente </a:t>
            </a:r>
            <a:r>
              <a:rPr lang="es-ES" sz="1600" dirty="0">
                <a:latin typeface="+mj-lt"/>
              </a:rPr>
              <a:t>del néctar de las flores del castaño, del brezo y de la zarza.</a:t>
            </a:r>
          </a:p>
          <a:p>
            <a:pPr>
              <a:spcBef>
                <a:spcPct val="50000"/>
              </a:spcBef>
            </a:pPr>
            <a:r>
              <a:rPr lang="es-ES" sz="1600" dirty="0">
                <a:latin typeface="+mj-lt"/>
              </a:rPr>
              <a:t>Su gusto es dulce con notas saladas y cierto componente amargo</a:t>
            </a:r>
            <a:r>
              <a:rPr lang="es-ES" sz="1400" dirty="0">
                <a:latin typeface="+mj-lt"/>
              </a:rPr>
              <a:t>.</a:t>
            </a:r>
          </a:p>
        </p:txBody>
      </p:sp>
      <p:pic>
        <p:nvPicPr>
          <p:cNvPr id="2067" name="Picture 19" descr="Miel Rio Aller"/>
          <p:cNvPicPr>
            <a:picLocks noChangeAspect="1" noChangeArrowheads="1"/>
          </p:cNvPicPr>
          <p:nvPr/>
        </p:nvPicPr>
        <p:blipFill>
          <a:blip r:embed="rId3" cstate="print"/>
          <a:srcRect l="10759" t="14278" r="13844" b="14278"/>
          <a:stretch>
            <a:fillRect/>
          </a:stretch>
        </p:blipFill>
        <p:spPr bwMode="auto">
          <a:xfrm>
            <a:off x="7143768" y="3893672"/>
            <a:ext cx="1785950" cy="2551114"/>
          </a:xfrm>
          <a:prstGeom prst="rect">
            <a:avLst/>
          </a:prstGeom>
          <a:noFill/>
        </p:spPr>
      </p:pic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57158" y="4572008"/>
            <a:ext cx="66246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MIEL DEL RÍO ALLER 500 GR. </a:t>
            </a:r>
          </a:p>
          <a:p>
            <a:pPr>
              <a:spcBef>
                <a:spcPct val="50000"/>
              </a:spcBef>
            </a:pPr>
            <a:r>
              <a:rPr lang="es-ES" sz="1600" dirty="0" smtClean="0">
                <a:latin typeface="+mj-lt"/>
              </a:rPr>
              <a:t>Miel </a:t>
            </a:r>
            <a:r>
              <a:rPr lang="es-ES" sz="1600" dirty="0">
                <a:latin typeface="+mj-lt"/>
              </a:rPr>
              <a:t>artesana procedente del municipio asturiano de Aller, elaborada por los Artesanos de Cuevas.</a:t>
            </a:r>
          </a:p>
          <a:p>
            <a:pPr>
              <a:spcBef>
                <a:spcPct val="50000"/>
              </a:spcBef>
            </a:pPr>
            <a:r>
              <a:rPr lang="es-ES" sz="1600" dirty="0">
                <a:latin typeface="+mj-lt"/>
              </a:rPr>
              <a:t>Delicioso sabor y textura única.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123728" y="260648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u="sng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Miel de Asturias</a:t>
            </a:r>
            <a:endParaRPr lang="es-ES" sz="4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71802" y="2928934"/>
            <a:ext cx="38339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PRECIO: 6,50€/800 grs.</a:t>
            </a:r>
            <a:endParaRPr lang="es-ES" sz="2800" b="1" dirty="0" smtClean="0"/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000364" y="6000768"/>
            <a:ext cx="4032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PRECIO: 4,00€/500 grs.</a:t>
            </a:r>
            <a:endParaRPr lang="es-ES" sz="2800" b="1" dirty="0" smtClean="0"/>
          </a:p>
          <a:p>
            <a:endParaRPr lang="es-E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411760" y="5085184"/>
            <a:ext cx="5627687" cy="452596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R="36576">
              <a:buClr>
                <a:schemeClr val="accent1"/>
              </a:buClr>
              <a:buSzPct val="80000"/>
            </a:pPr>
            <a:endParaRPr kumimoji="0" lang="es-ES" sz="1200" b="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 flipH="1">
            <a:off x="323850" y="5516563"/>
            <a:ext cx="4824413" cy="792162"/>
          </a:xfr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sz="1800" dirty="0" smtClean="0"/>
              <a:t/>
            </a:r>
            <a:br>
              <a:rPr lang="es-ES" sz="1800" dirty="0" smtClean="0"/>
            </a:br>
            <a:endParaRPr lang="es-ES" sz="1800" dirty="0"/>
          </a:p>
        </p:txBody>
      </p:sp>
      <p:pic>
        <p:nvPicPr>
          <p:cNvPr id="2060" name="Picture 12" descr="mañ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2082761" cy="1339476"/>
          </a:xfrm>
          <a:noFill/>
          <a:ln/>
        </p:spPr>
      </p:pic>
      <p:sp>
        <p:nvSpPr>
          <p:cNvPr id="205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699792" y="1268760"/>
            <a:ext cx="6048672" cy="1296144"/>
          </a:xfr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	</a:t>
            </a:r>
            <a:r>
              <a:rPr lang="es-ES" sz="1800" b="1" i="1" u="sng" kern="1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MARAÑUELAS "HORNO DE LUANCO" </a:t>
            </a:r>
            <a:endParaRPr lang="es-ES" sz="1800" i="1" u="sng" kern="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JULIAN" pitchFamily="2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	Las </a:t>
            </a:r>
            <a:r>
              <a:rPr lang="es-E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marañuelas son una </a:t>
            </a:r>
            <a:r>
              <a: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delicia asturiana</a:t>
            </a:r>
            <a:r>
              <a:rPr lang="es-E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se elaboran artesanalmente siguiendo el método tradicional, a base de harina, azúcar, yemas de huevo, mantequilla cocida y raspadura de limón. </a:t>
            </a:r>
          </a:p>
          <a:p>
            <a:pPr lvl="1">
              <a:lnSpc>
                <a:spcPct val="80000"/>
              </a:lnSpc>
              <a:buNone/>
            </a:pPr>
            <a:endParaRPr lang="es-E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81050" y="1412776"/>
            <a:ext cx="836295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23728" y="260648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u="sng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Postres</a:t>
            </a:r>
            <a:endParaRPr lang="es-ES" sz="4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07904" y="206084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     PRECIO: 4,50€/paquetes de media docena</a:t>
            </a:r>
            <a:endParaRPr lang="es-ES" sz="1400" b="1" dirty="0" smtClean="0"/>
          </a:p>
          <a:p>
            <a:endParaRPr lang="es-ES" dirty="0"/>
          </a:p>
        </p:txBody>
      </p:sp>
      <p:pic>
        <p:nvPicPr>
          <p:cNvPr id="10" name="Picture 5" descr="Caja 6 Casadielles Asturia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2376264" cy="1585695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108520" y="2636912"/>
            <a:ext cx="5472608" cy="257176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" sz="1600" b="1" i="1" u="sng" kern="1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 </a:t>
            </a:r>
            <a:r>
              <a:rPr lang="es-ES" b="1" i="1" u="sng" kern="1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</a:rPr>
              <a:t>CASADIELLES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es-ES" sz="16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" sz="12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ea typeface="+mn-ea"/>
                <a:cs typeface="+mn-cs"/>
              </a:rPr>
              <a:t>Postre típico Asturiano</a:t>
            </a:r>
            <a:br>
              <a:rPr kumimoji="0" lang="es-ES" sz="12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ea typeface="+mn-ea"/>
                <a:cs typeface="+mn-cs"/>
              </a:rPr>
            </a:br>
            <a:r>
              <a: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Elaboradas a partir de una masa de harina de trigo, agua y mantequilla, rellena con nueces, avellanas, anís y azúcar, son posteriormente cubiertas con una capa de azúcar.</a:t>
            </a:r>
            <a:endParaRPr lang="es-ES" sz="1200" dirty="0" smtClean="0"/>
          </a:p>
          <a:p>
            <a:pPr marL="448056" lvl="0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S" sz="1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                             PRECIO: 4,50€/300 grs. (6 </a:t>
            </a:r>
            <a:r>
              <a:rPr lang="es-ES" sz="1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uds.</a:t>
            </a:r>
            <a:r>
              <a:rPr lang="es-ES" sz="1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9512" y="4077072"/>
            <a:ext cx="3429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ES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  <a:cs typeface="Microsoft Sans Serif" pitchFamily="34" charset="0"/>
              </a:rPr>
              <a:t>SUSPIROS DEL NALÓN</a:t>
            </a:r>
          </a:p>
          <a:p>
            <a:pPr>
              <a:buNone/>
            </a:pPr>
            <a:r>
              <a: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Deliciosas y suaves pastas totalmente hechas a mano con huevos, mantequilla, margarina, azúcar y harina de trigo.</a:t>
            </a:r>
          </a:p>
          <a:p>
            <a:pPr lvl="0"/>
            <a:r>
              <a:rPr lang="es-ES" dirty="0" smtClean="0">
                <a:latin typeface="Century Gothic" pitchFamily="34" charset="0"/>
              </a:rPr>
              <a:t>         </a:t>
            </a:r>
            <a:r>
              <a:rPr lang="es-ES" sz="1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PRECIO: 4,00€/caja de 600 grs. </a:t>
            </a:r>
            <a:endParaRPr lang="es-ES" sz="1400" dirty="0" smtClean="0"/>
          </a:p>
          <a:p>
            <a:pPr>
              <a:buNone/>
            </a:pPr>
            <a:endParaRPr lang="es-ES" dirty="0" smtClean="0">
              <a:latin typeface="Century Gothic" pitchFamily="34" charset="0"/>
            </a:endParaRPr>
          </a:p>
          <a:p>
            <a:endParaRPr lang="es-ES" dirty="0"/>
          </a:p>
        </p:txBody>
      </p:sp>
      <p:pic>
        <p:nvPicPr>
          <p:cNvPr id="13" name="5 Imagen" descr="http://ts2.mm.bing.net/th?id=H.4832406026126629&amp;pid=1.7&amp;w=204&amp;h=141&amp;c=7&amp;rs=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373216"/>
            <a:ext cx="1785963" cy="11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7 Imagen" descr="http://ts4.mm.bing.net/th?id=H.4920577418790511&amp;pid=1.7&amp;w=216&amp;h=155&amp;c=7&amp;rs=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4486" y="5160439"/>
            <a:ext cx="1984276" cy="14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3635896" y="4293096"/>
            <a:ext cx="36602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ES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  <a:cs typeface="Microsoft Sans Serif" pitchFamily="34" charset="0"/>
              </a:rPr>
              <a:t>LENGUAS DE “MONJAS”</a:t>
            </a:r>
          </a:p>
          <a:p>
            <a:r>
              <a: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Microsoft Sans Serif" pitchFamily="34" charset="0"/>
              </a:rPr>
              <a:t>Exquisitas galletas elaboradas artesanalmente con la tradicional receta de los conventos asturianos, sin conservantes, ni colorantes y siempre con ingredientes naturales.</a:t>
            </a:r>
          </a:p>
          <a:p>
            <a:r>
              <a:rPr lang="es-ES" sz="1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PRECIO: 2,50€/caja de 200 grs. </a:t>
            </a:r>
            <a:endParaRPr lang="es-ES" sz="1400" dirty="0" smtClean="0">
              <a:latin typeface="Century Gothic" pitchFamily="34" charset="0"/>
              <a:cs typeface="Microsoft Sans Serif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u="sng" dirty="0" smtClean="0">
                <a:solidFill>
                  <a:schemeClr val="tx2">
                    <a:satMod val="130000"/>
                  </a:schemeClr>
                </a:solidFill>
                <a:latin typeface="AR DARLING" pitchFamily="2" charset="0"/>
              </a:rPr>
              <a:t>Adornos para colgar</a:t>
            </a:r>
            <a:endParaRPr lang="es-ES" u="sng" dirty="0">
              <a:solidFill>
                <a:schemeClr val="tx2">
                  <a:satMod val="130000"/>
                </a:schemeClr>
              </a:solidFill>
              <a:latin typeface="AR DARLING" pitchFamily="2" charset="0"/>
            </a:endParaRPr>
          </a:p>
        </p:txBody>
      </p:sp>
      <p:pic>
        <p:nvPicPr>
          <p:cNvPr id="17410" name="Picture 2" descr="http://3.bp.blogspot.com/_70Qq7aOYI24/TLwj5AAIaUI/AAAAAAAAAJA/adQcS_8V9qI/s1600/catalogo_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4786322"/>
            <a:ext cx="2659063" cy="17272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 descr="http://3.bp.blogspot.com/_70Qq7aOYI24/TLwkXHhX5-I/AAAAAAAAAJE/mz0hHL39XYo/s1600/catalogo_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2695575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4" name="Picture 6" descr="http://1.bp.blogspot.com/-qheTyN-BxTA/Trum_9uZE9I/AAAAAAAAANc/7VhU2E8Lj4A/s1600/IMG_8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2400300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6" name="Picture 8" descr="http://4.bp.blogspot.com/_70Qq7aOYI24/TLwn-SFbqHI/AAAAAAAAAJc/fplqZ36UTtc/s1600/catalogo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928670"/>
            <a:ext cx="2590800" cy="173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72" name="10 CuadroTexto"/>
          <p:cNvSpPr txBox="1">
            <a:spLocks noChangeArrowheads="1"/>
          </p:cNvSpPr>
          <p:nvPr/>
        </p:nvSpPr>
        <p:spPr bwMode="auto">
          <a:xfrm>
            <a:off x="6286512" y="5786454"/>
            <a:ext cx="2663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>
                <a:latin typeface="AR BLANCA" pitchFamily="2" charset="0"/>
              </a:rPr>
              <a:t>Llaveros en piel con diferentes formas "Naturaleza / animales“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11273" name="11 CuadroTexto"/>
          <p:cNvSpPr txBox="1">
            <a:spLocks noChangeArrowheads="1"/>
          </p:cNvSpPr>
          <p:nvPr/>
        </p:nvSpPr>
        <p:spPr bwMode="auto">
          <a:xfrm>
            <a:off x="6643702" y="2786058"/>
            <a:ext cx="1655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>
                <a:latin typeface="AR CENA" pitchFamily="2" charset="0"/>
              </a:rPr>
              <a:t>Llavero de tireta de piel natural   </a:t>
            </a:r>
            <a:br>
              <a:rPr lang="es-ES" sz="2400" dirty="0">
                <a:latin typeface="AR CENA" pitchFamily="2" charset="0"/>
              </a:rPr>
            </a:br>
            <a:endParaRPr lang="es-ES" sz="2400" dirty="0">
              <a:latin typeface="AR CENA" pitchFamily="2" charset="0"/>
            </a:endParaRPr>
          </a:p>
        </p:txBody>
      </p:sp>
      <p:sp>
        <p:nvSpPr>
          <p:cNvPr id="11274" name="13 CuadroTexto"/>
          <p:cNvSpPr txBox="1">
            <a:spLocks noChangeArrowheads="1"/>
          </p:cNvSpPr>
          <p:nvPr/>
        </p:nvSpPr>
        <p:spPr bwMode="auto">
          <a:xfrm>
            <a:off x="714348" y="3429000"/>
            <a:ext cx="22860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AR BLANCA" pitchFamily="2" charset="0"/>
              </a:rPr>
              <a:t>Chupetes y sonajeros realizados en mimbre con diversos adornos</a:t>
            </a:r>
            <a:r>
              <a:rPr lang="es-ES" dirty="0">
                <a:latin typeface="AR BLANCA" pitchFamily="2" charset="0"/>
              </a:rPr>
              <a:t/>
            </a:r>
            <a:br>
              <a:rPr lang="es-ES" dirty="0">
                <a:latin typeface="AR BLANCA" pitchFamily="2" charset="0"/>
              </a:rPr>
            </a:br>
            <a:r>
              <a:rPr lang="es-ES" dirty="0">
                <a:latin typeface="AR BLANCA" pitchFamily="2" charset="0"/>
              </a:rPr>
              <a:t/>
            </a:r>
            <a:br>
              <a:rPr lang="es-ES" dirty="0">
                <a:latin typeface="AR BLANCA" pitchFamily="2" charset="0"/>
              </a:rPr>
            </a:br>
            <a:endParaRPr lang="es-ES" dirty="0">
              <a:latin typeface="AR BLANCA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00430" y="3071810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4€</a:t>
            </a:r>
            <a:r>
              <a:rPr lang="es-E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/u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ES" sz="4000" b="1" u="sng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Imanes nevera</a:t>
            </a:r>
            <a:endParaRPr lang="es-ES" u="sng" dirty="0" smtClean="0">
              <a:solidFill>
                <a:schemeClr val="tx2">
                  <a:satMod val="130000"/>
                </a:schemeClr>
              </a:solidFill>
              <a:latin typeface="AR DARLING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dirty="0" smtClean="0"/>
              <a:t> </a:t>
            </a:r>
          </a:p>
        </p:txBody>
      </p:sp>
      <p:pic>
        <p:nvPicPr>
          <p:cNvPr id="9220" name="Picture 5" descr="imanes_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10368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IMG_85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4000528" cy="306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7158" y="4572008"/>
            <a:ext cx="3598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2,50 €</a:t>
            </a:r>
            <a:r>
              <a:rPr lang="es-E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/U</a:t>
            </a:r>
            <a:endParaRPr lang="es-E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00760" y="4500570"/>
            <a:ext cx="2143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1,50 </a:t>
            </a:r>
            <a:r>
              <a:rPr lang="es-E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€</a:t>
            </a:r>
            <a:r>
              <a:rPr lang="es-E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/U</a:t>
            </a:r>
            <a:endParaRPr lang="es-E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24" name="9 CuadroTexto"/>
          <p:cNvSpPr txBox="1">
            <a:spLocks noChangeArrowheads="1"/>
          </p:cNvSpPr>
          <p:nvPr/>
        </p:nvSpPr>
        <p:spPr bwMode="auto">
          <a:xfrm>
            <a:off x="2071670" y="5357826"/>
            <a:ext cx="54292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 CENA" pitchFamily="2" charset="0"/>
              </a:rPr>
              <a:t>Imanes para la nevera hechos con pompones brillantes y elementos reciclados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6000" u="sng" dirty="0" smtClean="0">
                <a:solidFill>
                  <a:schemeClr val="tx2">
                    <a:satMod val="130000"/>
                  </a:schemeClr>
                </a:solidFill>
                <a:latin typeface="AR DARLING" pitchFamily="2" charset="0"/>
              </a:rPr>
              <a:t>Cenicero de lata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5338763" cy="4425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 </a:t>
            </a:r>
          </a:p>
        </p:txBody>
      </p:sp>
      <p:pic>
        <p:nvPicPr>
          <p:cNvPr id="10244" name="Picture 7" descr="IMG_4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7 CuadroTexto"/>
          <p:cNvSpPr txBox="1">
            <a:spLocks noChangeArrowheads="1"/>
          </p:cNvSpPr>
          <p:nvPr/>
        </p:nvSpPr>
        <p:spPr bwMode="auto">
          <a:xfrm>
            <a:off x="6286512" y="2143116"/>
            <a:ext cx="23749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 CENA" pitchFamily="2" charset="0"/>
              </a:rPr>
              <a:t>Ceniceros elaborados con latas recicladas, trenzados manualmente</a:t>
            </a:r>
          </a:p>
          <a:p>
            <a:endParaRPr lang="es-ES" dirty="0"/>
          </a:p>
          <a:p>
            <a:pPr algn="ctr"/>
            <a:r>
              <a:rPr lang="es-E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1,50 €</a:t>
            </a:r>
            <a:r>
              <a:rPr lang="es-E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/U.</a:t>
            </a: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2">
      <a:dk1>
        <a:sysClr val="windowText" lastClr="000000"/>
      </a:dk1>
      <a:lt1>
        <a:sysClr val="window" lastClr="FFFFFF"/>
      </a:lt1>
      <a:dk2>
        <a:srgbClr val="464646"/>
      </a:dk2>
      <a:lt2>
        <a:srgbClr val="C00000"/>
      </a:lt2>
      <a:accent1>
        <a:srgbClr val="FF0000"/>
      </a:accent1>
      <a:accent2>
        <a:srgbClr val="DA1F28"/>
      </a:accent2>
      <a:accent3>
        <a:srgbClr val="EE2C18"/>
      </a:accent3>
      <a:accent4>
        <a:srgbClr val="C4120E"/>
      </a:accent4>
      <a:accent5>
        <a:srgbClr val="A3171E"/>
      </a:accent5>
      <a:accent6>
        <a:srgbClr val="FF0000"/>
      </a:accent6>
      <a:hlink>
        <a:srgbClr val="6D0F14"/>
      </a:hlink>
      <a:folHlink>
        <a:srgbClr val="FF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</TotalTime>
  <Words>596</Words>
  <Application>Microsoft Office PowerPoint</Application>
  <PresentationFormat>Presentación en pantalla (4:3)</PresentationFormat>
  <Paragraphs>93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Brío</vt:lpstr>
      <vt:lpstr>Diapositiva 1</vt:lpstr>
      <vt:lpstr>ÍNDICE</vt:lpstr>
      <vt:lpstr>Sidra asturiana</vt:lpstr>
      <vt:lpstr>  CUÑA DE QUESO CABRALES SELECCION TIELVE  El Queso D.O.P “Cabrales” Selección Tielve es un típico queso azul asturiano de extraordinaria y destacable calidad. Se presenta en cuñas envasadas al vacio de aprox.                     PRECIO: 9.00€/ 350 grs.</vt:lpstr>
      <vt:lpstr>Diapositiva 5</vt:lpstr>
      <vt:lpstr> </vt:lpstr>
      <vt:lpstr>Adornos para colgar</vt:lpstr>
      <vt:lpstr>Imanes nevera</vt:lpstr>
      <vt:lpstr>Cenicero de lata</vt:lpstr>
      <vt:lpstr>Hórreo de adorno</vt:lpstr>
      <vt:lpstr>Joyero </vt:lpstr>
      <vt:lpstr>Oso de peluche grande </vt:lpstr>
      <vt:lpstr>Bisutería Asturiana de azabache y plata </vt:lpstr>
      <vt:lpstr>Datos a tener en cuenta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ALUMNO</cp:lastModifiedBy>
  <cp:revision>42</cp:revision>
  <dcterms:created xsi:type="dcterms:W3CDTF">2013-03-12T10:43:44Z</dcterms:created>
  <dcterms:modified xsi:type="dcterms:W3CDTF">2013-03-20T12:45:11Z</dcterms:modified>
</cp:coreProperties>
</file>