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2" r:id="rId7"/>
    <p:sldId id="282" r:id="rId8"/>
    <p:sldId id="265" r:id="rId9"/>
    <p:sldId id="261" r:id="rId10"/>
    <p:sldId id="286" r:id="rId11"/>
    <p:sldId id="266" r:id="rId12"/>
    <p:sldId id="263" r:id="rId13"/>
    <p:sldId id="264" r:id="rId14"/>
    <p:sldId id="267" r:id="rId15"/>
    <p:sldId id="268" r:id="rId16"/>
    <p:sldId id="269" r:id="rId17"/>
    <p:sldId id="289" r:id="rId18"/>
    <p:sldId id="270" r:id="rId19"/>
    <p:sldId id="271" r:id="rId20"/>
    <p:sldId id="272" r:id="rId21"/>
    <p:sldId id="273" r:id="rId22"/>
    <p:sldId id="288" r:id="rId23"/>
    <p:sldId id="287" r:id="rId24"/>
    <p:sldId id="274" r:id="rId25"/>
    <p:sldId id="275" r:id="rId26"/>
    <p:sldId id="276" r:id="rId27"/>
    <p:sldId id="290" r:id="rId28"/>
    <p:sldId id="277" r:id="rId29"/>
    <p:sldId id="283" r:id="rId30"/>
    <p:sldId id="284" r:id="rId31"/>
    <p:sldId id="278" r:id="rId32"/>
    <p:sldId id="285" r:id="rId33"/>
    <p:sldId id="279" r:id="rId3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5DD8"/>
    <a:srgbClr val="FCB2EC"/>
    <a:srgbClr val="F626C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5" autoAdjust="0"/>
    <p:restoredTop sz="90286" autoAdjust="0"/>
  </p:normalViewPr>
  <p:slideViewPr>
    <p:cSldViewPr>
      <p:cViewPr varScale="1">
        <p:scale>
          <a:sx n="98" d="100"/>
          <a:sy n="98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C73A1-FD93-4CA5-B73A-A37226494D30}" type="datetimeFigureOut">
              <a:rPr lang="es-ES" smtClean="0"/>
              <a:pPr/>
              <a:t>17/04/2013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F407B-8565-4265-843C-FEA5687ACC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407B-8565-4265-843C-FEA5687ACCA7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Triángulo isósceles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D5B31676-CC34-4C4D-95B9-178B16316E08}" type="datetimeFigureOut">
              <a:rPr lang="es-ES"/>
              <a:pPr>
                <a:defRPr/>
              </a:pPr>
              <a:t>17/04/2013</a:t>
            </a:fld>
            <a:endParaRPr lang="es-ES"/>
          </a:p>
        </p:txBody>
      </p:sp>
      <p:sp>
        <p:nvSpPr>
          <p:cNvPr id="6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1B234E-CEF9-4A3D-ADD1-FBE5B3C4A6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6EE09-5F65-46E5-A4CA-18B551595DCC}" type="datetimeFigureOut">
              <a:rPr lang="es-ES"/>
              <a:pPr>
                <a:defRPr/>
              </a:pPr>
              <a:t>17/04/2013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D40C2-5046-45E8-B64F-80C339C935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3D181-CAC7-49BD-A661-733C9C2EEA60}" type="datetimeFigureOut">
              <a:rPr lang="es-ES"/>
              <a:pPr>
                <a:defRPr/>
              </a:pPr>
              <a:t>17/04/2013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AC946-1A0B-4E6C-BB18-FB8046A5CE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AFD3D-EF41-44B5-ADE6-42B11E32A2E6}" type="datetimeFigureOut">
              <a:rPr lang="es-ES"/>
              <a:pPr>
                <a:defRPr/>
              </a:pPr>
              <a:t>17/04/2013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C947F-39C6-4508-81B9-6435390E19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Triángulo rectángulo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Triángulo isósceles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10 Conector recto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9 Conector recto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058E5-9EB2-45BE-BFFE-A09DC03BEF1B}" type="datetimeFigureOut">
              <a:rPr lang="es-ES"/>
              <a:pPr>
                <a:defRPr/>
              </a:pPr>
              <a:t>17/04/2013</a:t>
            </a:fld>
            <a:endParaRPr lang="es-E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0935B-3E59-4992-AED1-3BA91F274E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2680D-6289-40D5-8B4A-284BCE9EA288}" type="datetimeFigureOut">
              <a:rPr lang="es-ES"/>
              <a:pPr>
                <a:defRPr/>
              </a:pPr>
              <a:t>17/04/2013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343A8-F136-44AE-9272-1D9C55BEEA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38F61-7475-489D-9245-536F14F24382}" type="datetimeFigureOut">
              <a:rPr lang="es-ES"/>
              <a:pPr>
                <a:defRPr/>
              </a:pPr>
              <a:t>17/04/2013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6B0B750B-07B1-4E24-B687-15F347FC50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38E6A-F6C1-4DA2-AB4B-28DBB9FBF492}" type="datetimeFigureOut">
              <a:rPr lang="es-ES"/>
              <a:pPr>
                <a:defRPr/>
              </a:pPr>
              <a:t>17/04/2013</a:t>
            </a:fld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88B91-EBAB-48B2-8014-AA3AAA981E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5726B-861E-4522-BA54-AB47618E8B74}" type="datetimeFigureOut">
              <a:rPr lang="es-ES"/>
              <a:pPr>
                <a:defRPr/>
              </a:pPr>
              <a:t>17/04/2013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366FA-2C6B-4876-9729-D786634DAF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F58B7B27-3CD4-46D2-9481-EFC5F4556CF7}" type="datetimeFigureOut">
              <a:rPr lang="es-ES"/>
              <a:pPr>
                <a:defRPr/>
              </a:pPr>
              <a:t>17/04/2013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D5EC6C5-1366-4E1D-AD60-500361D96C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A582196A-D0B0-4408-80C7-CDECC34A27B3}" type="datetimeFigureOut">
              <a:rPr lang="es-ES"/>
              <a:pPr>
                <a:defRPr/>
              </a:pPr>
              <a:t>17/04/2013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E9A43C1B-60E8-4551-B1B0-05B45BEF1E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0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6CC2C5A-FCFF-4B7D-9190-15EA8FEE74C4}" type="datetimeFigureOut">
              <a:rPr lang="es-ES"/>
              <a:pPr>
                <a:defRPr/>
              </a:pPr>
              <a:t>17/04/2013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34559D9-BF05-4A6C-B1AC-91DCE96824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7" r:id="rId6"/>
    <p:sldLayoutId id="2147483706" r:id="rId7"/>
    <p:sldLayoutId id="2147483713" r:id="rId8"/>
    <p:sldLayoutId id="2147483714" r:id="rId9"/>
    <p:sldLayoutId id="2147483705" r:id="rId10"/>
    <p:sldLayoutId id="2147483704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53C7F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53C7FF"/>
          </a:solidFill>
          <a:latin typeface="Century Gothic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53C7FF"/>
          </a:solidFill>
          <a:latin typeface="Century Gothic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53C7FF"/>
          </a:solidFill>
          <a:latin typeface="Century Gothic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53C7FF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53C7FF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53C7FF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53C7FF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53C7FF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89C8F4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imgres?imgurl=http://www.elarconleones.com/images/salchichon.jpg&amp;imgrefurl=http://www.elarconleones.com/product_info.php?manufacturers_id=4&amp;products_id=119&amp;osCsid=01665ce10b1a60cf7ddc1fe0480544ee&amp;usg=__5MiQrciSonp1VFJsuE7eZWE_PW0=&amp;h=375&amp;w=500&amp;sz=53&amp;hl=es&amp;start=390&amp;zoom=1&amp;tbnid=h2uN5iqlsM2R5M:&amp;tbnh=158&amp;tbnw=211&amp;ei=ktKFTZe5DsK6hAfTnuW5BA&amp;prev=/images?q=salchichon+casero&amp;hl=es&amp;sa=X&amp;rlz=1T4DAES_esES241ES241&amp;biw=1419&amp;bih=667&amp;tbs=isch:1&amp;chk=sbg&amp;itbs=1&amp;iact=rc&amp;dur=0&amp;oei=fNKFTb7ZEMuhOquryLwI&amp;page=22&amp;ndsp=18&amp;ved=1t:429,r:2,s:390&amp;tx=134&amp;ty=11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imgres?imgurl=http://www.gastronomiavasca.net/recipe-file/1340/chorizo_tipo_rioja.jpg&amp;imgrefurl=http://www.tipete.com/userpost/imagenes/imagenes-de-chorizos-imagenes-gratis&amp;usg=___tIurXFFIUlypyIUawp9dpKYvNc=&amp;h=378&amp;w=300&amp;sz=43&amp;hl=es&amp;start=17&amp;zoom=1&amp;tbnid=Un56nY_HkZk3vM:&amp;tbnh=122&amp;tbnw=97&amp;ei=JtCFTda4MsqEOuusndII&amp;prev=/images?q=chorizos&amp;hl=es&amp;sa=X&amp;rlz=1T4DAES_esES241ES241&amp;biw=1419&amp;bih=667&amp;tbs=isch:1&amp;itbs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428604"/>
            <a:ext cx="8136904" cy="192882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                            </a:t>
            </a:r>
            <a:r>
              <a:rPr lang="es-ES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DE PURA CEPA</a:t>
            </a:r>
            <a:r>
              <a:rPr lang="es-ES" sz="7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oper Black" pitchFamily="18" charset="0"/>
              </a:rPr>
              <a:t>    </a:t>
            </a:r>
            <a:endParaRPr lang="es-ES" sz="7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oper Black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7092280" cy="129111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COOPERATIVA DE 3ºESO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IES INVENTOR COSME GARCÍA</a:t>
            </a:r>
          </a:p>
        </p:txBody>
      </p:sp>
      <p:pic>
        <p:nvPicPr>
          <p:cNvPr id="13315" name="il_fi" descr="http://www.google.es/url?source=imgres&amp;ct=img&amp;q=http://iescosmegarcia.edurioja.org/joomla/images/stories/cosmito.jpg&amp;sa=X&amp;ei=TipeTcDkOtH-4waz39DlCQ&amp;ved=0CAQQ8wc&amp;usg=AFQjCNF33bC605Is0K78mddSJ5E4SilQ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4857750"/>
            <a:ext cx="17446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6 Imagen" descr="q_de_plata_we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5" y="5715000"/>
            <a:ext cx="1807724" cy="59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s-E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ESPARRAGOS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39552" y="1844824"/>
            <a:ext cx="34563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Tiernos espárragos blancos de Navarra, cultivados en la ribera  del Ebro. Pelados a mano.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Envase: Lata 720. 9 a 12 frutos. Muy grueso. Peso Neto 660 gramos. 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Referencia: 24.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Precio: 3.60€.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Envase: Lata 720. 13 a 16 frutos. Muy grueso.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Peso Neto 660 gramos. 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Referencia: 25.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Referencia: Precio: 3,20€.</a:t>
            </a:r>
            <a:endParaRPr lang="es-ES" sz="1600" b="1" dirty="0">
              <a:ln>
                <a:solidFill>
                  <a:schemeClr val="bg2"/>
                </a:solidFill>
              </a:ln>
              <a:latin typeface="+mn-lt"/>
            </a:endParaRPr>
          </a:p>
        </p:txBody>
      </p:sp>
      <p:pic>
        <p:nvPicPr>
          <p:cNvPr id="6" name="Picture 2" descr="C:\Users\juanan\Desktop\Catalogo geen grapes\107_1603\ESPARRAG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20072" y="2204864"/>
            <a:ext cx="3456384" cy="25922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5" descr="F:\DE PURA CEPAIII\logos\logo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43608" y="260648"/>
            <a:ext cx="7067550" cy="13985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s-ES_tradn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PUERROS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39552" y="21328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115616" y="2276872"/>
            <a:ext cx="38164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Puerros Primera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Envase: Tarro 720. 8/12 finos. Peso Neto 660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Referencia: 26.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Precio: 1,90€. </a:t>
            </a:r>
            <a:endParaRPr lang="es-ES" sz="1600" b="1" dirty="0">
              <a:ln>
                <a:solidFill>
                  <a:schemeClr val="bg2"/>
                </a:solidFill>
              </a:ln>
              <a:latin typeface="+mn-lt"/>
            </a:endParaRPr>
          </a:p>
        </p:txBody>
      </p:sp>
      <p:pic>
        <p:nvPicPr>
          <p:cNvPr id="10" name="Picture 2" descr="C:\Users\juanan\Desktop\Catalogo geen grapes\108_1703\PUERRO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56176" y="1988840"/>
            <a:ext cx="2143125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F:\DE PURA CEPAIII\logos\logo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540568" y="332656"/>
            <a:ext cx="10081120" cy="139903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PIMIENTOS DEL PIQUILLO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11560" y="2420888"/>
            <a:ext cx="4320480" cy="26161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Pimientos del piquillo enteros, de intenso color rojo, ideales para rellenar. Pelados a mano.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es-ES" sz="1600" b="1" dirty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Envase: Lata 425. 18/22 frutos. Peso neto 690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es-ES" sz="1600" b="1" dirty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Referencia: 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27</a:t>
            </a:r>
            <a:endParaRPr lang="es-ES" sz="1600" b="1" dirty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es-ES" sz="1600" b="1" dirty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Precio: 2,80  €</a:t>
            </a:r>
          </a:p>
        </p:txBody>
      </p:sp>
      <p:pic>
        <p:nvPicPr>
          <p:cNvPr id="6" name="Picture 2" descr="C:\Users\juanan\Desktop\Catalogo geen grapes\108_1703\PIMIENTO-PIQUILL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80112" y="2492896"/>
            <a:ext cx="2857500" cy="2143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5" descr="F:\DE PURA CEPAIII\logos\logo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268288"/>
            <a:ext cx="9144000" cy="13985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s-ES_tradn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PIMIENTOS NAJERANOS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85720" y="2285992"/>
            <a:ext cx="4858809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Pimiento najerano en tiras de primera.</a:t>
            </a:r>
            <a:r>
              <a:rPr lang="es-ES_tradnl" sz="1600" b="1" dirty="0">
                <a:ln>
                  <a:solidFill>
                    <a:schemeClr val="bg2"/>
                  </a:solidFill>
                </a:ln>
                <a:latin typeface="+mn-lt"/>
              </a:rPr>
              <a:t> 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_tradnl" sz="1600" b="1" dirty="0">
                <a:ln>
                  <a:solidFill>
                    <a:schemeClr val="bg2"/>
                  </a:solidFill>
                </a:ln>
                <a:latin typeface="+mn-lt"/>
              </a:rPr>
              <a:t>Los pimientos najeranos de la IPG Pimiento Riojano son autóctonos. Son pimientos de color rojo firme y carnoso. Sabrosos, de textura delicada, no pican, no tienen acidez y resultan finos y agradables al paladar.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es-ES" sz="1600" b="1" dirty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Envase: Tarro 445. Peso Neto 390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es-ES" sz="1600" b="1" dirty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Referencia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: 28</a:t>
            </a:r>
            <a:endParaRPr lang="es-ES" sz="1600" b="1" dirty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es-ES" sz="1600" b="1" dirty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Precio: 2,40 €</a:t>
            </a:r>
          </a:p>
        </p:txBody>
      </p:sp>
      <p:pic>
        <p:nvPicPr>
          <p:cNvPr id="28677" name="Picture 2" descr="C:\Users\juanan\Desktop\Catalogo geen grapes\109_1803\PIMIEN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132856"/>
            <a:ext cx="2143125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F:\DE PURA CEPAIII\logos\logo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528" y="268288"/>
            <a:ext cx="8496944" cy="13985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s-ES_tradn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ALEGRÍAS RIOJANAS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95536" y="2276872"/>
            <a:ext cx="4678959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Alegrías riojanas. Variedad de guindilla originaria de la  Rioja. Son muy picantes y de color rojo.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es-ES" sz="1600" b="1" dirty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Envase: Lata 100.Peso neto 90 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gramos.</a:t>
            </a:r>
            <a:endParaRPr lang="es-ES" sz="1600" b="1" dirty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es-ES" sz="1600" b="1" dirty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Referencia: 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29</a:t>
            </a:r>
            <a:endParaRPr lang="es-ES" sz="1600" b="1" dirty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es-ES" sz="1600" b="1" dirty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Precio: 1€</a:t>
            </a:r>
          </a:p>
        </p:txBody>
      </p:sp>
      <p:pic>
        <p:nvPicPr>
          <p:cNvPr id="39941" name="Picture 2" descr="C:\Users\juanan\Desktop\Catalogo geen grapes\108_1703\ALEGRI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492896"/>
            <a:ext cx="28575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F:\DE PURA CEPAIII\logos\logo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95537" y="268288"/>
            <a:ext cx="8291264" cy="13985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s-ES_tradn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GUINDILLAS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11560" y="2132856"/>
            <a:ext cx="5402171" cy="26161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Guindillas en vinagre extra.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Envase: Tarro 370. Peso Neto 320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Referencia: 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30</a:t>
            </a:r>
            <a:endParaRPr lang="es-ES" sz="1600" b="1" dirty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Precio: 1€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es-ES" sz="1600" b="1" dirty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es-ES" sz="1600" b="1" dirty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Guindillas en aceite al ajillo.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Envase: Tarro 250. Peso Neto 185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Referencia: 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31</a:t>
            </a:r>
            <a:endParaRPr lang="es-ES" sz="1600" b="1" dirty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Precio: 1,50€</a:t>
            </a:r>
          </a:p>
        </p:txBody>
      </p:sp>
      <p:pic>
        <p:nvPicPr>
          <p:cNvPr id="6" name="Picture 3" descr="C:\Users\juanan\Desktop\Catalogo geen grapes\108_1703\GUINDILLA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988840"/>
            <a:ext cx="2143125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F:\DE PURA CEPAIII\logos\logo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6" cy="139903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E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ENCURTIDOS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3116"/>
            <a:ext cx="5122912" cy="3643338"/>
          </a:xfrm>
        </p:spPr>
        <p:txBody>
          <a:bodyPr/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Pepinillos en vinagre.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Envase: Tarro 370. Peso Neto 325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Referencia: 32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Precio: 0,85 €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Cebolletas en vinagre.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Envase: Tarro 370. Peso Neto 325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Referencia: 33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Precio: 0,85 €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Banderillas.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Envase: Tarro 370. Peso Neto 325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Referencia: 34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Precio: 1,20 €</a:t>
            </a:r>
          </a:p>
          <a:p>
            <a:endParaRPr lang="es-ES" dirty="0"/>
          </a:p>
        </p:txBody>
      </p:sp>
      <p:pic>
        <p:nvPicPr>
          <p:cNvPr id="5" name="Picture 5" descr="F:\DE PURA CEPAIII\logos\logo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juanan\Desktop\Catalogo geen grapes\109_1803\ENCURTID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3263" y="2276872"/>
            <a:ext cx="336037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s-E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ENCURTIDOS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23528" y="2204864"/>
            <a:ext cx="5400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Cóctel.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Envase: Tarro 370. Peso Neto 325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Referencia: 35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Precio: 0,85 €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Picadores.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Envase: Tarro 370. Peso Neto 325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Referencia: 36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Precio: 1,50 €</a:t>
            </a:r>
          </a:p>
        </p:txBody>
      </p:sp>
      <p:pic>
        <p:nvPicPr>
          <p:cNvPr id="5" name="irc_mi" descr="http://www.conservasdecalahorra.com/online/templatemedia/all_lang/resources/_wsb_688x513_dictico+cons+calahorra-2.jpg"/>
          <p:cNvPicPr/>
          <p:nvPr/>
        </p:nvPicPr>
        <p:blipFill>
          <a:blip r:embed="rId3" cstate="print"/>
          <a:srcRect b="227"/>
          <a:stretch>
            <a:fillRect/>
          </a:stretch>
        </p:blipFill>
        <p:spPr bwMode="auto">
          <a:xfrm>
            <a:off x="5796136" y="2420888"/>
            <a:ext cx="2520280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F:\DE PURA CEPAIII\logos\logo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91264" cy="139903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E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ACEITUNAS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00808"/>
            <a:ext cx="3757610" cy="3571900"/>
          </a:xfrm>
        </p:spPr>
        <p:txBody>
          <a:bodyPr/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Aceitunas aliñadas Campo Real. Aliñadas con sal, ajo, tomillo, hinojo y orégano.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Referencia: 37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Envase: Tarro 720. Peso Neto 650 gramos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Precio: 2,20 €</a:t>
            </a:r>
          </a:p>
          <a:p>
            <a:pPr marL="0" marR="36576" algn="just">
              <a:buNone/>
              <a:defRPr/>
            </a:pPr>
            <a:endParaRPr lang="es-ES" sz="18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Aceitunas sabor anchoa.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Referencia: 38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Envase: Tarro 720. Peso Neto 650 gramos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Precio: 2,10 €</a:t>
            </a:r>
          </a:p>
          <a:p>
            <a:pPr marL="0" marR="36576" algn="just">
              <a:buNone/>
              <a:defRPr/>
            </a:pPr>
            <a:endParaRPr lang="es-ES" sz="1800" b="1" dirty="0" smtClean="0">
              <a:ln>
                <a:solidFill>
                  <a:schemeClr val="bg2"/>
                </a:solidFill>
              </a:ln>
            </a:endParaRPr>
          </a:p>
          <a:p>
            <a:pPr marR="36576" algn="just">
              <a:buNone/>
              <a:defRPr/>
            </a:pPr>
            <a:endParaRPr lang="es-ES" sz="1800" dirty="0" smtClean="0">
              <a:ln>
                <a:solidFill>
                  <a:schemeClr val="bg2"/>
                </a:solidFill>
              </a:ln>
            </a:endParaRPr>
          </a:p>
          <a:p>
            <a:endParaRPr lang="es-ES" dirty="0"/>
          </a:p>
        </p:txBody>
      </p:sp>
      <p:pic>
        <p:nvPicPr>
          <p:cNvPr id="5" name="Picture 5" descr="F:\DE PURA CEPAIII\logos\logo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juanan\Desktop\Catalogo geen grapes\109_1803\ACEITUNA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844824"/>
            <a:ext cx="1872208" cy="2965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6" cy="139903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E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FARDELEJOS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403432"/>
            <a:ext cx="4400552" cy="4454568"/>
          </a:xfrm>
        </p:spPr>
        <p:txBody>
          <a:bodyPr/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_tradnl" sz="1600" b="1" dirty="0" smtClean="0">
                <a:ln>
                  <a:solidFill>
                    <a:schemeClr val="bg2"/>
                  </a:solidFill>
                </a:ln>
              </a:rPr>
              <a:t>Los fardelejos son un dulce de origen árabe típico de </a:t>
            </a:r>
            <a:r>
              <a:rPr lang="es-ES_tradnl" sz="1600" b="1" dirty="0" err="1" smtClean="0">
                <a:ln>
                  <a:solidFill>
                    <a:schemeClr val="bg2"/>
                  </a:solidFill>
                </a:ln>
              </a:rPr>
              <a:t>Arnedo</a:t>
            </a:r>
            <a:r>
              <a:rPr lang="es-ES_tradnl" sz="1600" b="1" dirty="0" smtClean="0">
                <a:ln>
                  <a:solidFill>
                    <a:schemeClr val="bg2"/>
                  </a:solidFill>
                </a:ln>
              </a:rPr>
              <a:t>, en la Rioja Baja; pero extendido a toda la región. Están elaborados con hojaldre y rellenos de una pasta   de  almendra, huevo y azúcar.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_tradnl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_tradnl" sz="1600" b="1" dirty="0" smtClean="0">
                <a:ln>
                  <a:solidFill>
                    <a:schemeClr val="bg2"/>
                  </a:solidFill>
                </a:ln>
              </a:rPr>
              <a:t>Precio:</a:t>
            </a: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_tradnl" sz="1500" b="1" dirty="0" smtClean="0">
                <a:ln>
                  <a:solidFill>
                    <a:schemeClr val="bg2"/>
                  </a:solidFill>
                </a:ln>
              </a:rPr>
              <a:t>Caja / 6 fardelejos: 4 € (Ref. </a:t>
            </a:r>
            <a:r>
              <a:rPr lang="es-ES_tradnl" sz="1500" b="1" dirty="0" smtClean="0">
                <a:ln>
                  <a:solidFill>
                    <a:schemeClr val="bg2"/>
                  </a:solidFill>
                </a:ln>
              </a:rPr>
              <a:t>39</a:t>
            </a:r>
            <a:r>
              <a:rPr lang="es-ES_tradnl" sz="1500" b="1" dirty="0" smtClean="0">
                <a:ln>
                  <a:solidFill>
                    <a:schemeClr val="bg2"/>
                  </a:solidFill>
                </a:ln>
              </a:rPr>
              <a:t>)</a:t>
            </a:r>
            <a:endParaRPr lang="es-ES_tradnl" sz="1500" b="1" dirty="0" smtClean="0">
              <a:ln>
                <a:solidFill>
                  <a:schemeClr val="bg2"/>
                </a:solidFill>
              </a:ln>
            </a:endParaRP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_tradnl" sz="1500" b="1" dirty="0" smtClean="0">
                <a:ln>
                  <a:solidFill>
                    <a:schemeClr val="bg2"/>
                  </a:solidFill>
                </a:ln>
              </a:rPr>
              <a:t>Caja / 12 fardelejos: 7 € (Ref. </a:t>
            </a:r>
            <a:r>
              <a:rPr lang="es-ES_tradnl" sz="1500" b="1" dirty="0" smtClean="0">
                <a:ln>
                  <a:solidFill>
                    <a:schemeClr val="bg2"/>
                  </a:solidFill>
                </a:ln>
              </a:rPr>
              <a:t>40)</a:t>
            </a:r>
            <a:endParaRPr lang="es-ES_tradnl" sz="1500" b="1" dirty="0" smtClean="0">
              <a:ln>
                <a:solidFill>
                  <a:schemeClr val="bg2"/>
                </a:solidFill>
              </a:ln>
            </a:endParaRP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_tradnl" sz="1500" b="1" dirty="0" smtClean="0">
                <a:ln>
                  <a:solidFill>
                    <a:schemeClr val="bg2"/>
                  </a:solidFill>
                </a:ln>
              </a:rPr>
              <a:t>Caja / 12  unid.  embolsados  7,20 €</a:t>
            </a:r>
            <a:endParaRPr lang="es-ES" sz="1500" b="1" dirty="0">
              <a:ln>
                <a:solidFill>
                  <a:schemeClr val="bg2"/>
                </a:solidFill>
              </a:ln>
            </a:endParaRPr>
          </a:p>
        </p:txBody>
      </p:sp>
      <p:pic>
        <p:nvPicPr>
          <p:cNvPr id="5" name="Picture 5" descr="F:\DE PURA CEPAIII\logos\logo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www.fardelejoslapala.com/img/cms/fardelejos_lapala_partid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348880"/>
            <a:ext cx="273630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6912768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DE PURA CEPA</a:t>
            </a:r>
            <a:endParaRPr lang="es-E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2348880"/>
            <a:ext cx="6623744" cy="3096344"/>
          </a:xfrm>
        </p:spPr>
        <p:txBody>
          <a:bodyPr>
            <a:normAutofit/>
          </a:bodyPr>
          <a:lstStyle/>
          <a:p>
            <a:pPr marL="484632" algn="just" fontAlgn="auto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ES" sz="58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Cooper Black" pitchFamily="18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331640" y="2636912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s-ES" sz="3000" b="1" dirty="0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LOS PRECIOS DE ESTE CATÁLOGO INCLUYEN EL IVA; PERO NO ESTÁN INCLUIDOS LOS GASTOS DE TRANSPORTE.</a:t>
            </a:r>
          </a:p>
        </p:txBody>
      </p:sp>
      <p:pic>
        <p:nvPicPr>
          <p:cNvPr id="6" name="Picture 5" descr="F:\DE PURA CEPAIII\logos\logo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7494"/>
            <a:ext cx="8568952" cy="139903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CIRUELAS PASAS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132856"/>
            <a:ext cx="4186238" cy="4572000"/>
          </a:xfrm>
        </p:spPr>
        <p:txBody>
          <a:bodyPr/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Ciruelas  de la variedad Claudia Reina Verde con la denominación de origen “Ciruela de </a:t>
            </a:r>
            <a:r>
              <a:rPr lang="es-ES" sz="1600" b="1" dirty="0" err="1" smtClean="0">
                <a:ln>
                  <a:solidFill>
                    <a:schemeClr val="bg2"/>
                  </a:solidFill>
                </a:ln>
              </a:rPr>
              <a:t>Nalda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 y </a:t>
            </a:r>
            <a:r>
              <a:rPr lang="es-ES" sz="1600" b="1" dirty="0" err="1" smtClean="0">
                <a:ln>
                  <a:solidFill>
                    <a:schemeClr val="bg2"/>
                  </a:solidFill>
                </a:ln>
              </a:rPr>
              <a:t>Quel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”. Caracterizadas por su dulzura y su predisposición a ser secadas.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Envase: Bandeja 500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Referencia: 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41</a:t>
            </a: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Precio: 2,30 €</a:t>
            </a:r>
          </a:p>
          <a:p>
            <a:pPr marL="0">
              <a:buNone/>
            </a:pPr>
            <a:endParaRPr lang="es-ES" sz="1800" b="1" dirty="0"/>
          </a:p>
        </p:txBody>
      </p:sp>
      <p:pic>
        <p:nvPicPr>
          <p:cNvPr id="5" name="Picture 5" descr="F:\DE PURA CEPAIII\logos\logo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www.supereko.net/media/catalog/product/cache/1/image/9df78eab33525d08d6e5fb8d27136e95/D/S/DSC0010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132856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57166"/>
            <a:ext cx="8208912" cy="135732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E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UVAS PASAS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286000"/>
            <a:ext cx="5112568" cy="3735288"/>
          </a:xfrm>
        </p:spPr>
        <p:txBody>
          <a:bodyPr/>
          <a:lstStyle/>
          <a:p>
            <a:pPr marL="448056" marR="36576" indent="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Uvas pasas de moscatel.</a:t>
            </a:r>
          </a:p>
          <a:p>
            <a:pPr marL="448056" marR="36576" indent="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Envase: Bandeja 400gramos.</a:t>
            </a:r>
          </a:p>
          <a:p>
            <a:pPr marL="448056" marR="36576" indent="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Referencia: 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42</a:t>
            </a: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Precio: 2 €.</a:t>
            </a:r>
          </a:p>
          <a:p>
            <a:pPr marL="448056" marR="36576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Uvas pasas sin semillas.</a:t>
            </a:r>
          </a:p>
          <a:p>
            <a:pPr marL="448056" marR="36576" indent="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Envase: Bandeja 400gramos.</a:t>
            </a:r>
          </a:p>
          <a:p>
            <a:pPr marL="448056" marR="36576" indent="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Referencia: 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43</a:t>
            </a: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Precio: 2,10 €.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5" name="Picture 5" descr="F:\DE PURA CEPAIII\logos\logo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www.supereko.net/media/catalog/product/cache/1/image/9df78eab33525d08d6e5fb8d27136e95/d/s/dsc00079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84784"/>
            <a:ext cx="2126159" cy="212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www.supereko.net/media/catalog/product/cache/1/image/9df78eab33525d08d6e5fb8d27136e95/d/s/dsc00080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140968"/>
            <a:ext cx="2342183" cy="22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9903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E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OREJONES</a:t>
            </a:r>
          </a:p>
        </p:txBody>
      </p:sp>
      <p:pic>
        <p:nvPicPr>
          <p:cNvPr id="4" name="irc_mi" descr="http://www.supereko.net/media/catalog/product/cache/1/small_image/103x98/9df78eab33525d08d6e5fb8d27136e95/d/s/dsc00095_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556792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www.supereko.net/media/catalog/product/cache/1/image/9df78eab33525d08d6e5fb8d27136e95/d/s/dsc0009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429000"/>
            <a:ext cx="2198167" cy="212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467544" y="1844824"/>
            <a:ext cx="540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Orejones de albaricoque.</a:t>
            </a:r>
          </a:p>
          <a:p>
            <a:pPr marL="448056"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Envase: Bandeja 400gramos.</a:t>
            </a:r>
          </a:p>
          <a:p>
            <a:pPr marL="448056"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Referencia: 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44</a:t>
            </a:r>
            <a:endParaRPr lang="es-ES" sz="1600" b="1" dirty="0" smtClean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Precio: 2,80 €.</a:t>
            </a:r>
          </a:p>
          <a:p>
            <a:pPr marL="448056"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Orejones de melocotón.</a:t>
            </a:r>
          </a:p>
          <a:p>
            <a:pPr marL="448056"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Envase: Bandeja 400gramos.</a:t>
            </a:r>
          </a:p>
          <a:p>
            <a:pPr marL="448056"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Referencia: 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45</a:t>
            </a:r>
            <a:endParaRPr lang="es-ES" sz="1600" b="1" dirty="0" smtClean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Precio: 2,70 €.</a:t>
            </a:r>
          </a:p>
        </p:txBody>
      </p:sp>
      <p:pic>
        <p:nvPicPr>
          <p:cNvPr id="7" name="Picture 5" descr="F:\DE PURA CEPAIII\logos\logo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s-E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DÁTILES</a:t>
            </a:r>
          </a:p>
        </p:txBody>
      </p:sp>
      <p:pic>
        <p:nvPicPr>
          <p:cNvPr id="4" name="irc_mi" descr="http://www.supereko.net/media/catalog/product/cache/1/image/265x265/9df78eab33525d08d6e5fb8d27136e95/d/s/dsc00083_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844824"/>
            <a:ext cx="280831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F:\DE PURA CEPAIII\logos\logo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611560" y="2492896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Century Gothic" pitchFamily="34" charset="0"/>
              </a:rPr>
              <a:t>Orejones de melocotón.</a:t>
            </a:r>
          </a:p>
          <a:p>
            <a:pPr marL="448056"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  <a:latin typeface="Century Gothic" pitchFamily="34" charset="0"/>
            </a:endParaRPr>
          </a:p>
          <a:p>
            <a:pPr marL="448056"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Century Gothic" pitchFamily="34" charset="0"/>
              </a:rPr>
              <a:t>Envase: Bandeja 400 gramos.</a:t>
            </a:r>
          </a:p>
          <a:p>
            <a:pPr marL="448056"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  <a:latin typeface="Century Gothic" pitchFamily="34" charset="0"/>
            </a:endParaRPr>
          </a:p>
          <a:p>
            <a:pPr marL="448056"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Century Gothic" pitchFamily="34" charset="0"/>
              </a:rPr>
              <a:t>Referencia: 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Century Gothic" pitchFamily="34" charset="0"/>
              </a:rPr>
              <a:t>46</a:t>
            </a:r>
            <a:endParaRPr lang="es-ES" sz="1600" b="1" dirty="0" smtClean="0">
              <a:ln>
                <a:solidFill>
                  <a:schemeClr val="bg2"/>
                </a:solidFill>
              </a:ln>
              <a:latin typeface="Century Gothic" pitchFamily="34" charset="0"/>
            </a:endParaRPr>
          </a:p>
          <a:p>
            <a:pPr marL="448056"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  <a:latin typeface="Century Gothic" pitchFamily="34" charset="0"/>
            </a:endParaRPr>
          </a:p>
          <a:p>
            <a:pPr marL="448056" marR="36576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Century Gothic" pitchFamily="34" charset="0"/>
              </a:rPr>
              <a:t>Precio: 2,10 €.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CARAMELOS EL AVIÓN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28800"/>
            <a:ext cx="5544616" cy="4426512"/>
          </a:xfrm>
        </p:spPr>
        <p:txBody>
          <a:bodyPr/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err="1" smtClean="0">
                <a:ln>
                  <a:solidFill>
                    <a:schemeClr val="bg2"/>
                  </a:solidFill>
                </a:ln>
              </a:rPr>
              <a:t>Sintox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.(Bolsas de 1Kilo).</a:t>
            </a:r>
          </a:p>
          <a:p>
            <a:pPr marL="448056" marR="36576" lvl="2" indent="-384048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Miel (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Ref.47).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7,50 €</a:t>
            </a:r>
          </a:p>
          <a:p>
            <a:pPr marL="448056" marR="36576" lvl="2" indent="-384048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Menta (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Ref.48).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7,50 €</a:t>
            </a:r>
          </a:p>
          <a:p>
            <a:pPr marL="448056" marR="36576" lvl="2" indent="-384048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Limón (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Ref.49).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7,50 €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err="1" smtClean="0">
                <a:ln>
                  <a:solidFill>
                    <a:schemeClr val="bg2"/>
                  </a:solidFill>
                </a:ln>
              </a:rPr>
              <a:t>Toffees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. (Bolsas de 1Kilo). </a:t>
            </a:r>
          </a:p>
          <a:p>
            <a:pPr marL="448056" marR="36576" lvl="2" indent="-384048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Nata (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Ref.50).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7,60 €</a:t>
            </a:r>
          </a:p>
          <a:p>
            <a:pPr marL="448056" marR="36576" lvl="2" indent="-384048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Moka (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ref.51).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7,60 €</a:t>
            </a:r>
          </a:p>
          <a:p>
            <a:pPr marL="448056" marR="36576" lvl="2" indent="-384048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Crema (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Ref.52).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7,60 €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Pastillas de  café con leche.(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Ref.53).</a:t>
            </a: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Bolsas de 1 Kilo.(8,50 €).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err="1" smtClean="0">
                <a:ln>
                  <a:solidFill>
                    <a:schemeClr val="bg2"/>
                  </a:solidFill>
                </a:ln>
              </a:rPr>
              <a:t>Toffees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 de 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chocolate(Ref.54).</a:t>
            </a: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Bolsas de 1Kilo.(8,50 €).</a:t>
            </a:r>
          </a:p>
          <a:p>
            <a:endParaRPr lang="es-ES" sz="1600" dirty="0"/>
          </a:p>
        </p:txBody>
      </p:sp>
      <p:pic>
        <p:nvPicPr>
          <p:cNvPr id="4" name="Picture 5" descr="C:\Users\juanan\Desktop\Catalogo geen grapes\sint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556792"/>
            <a:ext cx="1224136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C:\Users\juanan\Desktop\Catalogo geen grapes\na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924944"/>
            <a:ext cx="1224136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 descr="C:\Users\juanan\Desktop\Catalogo geen grapes\chocol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293096"/>
            <a:ext cx="1224136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5" descr="F:\DE PURA CEPAIII\logos\logo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85728"/>
            <a:ext cx="8496944" cy="13755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ARTESANÍA ASPACE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28802"/>
            <a:ext cx="4829180" cy="4526006"/>
          </a:xfrm>
        </p:spPr>
        <p:txBody>
          <a:bodyPr/>
          <a:lstStyle/>
          <a:p>
            <a:pPr marL="0" marR="36576" indent="-384048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Artículos de decoración con forma de flores, piruletas y corazones  elaborados de forma artesanal y con un original diseño. Están realizados  en </a:t>
            </a:r>
            <a:r>
              <a:rPr lang="es-ES" sz="1600" b="1" dirty="0" err="1" smtClean="0">
                <a:ln>
                  <a:solidFill>
                    <a:schemeClr val="bg2"/>
                  </a:solidFill>
                </a:ln>
              </a:rPr>
              <a:t>polispán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  y pintados a mano.</a:t>
            </a:r>
          </a:p>
          <a:p>
            <a:pPr marL="0" marR="36576" indent="-384048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Estos artículos son manualidades realizadas por el centro de día de ASPACE, que es una Asociación de Personas con  Parálisis Cerebral y Afines.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Variedades:</a:t>
            </a: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Flores: (Ref. </a:t>
            </a: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55)</a:t>
            </a:r>
            <a:endParaRPr lang="es-ES" sz="1500" b="1" dirty="0" smtClean="0">
              <a:ln>
                <a:solidFill>
                  <a:schemeClr val="bg2"/>
                </a:solidFill>
              </a:ln>
            </a:endParaRP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Piruletas: (Ref. </a:t>
            </a: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56)</a:t>
            </a:r>
            <a:endParaRPr lang="es-ES" sz="1500" b="1" dirty="0" smtClean="0">
              <a:ln>
                <a:solidFill>
                  <a:schemeClr val="bg2"/>
                </a:solidFill>
              </a:ln>
            </a:endParaRP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Corazones (Ref. </a:t>
            </a: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57)</a:t>
            </a:r>
            <a:endParaRPr lang="es-ES" sz="15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lvl="1" indent="-384048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Precio: 1 € / unidad.</a:t>
            </a:r>
          </a:p>
          <a:p>
            <a:endParaRPr lang="es-ES" dirty="0"/>
          </a:p>
        </p:txBody>
      </p:sp>
      <p:pic>
        <p:nvPicPr>
          <p:cNvPr id="5" name="Picture 5" descr="F:\DE PURA CEPAIII\logos\logo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t0.gstatic.com/images?q=tbn:ANd9GcSSBAcWW7KUUFhhNBXSBspQcuKicP4jjbdL1GxczOJ36f7D6nA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204864"/>
            <a:ext cx="2664296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7494"/>
            <a:ext cx="8496944" cy="139903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ARTESANÍA DE ARPS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5043494" cy="4572000"/>
          </a:xfrm>
        </p:spPr>
        <p:txBody>
          <a:bodyPr/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Artículos de artesanía elaborados a mano  por el centro laboral de Logroño de la Asociación Riojana Pro Personas con Discapacidad Intelectual (ARPS).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Marca-páginas.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Variedad:</a:t>
            </a:r>
          </a:p>
          <a:p>
            <a:pPr marL="676656" marR="36576" lvl="5" indent="-384048" algn="just"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Pintados (</a:t>
            </a: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Ref.58): </a:t>
            </a: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1€</a:t>
            </a:r>
          </a:p>
          <a:p>
            <a:pPr marL="676656" marR="36576" lvl="5" indent="-384048" algn="just"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Con relieve (</a:t>
            </a: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Ref.59): </a:t>
            </a: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1€</a:t>
            </a:r>
          </a:p>
          <a:p>
            <a:pPr marL="448056" marR="36576" lvl="2" indent="-384048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Abanicos.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Referencia; 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60</a:t>
            </a: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lvl="1" indent="-384048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Precio: 3 €</a:t>
            </a:r>
          </a:p>
          <a:p>
            <a:pPr marL="448056" marR="36576" lvl="1" indent="-384048" algn="just" fontAlgn="auto">
              <a:spcBef>
                <a:spcPts val="0"/>
              </a:spcBef>
              <a:spcAft>
                <a:spcPts val="0"/>
              </a:spcAft>
              <a:buSzPct val="80000"/>
              <a:buNone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b="1" dirty="0">
              <a:ln>
                <a:solidFill>
                  <a:schemeClr val="bg2"/>
                </a:solidFill>
              </a:ln>
            </a:endParaRPr>
          </a:p>
        </p:txBody>
      </p:sp>
      <p:pic>
        <p:nvPicPr>
          <p:cNvPr id="6" name="Picture 5" descr="F:\DE PURA CEPAIII\logos\logo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Abanicos_Parchis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72200" y="2060848"/>
            <a:ext cx="2241979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Marcapáginas rojo y azul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876256" y="3861048"/>
            <a:ext cx="1718282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Marcapáginas color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39" y="3861048"/>
            <a:ext cx="1817275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ARTESANÍA DE ARPS</a:t>
            </a:r>
            <a:endParaRPr lang="es-ES" sz="4800" dirty="0"/>
          </a:p>
        </p:txBody>
      </p:sp>
      <p:pic>
        <p:nvPicPr>
          <p:cNvPr id="4" name="Picture 5" descr="F:\DE PURA CEPAIII\logos\logo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nillo Bolas Morad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861048"/>
            <a:ext cx="2088232" cy="1392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Pendientes plata bolas"/>
          <p:cNvPicPr>
            <a:picLocks noChangeAspect="1" noChangeArrowheads="1"/>
          </p:cNvPicPr>
          <p:nvPr/>
        </p:nvPicPr>
        <p:blipFill>
          <a:blip r:embed="rId5" cstate="print"/>
          <a:srcRect b="113"/>
          <a:stretch>
            <a:fillRect/>
          </a:stretch>
        </p:blipFill>
        <p:spPr bwMode="auto">
          <a:xfrm>
            <a:off x="6300192" y="2132855"/>
            <a:ext cx="2088232" cy="1461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7 CuadroTexto"/>
          <p:cNvSpPr txBox="1"/>
          <p:nvPr/>
        </p:nvSpPr>
        <p:spPr>
          <a:xfrm>
            <a:off x="611560" y="2564904"/>
            <a:ext cx="54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Pendientes bola de acero.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Referencia; 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61</a:t>
            </a:r>
            <a:endParaRPr lang="es-ES" sz="1600" b="1" dirty="0" smtClean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lvl="1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Precio: 2 €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Anillos de bola.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Referencia; 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62</a:t>
            </a:r>
            <a:endParaRPr lang="es-ES" sz="1600" b="1" dirty="0" smtClean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lvl="1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Precio: 2,50 €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4543428" cy="4429156"/>
          </a:xfrm>
        </p:spPr>
        <p:txBody>
          <a:bodyPr/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Collar bolas verdes, negras y blancas.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Referencia: 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63</a:t>
            </a: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lvl="3" indent="-384048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Precio: 3 €</a:t>
            </a:r>
          </a:p>
          <a:p>
            <a:pPr marL="448056" marR="36576" lvl="2" indent="-384048" algn="just" fontAlgn="auto">
              <a:spcBef>
                <a:spcPts val="0"/>
              </a:spcBef>
              <a:spcAft>
                <a:spcPts val="0"/>
              </a:spcAft>
              <a:buSzPct val="80000"/>
              <a:buNone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Pulseras La Rioja.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Referencia; 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64</a:t>
            </a: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lvl="1" indent="-384048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Precio: 2 €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Pulseras Piedra.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Referencia; 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65</a:t>
            </a: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lvl="1" indent="-384048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Precio: 2 €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ES" sz="1600" b="1" dirty="0">
              <a:ln>
                <a:solidFill>
                  <a:schemeClr val="bg2"/>
                </a:solidFill>
              </a:ln>
            </a:endParaRPr>
          </a:p>
        </p:txBody>
      </p:sp>
      <p:pic>
        <p:nvPicPr>
          <p:cNvPr id="6" name="Picture 5" descr="F:\DE PURA CEPAIII\logos\logo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Rectángulo"/>
          <p:cNvSpPr/>
          <p:nvPr/>
        </p:nvSpPr>
        <p:spPr>
          <a:xfrm>
            <a:off x="1331640" y="476672"/>
            <a:ext cx="64960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84188" algn="ctr">
              <a:defRPr/>
            </a:pPr>
            <a:r>
              <a:rPr lang="es-E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ARTESANÍA DE ARPS</a:t>
            </a:r>
          </a:p>
        </p:txBody>
      </p:sp>
      <p:pic>
        <p:nvPicPr>
          <p:cNvPr id="2050" name="Picture 2" descr="Mano con pulseras y anillo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44208" y="4077072"/>
            <a:ext cx="2304256" cy="1298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Collares 2"/>
          <p:cNvPicPr>
            <a:picLocks noChangeAspect="1" noChangeArrowheads="1"/>
          </p:cNvPicPr>
          <p:nvPr/>
        </p:nvPicPr>
        <p:blipFill>
          <a:blip r:embed="rId5" cstate="print"/>
          <a:srcRect b="48"/>
          <a:stretch>
            <a:fillRect/>
          </a:stretch>
        </p:blipFill>
        <p:spPr bwMode="auto">
          <a:xfrm>
            <a:off x="5364087" y="1916832"/>
            <a:ext cx="3384377" cy="1897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Pulseras La Rioja 2"/>
          <p:cNvPicPr>
            <a:picLocks noChangeAspect="1" noChangeArrowheads="1"/>
          </p:cNvPicPr>
          <p:nvPr/>
        </p:nvPicPr>
        <p:blipFill>
          <a:blip r:embed="rId6" cstate="print"/>
          <a:srcRect b="107"/>
          <a:stretch>
            <a:fillRect/>
          </a:stretch>
        </p:blipFill>
        <p:spPr bwMode="auto">
          <a:xfrm>
            <a:off x="4499992" y="4077072"/>
            <a:ext cx="1728192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 smtClean="0"/>
              <a:t>	</a:t>
            </a:r>
            <a:r>
              <a:rPr lang="es-E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NUESTRA ARTESANÍA</a:t>
            </a:r>
          </a:p>
        </p:txBody>
      </p:sp>
      <p:pic>
        <p:nvPicPr>
          <p:cNvPr id="6" name="Picture 5" descr="F:\DE PURA CEPAIII\logos\logo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juanan\Desktop\Flores\foto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772816"/>
            <a:ext cx="2160240" cy="1620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juanan\Desktop\fotos catalogo\FOTO-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573016"/>
            <a:ext cx="2160240" cy="1620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1763688" y="2564904"/>
            <a:ext cx="3672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Broches Uva.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Referencia; 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66</a:t>
            </a:r>
            <a:endParaRPr lang="es-ES" sz="1600" b="1" dirty="0" smtClean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lvl="1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Precio: 2,50 €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043758" cy="139903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E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SALCHICHÓN</a:t>
            </a:r>
            <a:endParaRPr lang="es-E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857364"/>
            <a:ext cx="4864054" cy="4572000"/>
          </a:xfrm>
        </p:spPr>
        <p:txBody>
          <a:bodyPr>
            <a:norm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Embutido elaborado de forma artesanal. Realizado con lomo de cerdo,  tripa natural, sal y especias.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Envasados al vacío.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Referencia: 01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Precio:</a:t>
            </a: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Sarta (aprox. 300 gramos): 3 €</a:t>
            </a: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Kilo: 9 €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endParaRPr lang="es-ES" dirty="0"/>
          </a:p>
        </p:txBody>
      </p:sp>
      <p:pic>
        <p:nvPicPr>
          <p:cNvPr id="15363" name="3 Marcador de contenido" descr="http://t1.gstatic.com/images?q=tbn:ANd9GcTL_v9DepI-v8jg2jPOhJLPtvLJpUAmMhpRahCccTZMhJRxKzOqLA">
            <a:hlinkClick r:id="rId3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132856"/>
            <a:ext cx="2808287" cy="252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F:\DE PURA CEPAIII\logos\logo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NUESTRA ARTESANÍA</a:t>
            </a:r>
          </a:p>
        </p:txBody>
      </p:sp>
      <p:pic>
        <p:nvPicPr>
          <p:cNvPr id="4" name="Picture 5" descr="F:\DE PURA CEPAIII\logos\logo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juanan\Desktop\fotos catalogo\FOTO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717032"/>
            <a:ext cx="259228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51" name="Picture 3" descr="C:\Users\juanan\Desktop\fotos catalogo\FOTO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700808"/>
            <a:ext cx="2496277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1619672" y="2636912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Pulseras.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Referencia; 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67</a:t>
            </a:r>
            <a:endParaRPr lang="es-ES" sz="1600" b="1" dirty="0" smtClean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lvl="1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Precio: 1 €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5696" y="1484784"/>
            <a:ext cx="5328592" cy="3871902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</a:pPr>
            <a:r>
              <a:rPr lang="es-ES" sz="4000" b="1" cap="all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</a:rPr>
              <a:t>Esperamos que esta selección de productos sean de vuestro agrado.</a:t>
            </a:r>
          </a:p>
        </p:txBody>
      </p:sp>
      <p:pic>
        <p:nvPicPr>
          <p:cNvPr id="4" name="Picture 5" descr="F:\DE PURA CEPAIII\logos\logo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1052736"/>
            <a:ext cx="78488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4632" indent="-384048" algn="ctr" fontAlgn="auto">
              <a:spcAft>
                <a:spcPts val="0"/>
              </a:spcAft>
              <a:defRPr/>
            </a:pPr>
            <a:r>
              <a:rPr lang="es-ES" sz="4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PARA SOLICITAR MÁS INFORMACIÓN  O REALIZAR UN PEDIDO</a:t>
            </a:r>
          </a:p>
          <a:p>
            <a:pPr marL="484632" indent="-384048" algn="ctr" fontAlgn="auto">
              <a:spcAft>
                <a:spcPts val="0"/>
              </a:spcAft>
              <a:defRPr/>
            </a:pPr>
            <a:endParaRPr lang="es-ES" sz="44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84632" indent="-384048" algn="ctr" fontAlgn="auto">
              <a:spcAft>
                <a:spcPts val="0"/>
              </a:spcAft>
              <a:defRPr/>
            </a:pPr>
            <a:r>
              <a:rPr lang="es-ES" sz="4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CONTACTAR CON:</a:t>
            </a:r>
          </a:p>
          <a:p>
            <a:pPr marL="0" marR="36576" indent="0"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" sz="4000" b="1" dirty="0" smtClean="0">
                <a:ln>
                  <a:solidFill>
                    <a:schemeClr val="bg2"/>
                  </a:solidFill>
                </a:ln>
                <a:solidFill>
                  <a:srgbClr val="F95DD8"/>
                </a:solidFill>
                <a:latin typeface="+mn-lt"/>
              </a:rPr>
              <a:t>de.pura.cepa@hotmail.es</a:t>
            </a:r>
            <a:endParaRPr lang="es-ES" sz="4000" b="1" dirty="0">
              <a:ln>
                <a:solidFill>
                  <a:schemeClr val="bg2"/>
                </a:solidFill>
              </a:ln>
              <a:solidFill>
                <a:srgbClr val="F95DD8"/>
              </a:solidFill>
              <a:latin typeface="+mn-lt"/>
            </a:endParaRPr>
          </a:p>
        </p:txBody>
      </p:sp>
      <p:pic>
        <p:nvPicPr>
          <p:cNvPr id="5" name="Picture 5" descr="F:\DE PURA CEPAIII\logos\logo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67494"/>
            <a:ext cx="7560840" cy="1399032"/>
          </a:xfrm>
        </p:spPr>
        <p:txBody>
          <a:bodyPr>
            <a:normAutofit/>
          </a:bodyPr>
          <a:lstStyle/>
          <a:p>
            <a:pPr algn="ctr"/>
            <a:r>
              <a:rPr lang="es-E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DE PURA CEPA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348880"/>
            <a:ext cx="4032448" cy="3600400"/>
          </a:xfrm>
        </p:spPr>
        <p:txBody>
          <a:bodyPr/>
          <a:lstStyle/>
          <a:p>
            <a:pPr marR="36576" algn="just" fontAlgn="auto">
              <a:spcAft>
                <a:spcPts val="0"/>
              </a:spcAft>
              <a:buNone/>
              <a:defRPr/>
            </a:pPr>
            <a:r>
              <a:rPr lang="es-ES" sz="1800" b="1" dirty="0" smtClean="0">
                <a:ln>
                  <a:solidFill>
                    <a:schemeClr val="bg2"/>
                  </a:solidFill>
                </a:ln>
              </a:rPr>
              <a:t>I.E.S. INVENTOR COSME GARCÍA</a:t>
            </a:r>
          </a:p>
          <a:p>
            <a:pPr marR="36576" algn="just" fontAlgn="auto">
              <a:spcAft>
                <a:spcPts val="0"/>
              </a:spcAft>
              <a:buNone/>
              <a:defRPr/>
            </a:pPr>
            <a:r>
              <a:rPr lang="es-ES" sz="1800" b="1" dirty="0" smtClean="0">
                <a:ln>
                  <a:solidFill>
                    <a:schemeClr val="bg2"/>
                  </a:solidFill>
                </a:ln>
              </a:rPr>
              <a:t>C/. República argentina, nº 68</a:t>
            </a:r>
          </a:p>
          <a:p>
            <a:pPr marR="36576" algn="just" fontAlgn="auto">
              <a:spcAft>
                <a:spcPts val="0"/>
              </a:spcAft>
              <a:buNone/>
              <a:defRPr/>
            </a:pPr>
            <a:r>
              <a:rPr lang="es-ES" sz="1800" b="1" dirty="0" smtClean="0">
                <a:ln>
                  <a:solidFill>
                    <a:schemeClr val="bg2"/>
                  </a:solidFill>
                </a:ln>
              </a:rPr>
              <a:t>Logroño 26006</a:t>
            </a:r>
          </a:p>
          <a:p>
            <a:pPr marR="36576" algn="just" fontAlgn="auto">
              <a:spcAft>
                <a:spcPts val="0"/>
              </a:spcAft>
              <a:buNone/>
              <a:defRPr/>
            </a:pPr>
            <a:r>
              <a:rPr lang="es-ES" sz="1800" b="1" dirty="0" smtClean="0">
                <a:ln>
                  <a:solidFill>
                    <a:schemeClr val="bg2"/>
                  </a:solidFill>
                </a:ln>
              </a:rPr>
              <a:t>(La Rioja)</a:t>
            </a:r>
          </a:p>
          <a:p>
            <a:pPr marR="36576" algn="just" fontAlgn="auto">
              <a:spcAft>
                <a:spcPts val="0"/>
              </a:spcAft>
              <a:buNone/>
              <a:defRPr/>
            </a:pPr>
            <a:r>
              <a:rPr lang="es-ES" sz="1800" b="1" dirty="0" smtClean="0">
                <a:ln>
                  <a:solidFill>
                    <a:schemeClr val="bg2"/>
                  </a:solidFill>
                </a:ln>
              </a:rPr>
              <a:t>Teléfono: 941287932</a:t>
            </a:r>
          </a:p>
          <a:p>
            <a:pPr marR="36576" algn="just" fontAlgn="auto">
              <a:spcAft>
                <a:spcPts val="0"/>
              </a:spcAft>
              <a:buNone/>
              <a:defRPr/>
            </a:pPr>
            <a:r>
              <a:rPr lang="es-ES" sz="1800" b="1" dirty="0" smtClean="0">
                <a:ln>
                  <a:solidFill>
                    <a:schemeClr val="bg2"/>
                  </a:solidFill>
                </a:ln>
              </a:rPr>
              <a:t>Fax: 941287933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Picture 5" descr="F:\DE PURA CEPAIII\logos\logo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fotos libros\P4103556 (NXPowerLite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785926"/>
            <a:ext cx="4890525" cy="3643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s-E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CHORIZO  RIOJANO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4686304" cy="4572000"/>
          </a:xfrm>
        </p:spPr>
        <p:txBody>
          <a:bodyPr>
            <a:norm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Chorizos riojanos  elaborados y curados de forma artesanal. 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Envasados al vacío.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Referencia: </a:t>
            </a:r>
          </a:p>
          <a:p>
            <a:pPr marL="676656" marR="36576" lvl="5" indent="-384048" algn="just"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Dulce: 02</a:t>
            </a:r>
          </a:p>
          <a:p>
            <a:pPr marL="676656" marR="36576" lvl="5" indent="-384048" algn="just"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Picante: 03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Precio:</a:t>
            </a:r>
          </a:p>
          <a:p>
            <a:pPr marL="676656" marR="36576" lvl="5" indent="-384048" algn="just"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Sarta (aprox. 300 gramos): 3 €</a:t>
            </a:r>
          </a:p>
          <a:p>
            <a:pPr marL="676656" marR="36576" lvl="5" indent="-384048" algn="just"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Kilo: 9 €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endParaRPr lang="es-ES" dirty="0"/>
          </a:p>
        </p:txBody>
      </p:sp>
      <p:pic>
        <p:nvPicPr>
          <p:cNvPr id="5" name="rg_hi" descr="http://t2.gstatic.com/images?q=tbn:ANd9GcRMysOWVPfJGsifA12jVu_xkZQ-UwnAh7E4LZMyPf4iH9i7ieMm">
            <a:hlinkClick r:id="rId3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204864"/>
            <a:ext cx="2303463" cy="2736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F:\DE PURA CEPAIII\logos\logo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70" y="214290"/>
            <a:ext cx="4857784" cy="142876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E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QUESO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2000240"/>
            <a:ext cx="4043362" cy="4597444"/>
          </a:xfrm>
        </p:spPr>
        <p:txBody>
          <a:bodyPr>
            <a:norm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Queso de oveja elaborado con leche pasteurizada.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Envase: Al vacio. 1/2 Kilo.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Referencia: 04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                                                                  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Precio: 5,50 €</a:t>
            </a:r>
          </a:p>
        </p:txBody>
      </p:sp>
      <p:pic>
        <p:nvPicPr>
          <p:cNvPr id="5" name="Picture 2" descr="C:\Users\juanan\Desktop\Catalogo geen grapes\108_1703\QUE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04864"/>
            <a:ext cx="28575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F:\DE PURA CEPAIII\logos\logo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14290"/>
            <a:ext cx="8712968" cy="139903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PATÉ EL ROBLEDILLO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84784"/>
            <a:ext cx="4329114" cy="4117960"/>
          </a:xfrm>
        </p:spPr>
        <p:txBody>
          <a:bodyPr>
            <a:no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Paté elaborado de forma artesanal a partir de la mezcla de hígado con tocino de cerdo, condimentado con sal y especias.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Envase: Lata de 110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Variedades:</a:t>
            </a: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Paté de Campaña: (Ref. 05)</a:t>
            </a: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Paté a la Pimienta: (Ref. 06)</a:t>
            </a: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Paté a las Finas Hierbas: (Ref. 07)</a:t>
            </a: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Paté al Tinto de Rioja: (Ref. 08)</a:t>
            </a: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Paté al Roquefort: (Ref. 09)</a:t>
            </a: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Paté Trufado: (Ref. 10)</a:t>
            </a: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Paté de Setas: (Ref. 11)</a:t>
            </a:r>
          </a:p>
          <a:p>
            <a:pPr marL="0" marR="36576" lvl="1" algn="just" fontAlgn="auto">
              <a:spcBef>
                <a:spcPts val="0"/>
              </a:spcBef>
              <a:spcAft>
                <a:spcPts val="0"/>
              </a:spcAft>
              <a:buSzPct val="80000"/>
              <a:buFont typeface="Verdana"/>
              <a:buChar char="›"/>
              <a:defRPr/>
            </a:pPr>
            <a:endParaRPr lang="es-ES" sz="1800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Precio:</a:t>
            </a:r>
          </a:p>
          <a:p>
            <a:pPr marL="676656" marR="36576" lvl="5" indent="-384048" algn="just"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Pate trufado: 2,60 €</a:t>
            </a:r>
          </a:p>
          <a:p>
            <a:pPr marL="676656" marR="36576" lvl="5" indent="-384048" algn="just"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Paté de setas: 2,60 €</a:t>
            </a:r>
          </a:p>
          <a:p>
            <a:pPr marL="676656" marR="36576" lvl="5" indent="-384048" algn="just"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El resto: 1,70 €</a:t>
            </a:r>
            <a:endParaRPr lang="es-ES" sz="1500" b="1" dirty="0">
              <a:ln>
                <a:solidFill>
                  <a:schemeClr val="bg2"/>
                </a:solidFill>
              </a:ln>
            </a:endParaRPr>
          </a:p>
        </p:txBody>
      </p:sp>
      <p:pic>
        <p:nvPicPr>
          <p:cNvPr id="5" name="Picture 5" descr="F:\DE PURA CEPAIII\logos\logo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 descr="http://www.paradegustar.es/images/el%20robledillo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564904"/>
            <a:ext cx="3181350" cy="1885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s-E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PATÉ ALTO IREGUA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84784"/>
            <a:ext cx="4690864" cy="4572000"/>
          </a:xfrm>
        </p:spPr>
        <p:txBody>
          <a:bodyPr/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Paté  elaborado de forma artesanal.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Envase: Lata de 100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Variedades:</a:t>
            </a: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Paté de Campaña: (Ref. 12)</a:t>
            </a: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Paté a la Pimienta: (Ref. 13)</a:t>
            </a: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Paté a las Finas Hierbas: (Ref. 14)</a:t>
            </a: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Paté Artesano de Jabugo: (Ref. 15)</a:t>
            </a:r>
          </a:p>
          <a:p>
            <a:pPr marL="676656" marR="36576" lvl="5" indent="-384048" algn="just"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Paté al Oporto: (Ref. 16)</a:t>
            </a:r>
          </a:p>
          <a:p>
            <a:pPr marL="676656" marR="36576" lvl="5" indent="-384048" algn="just"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Paté Artesano: (Ref. 17)</a:t>
            </a:r>
          </a:p>
          <a:p>
            <a:pPr marL="676656" marR="36576" lvl="5" indent="-384048" algn="just"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Paté  de Hígado: (Ref. 18)</a:t>
            </a:r>
          </a:p>
          <a:p>
            <a:pPr marL="676656" marR="36576" lvl="5" indent="-384048" algn="just"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s-ES" sz="1500" b="1" dirty="0" smtClean="0">
                <a:ln>
                  <a:solidFill>
                    <a:schemeClr val="bg2"/>
                  </a:solidFill>
                </a:ln>
              </a:rPr>
              <a:t>Paté de Trufa:(Ref.19)</a:t>
            </a:r>
          </a:p>
          <a:p>
            <a:pPr marL="0" marR="36576" lvl="1" algn="just" fontAlgn="auto">
              <a:spcBef>
                <a:spcPts val="0"/>
              </a:spcBef>
              <a:spcAft>
                <a:spcPts val="0"/>
              </a:spcAft>
              <a:buSzPct val="80000"/>
              <a:buFont typeface="Verdana"/>
              <a:buChar char="›"/>
              <a:defRPr/>
            </a:pPr>
            <a:endParaRPr lang="es-ES" sz="1800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Precio: 1,50€</a:t>
            </a:r>
          </a:p>
          <a:p>
            <a:pPr marL="676656" marR="36576" lvl="5" indent="-384048" algn="just">
              <a:spcBef>
                <a:spcPts val="0"/>
              </a:spcBef>
              <a:buClr>
                <a:schemeClr val="accent1"/>
              </a:buClr>
              <a:buSzPct val="80000"/>
              <a:buNone/>
              <a:defRPr/>
            </a:pPr>
            <a:endParaRPr lang="es-ES" sz="1500" b="1" dirty="0" smtClean="0">
              <a:ln>
                <a:solidFill>
                  <a:schemeClr val="bg2"/>
                </a:solidFill>
              </a:ln>
            </a:endParaRPr>
          </a:p>
        </p:txBody>
      </p:sp>
      <p:pic>
        <p:nvPicPr>
          <p:cNvPr id="4" name="Picture 5" descr="F:\DE PURA CEPAIII\logos\logo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m2.11870.com/multimedia/imagenes/pl_6a11d0df622ebb6988b55529138a1b0e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348880"/>
            <a:ext cx="2808312" cy="21602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268288"/>
            <a:ext cx="9144000" cy="13985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s-ES_tradnl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CONSERVAS VEGETALES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51520" y="2132856"/>
            <a:ext cx="5256585" cy="36625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Cardo.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Envase: Tarro 720. Peso Neto 660 gramos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Referencia: 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20</a:t>
            </a:r>
            <a:endParaRPr lang="es-ES" sz="1600" b="1" dirty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Precio: 1€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es-ES" sz="1600" b="1" dirty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Borraja.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Envase: Tarro 720. Peso 660 Neto gramos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Referencia: 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21</a:t>
            </a:r>
            <a:endParaRPr lang="es-ES" sz="1600" b="1" dirty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Precio: 1€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endParaRPr lang="es-ES" sz="1600" b="1" dirty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Alubia verde.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Envase: Tarro 720. Peso 660 Neto gramos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Referencia: </a:t>
            </a:r>
            <a:r>
              <a:rPr lang="es-ES" sz="1600" b="1" dirty="0" smtClean="0">
                <a:ln>
                  <a:solidFill>
                    <a:schemeClr val="bg2"/>
                  </a:solidFill>
                </a:ln>
                <a:latin typeface="+mn-lt"/>
              </a:rPr>
              <a:t>22</a:t>
            </a:r>
            <a:endParaRPr lang="es-ES" sz="1600" b="1" dirty="0">
              <a:ln>
                <a:solidFill>
                  <a:schemeClr val="bg2"/>
                </a:solidFill>
              </a:ln>
              <a:latin typeface="+mn-lt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s-ES" sz="1600" b="1" dirty="0">
                <a:ln>
                  <a:solidFill>
                    <a:schemeClr val="bg2"/>
                  </a:solidFill>
                </a:ln>
                <a:latin typeface="+mn-lt"/>
              </a:rPr>
              <a:t>Precio: 1€</a:t>
            </a:r>
          </a:p>
        </p:txBody>
      </p:sp>
      <p:pic>
        <p:nvPicPr>
          <p:cNvPr id="6" name="Picture 5" descr="F:\DE PURA CEPAIII\logos\logo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juanan\Desktop\Catalogo geen grapes\108_1703\3-CONSERVAS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41268" y="2492896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139903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ALCACHOFAS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132856"/>
            <a:ext cx="4614866" cy="4572000"/>
          </a:xfrm>
        </p:spPr>
        <p:txBody>
          <a:bodyPr>
            <a:norm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Tiernos corazones de alcachofas  cultivados  en la huerta riojana.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Envase: Tarro 720.de 16/20 frutos. Peso neto 660 gramos. </a:t>
            </a:r>
          </a:p>
          <a:p>
            <a:pPr marL="448056" marR="36576" indent="-384048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Referencia: 23</a:t>
            </a:r>
          </a:p>
          <a:p>
            <a:pPr marL="448056" marR="36576" indent="-384048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b="1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s-ES" sz="1600" b="1" dirty="0" smtClean="0">
                <a:ln>
                  <a:solidFill>
                    <a:schemeClr val="bg2"/>
                  </a:solidFill>
                </a:ln>
              </a:rPr>
              <a:t>Precio: 3,20 €</a:t>
            </a:r>
            <a:endParaRPr lang="es-ES" sz="1600" b="1" dirty="0">
              <a:ln>
                <a:solidFill>
                  <a:schemeClr val="bg2"/>
                </a:solidFill>
              </a:ln>
            </a:endParaRPr>
          </a:p>
        </p:txBody>
      </p:sp>
      <p:pic>
        <p:nvPicPr>
          <p:cNvPr id="5" name="Picture 2" descr="C:\Users\juanan\Desktop\Catalogo geen grapes\107_1603\ALCACHOF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988840"/>
            <a:ext cx="2143125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F:\DE PURA CEPAIII\logos\logo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5732463"/>
            <a:ext cx="1333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Personalizado 1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00B0F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679</TotalTime>
  <Words>1480</Words>
  <Application>Microsoft Office PowerPoint</Application>
  <PresentationFormat>Presentación en pantalla (4:3)</PresentationFormat>
  <Paragraphs>346</Paragraphs>
  <Slides>33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Brío</vt:lpstr>
      <vt:lpstr>                                                                        DE PURA CEPA    </vt:lpstr>
      <vt:lpstr>DE PURA CEPA</vt:lpstr>
      <vt:lpstr>SALCHICHÓN</vt:lpstr>
      <vt:lpstr>CHORIZO  RIOJANO</vt:lpstr>
      <vt:lpstr>QUESO</vt:lpstr>
      <vt:lpstr>PATÉ EL ROBLEDILLO </vt:lpstr>
      <vt:lpstr>PATÉ ALTO IREGUA</vt:lpstr>
      <vt:lpstr>CONSERVAS VEGETALES</vt:lpstr>
      <vt:lpstr>ALCACHOFAS</vt:lpstr>
      <vt:lpstr>ESPARRAGOS </vt:lpstr>
      <vt:lpstr>PUERROS</vt:lpstr>
      <vt:lpstr>PIMIENTOS DEL PIQUILLO</vt:lpstr>
      <vt:lpstr>PIMIENTOS NAJERANOS</vt:lpstr>
      <vt:lpstr>ALEGRÍAS RIOJANAS</vt:lpstr>
      <vt:lpstr>GUINDILLAS</vt:lpstr>
      <vt:lpstr>ENCURTIDOS</vt:lpstr>
      <vt:lpstr>ENCURTIDOS</vt:lpstr>
      <vt:lpstr>ACEITUNAS</vt:lpstr>
      <vt:lpstr>FARDELEJOS</vt:lpstr>
      <vt:lpstr>CIRUELAS PASAS</vt:lpstr>
      <vt:lpstr>UVAS PASAS</vt:lpstr>
      <vt:lpstr>OREJONES</vt:lpstr>
      <vt:lpstr>DÁTILES</vt:lpstr>
      <vt:lpstr>CARAMELOS EL AVIÓN</vt:lpstr>
      <vt:lpstr>ARTESANÍA ASPACE</vt:lpstr>
      <vt:lpstr>ARTESANÍA DE ARPS</vt:lpstr>
      <vt:lpstr>ARTESANÍA DE ARPS</vt:lpstr>
      <vt:lpstr>Diapositiva 28</vt:lpstr>
      <vt:lpstr> NUESTRA ARTESANÍA</vt:lpstr>
      <vt:lpstr>NUESTRA ARTESANÍA</vt:lpstr>
      <vt:lpstr>Diapositiva 31</vt:lpstr>
      <vt:lpstr>Diapositiva 32</vt:lpstr>
      <vt:lpstr>DE PURA CEPA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PURA CEPA</dc:title>
  <dc:creator>pc_04</dc:creator>
  <cp:lastModifiedBy>Usuario</cp:lastModifiedBy>
  <cp:revision>71</cp:revision>
  <dcterms:created xsi:type="dcterms:W3CDTF">2013-02-26T07:26:31Z</dcterms:created>
  <dcterms:modified xsi:type="dcterms:W3CDTF">2013-04-17T10:47:33Z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1030848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</Properties>
</file>