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08" r:id="rId16"/>
    <p:sldId id="285" r:id="rId17"/>
    <p:sldId id="309" r:id="rId18"/>
    <p:sldId id="265" r:id="rId19"/>
    <p:sldId id="267" r:id="rId20"/>
    <p:sldId id="269" r:id="rId21"/>
    <p:sldId id="270" r:id="rId22"/>
    <p:sldId id="311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3714" autoAdjust="0"/>
  </p:normalViewPr>
  <p:slideViewPr>
    <p:cSldViewPr>
      <p:cViewPr varScale="1">
        <p:scale>
          <a:sx n="64" d="100"/>
          <a:sy n="64" d="100"/>
        </p:scale>
        <p:origin x="-6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1D442-9FD7-438F-9DD0-321F49E680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A2652-3421-4B17-8EC9-354F607780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265BA-D495-46D9-BDE6-6E26CC8C3C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ítulo, 2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55ACD-4587-4B69-914E-FA9B756FF2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02CD8-6D0C-47F4-A6B8-47DED66F8F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E967-9F4F-4882-895A-0B9F9827C9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2819-D06B-4ED8-AE50-5036A6D218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D98E6-936D-4BF6-BB67-5C95B6EA58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62616-8258-4D2B-A7A6-ED020E8BD6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E81DC-C346-4574-8ADB-2B1341C5DF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EBF8C-E34B-42E5-967C-E2A32EB15D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98202-8CB7-4C77-B5DD-FB48F04038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AFE0D-C71A-4F52-B188-5F70F15BFF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/>
            </a:lvl1pPr>
          </a:lstStyle>
          <a:p>
            <a:pPr>
              <a:defRPr/>
            </a:pPr>
            <a:fld id="{EB5BAF79-DA4F-4068-8414-F34AFEA83A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over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http://www.riojavina.es/scripts/imagen.php?URL=../files/productos/producto-39.jpg&amp;X=220&amp;Y=450&amp;calidad=1&amp;distorsion=no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http://www.riojavina.es/scripts/imagen.php?URL=../files/productos/producto-40.jpg&amp;X=220&amp;Y=450&amp;calidad=1&amp;distorsion=no" TargetMode="Externa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riojavina.es/scripts/imagen.php?URL=../files/productos/producto-47.jpg&amp;X=220&amp;Y=450&amp;calidad=1&amp;distorsion=no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1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4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eg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5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571500"/>
            <a:ext cx="7772400" cy="1470025"/>
          </a:xfrm>
        </p:spPr>
        <p:txBody>
          <a:bodyPr/>
          <a:lstStyle/>
          <a:p>
            <a:pPr eaLnBrk="1" hangingPunct="1"/>
            <a:r>
              <a:rPr lang="es-ES" sz="8000" b="1" dirty="0" smtClean="0">
                <a:solidFill>
                  <a:schemeClr val="tx1"/>
                </a:solidFill>
                <a:latin typeface="Snap ITC" pitchFamily="82" charset="0"/>
              </a:rPr>
              <a:t>C</a:t>
            </a:r>
            <a:r>
              <a:rPr lang="es-ES" sz="8000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8000" b="1" dirty="0" smtClean="0">
                <a:solidFill>
                  <a:schemeClr val="tx1"/>
                </a:solidFill>
                <a:latin typeface="Snap ITC" pitchFamily="82" charset="0"/>
              </a:rPr>
              <a:t>T</a:t>
            </a:r>
            <a:r>
              <a:rPr lang="es-ES" sz="8000" b="1" dirty="0" smtClean="0">
                <a:solidFill>
                  <a:schemeClr val="bg1"/>
                </a:solidFill>
                <a:latin typeface="Snap ITC" pitchFamily="82" charset="0"/>
              </a:rPr>
              <a:t>Á</a:t>
            </a:r>
            <a:r>
              <a:rPr lang="es-ES" sz="8000" b="1" dirty="0" smtClean="0">
                <a:solidFill>
                  <a:schemeClr val="tx1"/>
                </a:solidFill>
                <a:latin typeface="Snap ITC" pitchFamily="82" charset="0"/>
              </a:rPr>
              <a:t>LOGO</a:t>
            </a:r>
          </a:p>
        </p:txBody>
      </p:sp>
      <p:sp>
        <p:nvSpPr>
          <p:cNvPr id="2051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b="1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ES_tradnl" b="1" dirty="0" smtClean="0">
                <a:latin typeface="Comic Sans MS" pitchFamily="66" charset="0"/>
              </a:rPr>
              <a:t>IES In</a:t>
            </a:r>
            <a:r>
              <a:rPr lang="es-ES_tradnl" b="1" dirty="0" smtClean="0">
                <a:solidFill>
                  <a:schemeClr val="bg1"/>
                </a:solidFill>
                <a:latin typeface="Comic Sans MS" pitchFamily="66" charset="0"/>
              </a:rPr>
              <a:t>v</a:t>
            </a:r>
            <a:r>
              <a:rPr lang="es-ES_tradnl" b="1" dirty="0" smtClean="0">
                <a:latin typeface="Comic Sans MS" pitchFamily="66" charset="0"/>
              </a:rPr>
              <a:t>entor Cosme G</a:t>
            </a:r>
            <a:r>
              <a:rPr lang="es-ES_tradnl" b="1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es-ES_tradnl" b="1" dirty="0" smtClean="0">
                <a:latin typeface="Comic Sans MS" pitchFamily="66" charset="0"/>
              </a:rPr>
              <a:t>rcí</a:t>
            </a:r>
            <a:r>
              <a:rPr lang="es-ES_tradnl" b="1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</a:p>
          <a:p>
            <a:pPr eaLnBrk="1" hangingPunct="1">
              <a:defRPr/>
            </a:pPr>
            <a:r>
              <a:rPr lang="es-ES_tradnl" b="1" dirty="0" smtClean="0">
                <a:latin typeface="Comic Sans MS" pitchFamily="66" charset="0"/>
              </a:rPr>
              <a:t>Logroño</a:t>
            </a:r>
          </a:p>
        </p:txBody>
      </p:sp>
      <p:pic>
        <p:nvPicPr>
          <p:cNvPr id="6" name="3 Marcador de contenido" descr="mail.google.co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00430" y="2428868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7975" y="1906588"/>
            <a:ext cx="5780088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5400" b="1" u="sng" dirty="0" smtClean="0">
                <a:solidFill>
                  <a:schemeClr val="bg1"/>
                </a:solidFill>
                <a:latin typeface="Snap ITC" pitchFamily="82" charset="0"/>
              </a:rPr>
              <a:t>V</a:t>
            </a:r>
            <a:r>
              <a:rPr lang="es-ES" sz="5400" b="1" u="sng" dirty="0" smtClean="0">
                <a:latin typeface="Snap ITC" pitchFamily="82" charset="0"/>
              </a:rPr>
              <a:t>in</a:t>
            </a:r>
            <a:r>
              <a:rPr lang="es-ES" sz="5400" b="1" u="sng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5400" b="1" u="sng" dirty="0" smtClean="0">
                <a:latin typeface="Snap ITC" pitchFamily="82" charset="0"/>
              </a:rPr>
              <a:t>gres tr</a:t>
            </a:r>
            <a:r>
              <a:rPr lang="es-ES" sz="5400" b="1" u="sng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5400" b="1" u="sng" dirty="0" smtClean="0">
                <a:latin typeface="Snap ITC" pitchFamily="82" charset="0"/>
              </a:rPr>
              <a:t>dici</a:t>
            </a:r>
            <a:r>
              <a:rPr lang="es-ES" sz="5400" b="1" u="sng" dirty="0" smtClean="0">
                <a:solidFill>
                  <a:schemeClr val="tx1"/>
                </a:solidFill>
                <a:latin typeface="Snap ITC" pitchFamily="82" charset="0"/>
              </a:rPr>
              <a:t>o</a:t>
            </a:r>
            <a:r>
              <a:rPr lang="es-ES" sz="5400" b="1" u="sng" dirty="0" smtClean="0">
                <a:latin typeface="Snap ITC" pitchFamily="82" charset="0"/>
              </a:rPr>
              <a:t>n</a:t>
            </a:r>
            <a:r>
              <a:rPr lang="es-ES" sz="5400" b="1" u="sng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5400" b="1" u="sng" dirty="0" smtClean="0">
                <a:latin typeface="Snap ITC" pitchFamily="82" charset="0"/>
              </a:rPr>
              <a:t>les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5500688"/>
            <a:ext cx="26447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8" y="5429250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3 Marcador de contenido" descr="mail.google.com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14282" y="5214950"/>
            <a:ext cx="1857388" cy="139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000"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V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in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gres ecológicos</a:t>
            </a:r>
            <a:endParaRPr lang="es-ES" dirty="0" smtClean="0">
              <a:solidFill>
                <a:schemeClr val="tx1"/>
              </a:solidFill>
              <a:latin typeface="Snap ITC" pitchFamily="82" charset="0"/>
            </a:endParaRPr>
          </a:p>
        </p:txBody>
      </p:sp>
      <p:sp>
        <p:nvSpPr>
          <p:cNvPr id="12291" name="3 Marcador de contenido"/>
          <p:cNvSpPr>
            <a:spLocks noGrp="1"/>
          </p:cNvSpPr>
          <p:nvPr>
            <p:ph sz="half" idx="2"/>
          </p:nvPr>
        </p:nvSpPr>
        <p:spPr>
          <a:xfrm>
            <a:off x="4000500" y="1571625"/>
            <a:ext cx="4681538" cy="4525963"/>
          </a:xfrm>
        </p:spPr>
        <p:txBody>
          <a:bodyPr/>
          <a:lstStyle/>
          <a:p>
            <a:pPr>
              <a:buFontTx/>
              <a:buNone/>
            </a:pPr>
            <a:r>
              <a:rPr lang="es-ES" sz="2000" smtClean="0">
                <a:latin typeface="Comic Sans MS" pitchFamily="66" charset="0"/>
              </a:rPr>
              <a:t>El Vinagre Ecológico Riojavina se</a:t>
            </a:r>
          </a:p>
          <a:p>
            <a:pPr>
              <a:buFontTx/>
              <a:buNone/>
            </a:pPr>
            <a:r>
              <a:rPr lang="es-ES" sz="2000" smtClean="0">
                <a:latin typeface="Comic Sans MS" pitchFamily="66" charset="0"/>
              </a:rPr>
              <a:t>elabora con productos cultivados sin</a:t>
            </a:r>
          </a:p>
          <a:p>
            <a:pPr>
              <a:buFontTx/>
              <a:buNone/>
            </a:pPr>
            <a:r>
              <a:rPr lang="es-ES" sz="2000" smtClean="0">
                <a:latin typeface="Comic Sans MS" pitchFamily="66" charset="0"/>
              </a:rPr>
              <a:t>productos químicos, abonos o</a:t>
            </a:r>
          </a:p>
          <a:p>
            <a:pPr>
              <a:buFontTx/>
              <a:buNone/>
            </a:pPr>
            <a:r>
              <a:rPr lang="es-ES" sz="2000" smtClean="0">
                <a:latin typeface="Comic Sans MS" pitchFamily="66" charset="0"/>
              </a:rPr>
              <a:t>pesticidas y ateniéndose al</a:t>
            </a:r>
          </a:p>
          <a:p>
            <a:pPr>
              <a:buFontTx/>
              <a:buNone/>
            </a:pPr>
            <a:r>
              <a:rPr lang="es-ES" sz="2000" smtClean="0">
                <a:latin typeface="Comic Sans MS" pitchFamily="66" charset="0"/>
              </a:rPr>
              <a:t>reglamento comunitario CEE nº </a:t>
            </a:r>
          </a:p>
          <a:p>
            <a:pPr>
              <a:buFontTx/>
              <a:buNone/>
            </a:pPr>
            <a:r>
              <a:rPr lang="es-ES" sz="2000" smtClean="0">
                <a:latin typeface="Comic Sans MS" pitchFamily="66" charset="0"/>
              </a:rPr>
              <a:t>2092/91, certificado por el órgano de </a:t>
            </a:r>
          </a:p>
          <a:p>
            <a:pPr>
              <a:buFontTx/>
              <a:buNone/>
            </a:pPr>
            <a:r>
              <a:rPr lang="es-ES" sz="2000" smtClean="0">
                <a:latin typeface="Comic Sans MS" pitchFamily="66" charset="0"/>
              </a:rPr>
              <a:t>control de la agricultura ecológica de</a:t>
            </a:r>
          </a:p>
          <a:p>
            <a:pPr>
              <a:buFontTx/>
              <a:buNone/>
            </a:pPr>
            <a:r>
              <a:rPr lang="es-ES" sz="2000" smtClean="0">
                <a:latin typeface="Comic Sans MS" pitchFamily="66" charset="0"/>
              </a:rPr>
              <a:t>la Rioja.</a:t>
            </a:r>
          </a:p>
          <a:p>
            <a:pPr>
              <a:buFontTx/>
              <a:buNone/>
            </a:pPr>
            <a:r>
              <a:rPr lang="es-ES" sz="2000" smtClean="0">
                <a:latin typeface="Comic Sans MS" pitchFamily="66" charset="0"/>
              </a:rPr>
              <a:t>Envasados con etiquetas numeradas.</a:t>
            </a:r>
          </a:p>
          <a:p>
            <a:pPr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  <a:latin typeface="Comic Sans MS" pitchFamily="66" charset="0"/>
              </a:rPr>
              <a:t>de manzana </a:t>
            </a:r>
            <a:r>
              <a:rPr lang="es-ES" sz="2000" smtClean="0">
                <a:solidFill>
                  <a:srgbClr val="000000"/>
                </a:solidFill>
                <a:latin typeface="Comic Sans MS" pitchFamily="66" charset="0"/>
              </a:rPr>
              <a:t>(ref. 16) </a:t>
            </a:r>
          </a:p>
          <a:p>
            <a:pPr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  <a:latin typeface="Comic Sans MS" pitchFamily="66" charset="0"/>
              </a:rPr>
              <a:t>de vino blanco </a:t>
            </a:r>
            <a:r>
              <a:rPr lang="es-ES" sz="2000" smtClean="0">
                <a:solidFill>
                  <a:srgbClr val="000000"/>
                </a:solidFill>
                <a:latin typeface="Comic Sans MS" pitchFamily="66" charset="0"/>
              </a:rPr>
              <a:t>(ref. 17)</a:t>
            </a:r>
          </a:p>
          <a:p>
            <a:pPr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  <a:latin typeface="Comic Sans MS" pitchFamily="66" charset="0"/>
              </a:rPr>
              <a:t>de vino tinto </a:t>
            </a:r>
            <a:r>
              <a:rPr lang="es-ES" sz="2000" smtClean="0">
                <a:solidFill>
                  <a:srgbClr val="000000"/>
                </a:solidFill>
                <a:latin typeface="Comic Sans MS" pitchFamily="66" charset="0"/>
              </a:rPr>
              <a:t>(ref. 18)</a:t>
            </a:r>
            <a:endParaRPr lang="es-ES" sz="2000" smtClean="0">
              <a:latin typeface="Comic Sans MS" pitchFamily="66" charset="0"/>
            </a:endParaRPr>
          </a:p>
        </p:txBody>
      </p:sp>
      <p:pic>
        <p:nvPicPr>
          <p:cNvPr id="1229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1719263"/>
            <a:ext cx="2095500" cy="4286250"/>
          </a:xfrm>
          <a:noFill/>
        </p:spPr>
      </p:pic>
      <p:sp>
        <p:nvSpPr>
          <p:cNvPr id="12293" name="5 Estrella de 16 puntas"/>
          <p:cNvSpPr>
            <a:spLocks noChangeArrowheads="1"/>
          </p:cNvSpPr>
          <p:nvPr/>
        </p:nvSpPr>
        <p:spPr bwMode="auto">
          <a:xfrm>
            <a:off x="214313" y="1214438"/>
            <a:ext cx="2214562" cy="1357312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1,30 €</a:t>
            </a:r>
          </a:p>
        </p:txBody>
      </p:sp>
      <p:sp>
        <p:nvSpPr>
          <p:cNvPr id="7" name="6 Esquina doblada"/>
          <p:cNvSpPr/>
          <p:nvPr/>
        </p:nvSpPr>
        <p:spPr bwMode="auto">
          <a:xfrm>
            <a:off x="357188" y="5857875"/>
            <a:ext cx="2571750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sz="1600" b="0" u="none" dirty="0">
                <a:latin typeface="Comic Sans MS" pitchFamily="66" charset="0"/>
              </a:rPr>
              <a:t>Botella de vidrio 50 </a:t>
            </a:r>
            <a:r>
              <a:rPr lang="es-ES" sz="1600" b="0" u="none" dirty="0" err="1">
                <a:latin typeface="Comic Sans MS" pitchFamily="66" charset="0"/>
              </a:rPr>
              <a:t>cl</a:t>
            </a:r>
            <a:endParaRPr lang="es-ES" sz="1600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8" name="3 Marcador de contenido" descr="mail.google.co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358082" y="5516541"/>
            <a:ext cx="1785918" cy="134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6000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3714750"/>
            <a:ext cx="142875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   V</a:t>
            </a:r>
            <a:r>
              <a:rPr lang="es-ES" b="1" dirty="0" smtClean="0">
                <a:latin typeface="Snap ITC" pitchFamily="82" charset="0"/>
              </a:rPr>
              <a:t>in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gres de Frut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2714625" y="1357313"/>
            <a:ext cx="5900738" cy="250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/>
              <a:t>      </a:t>
            </a:r>
            <a:r>
              <a:rPr lang="es-ES" sz="2000" dirty="0" smtClean="0">
                <a:latin typeface="Comic Sans MS" pitchFamily="66" charset="0"/>
              </a:rPr>
              <a:t>El Vinagre de Manzana </a:t>
            </a:r>
            <a:r>
              <a:rPr lang="es-ES" sz="2000" dirty="0" err="1" smtClean="0">
                <a:latin typeface="Comic Sans MS" pitchFamily="66" charset="0"/>
              </a:rPr>
              <a:t>Riojavina</a:t>
            </a:r>
            <a:r>
              <a:rPr lang="es-ES" sz="2000" dirty="0" smtClean="0">
                <a:latin typeface="Comic Sans MS" pitchFamily="66" charset="0"/>
              </a:rPr>
              <a:t> está elaborado con manzanas seleccionadas, es el vinagre dietético por naturaleza, adecuado para todo y para todos. Por su alto contenido en potasio tiene propiedades diuréticas e incluso calma el nerviosismo. </a:t>
            </a:r>
            <a:br>
              <a:rPr lang="es-ES" sz="2000" dirty="0" smtClean="0">
                <a:latin typeface="Comic Sans MS" pitchFamily="66" charset="0"/>
              </a:rPr>
            </a:br>
            <a:r>
              <a:rPr lang="es-ES" sz="2000" dirty="0" smtClean="0">
                <a:latin typeface="Comic Sans MS" pitchFamily="66" charset="0"/>
              </a:rPr>
              <a:t/>
            </a:r>
            <a:br>
              <a:rPr lang="es-ES" sz="2000" dirty="0" smtClean="0">
                <a:latin typeface="Comic Sans MS" pitchFamily="66" charset="0"/>
              </a:rPr>
            </a:br>
            <a:r>
              <a:rPr lang="es-ES" sz="2000" dirty="0" smtClean="0">
                <a:latin typeface="Comic Sans MS" pitchFamily="66" charset="0"/>
              </a:rPr>
              <a:t>Nuestro vinagre de manzana se elabora a partir de sidra natural, no de mosto concentrado.</a:t>
            </a: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dirty="0" smtClean="0"/>
              <a:t/>
            </a:r>
            <a:br>
              <a:rPr lang="es-ES" sz="1800" dirty="0" smtClean="0"/>
            </a:br>
            <a:endParaRPr lang="es-E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800" dirty="0" smtClean="0"/>
          </a:p>
          <a:p>
            <a:pPr eaLnBrk="1" hangingPunct="1">
              <a:lnSpc>
                <a:spcPct val="80000"/>
              </a:lnSpc>
            </a:pPr>
            <a:endParaRPr lang="es-ES" sz="1800" dirty="0" smtClean="0"/>
          </a:p>
        </p:txBody>
      </p:sp>
      <p:pic>
        <p:nvPicPr>
          <p:cNvPr id="13318" name="Picture 5" descr=" Vinagre de Manzana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785938" y="1643063"/>
            <a:ext cx="112553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5 Estrella de 16 puntas"/>
          <p:cNvSpPr>
            <a:spLocks noChangeArrowheads="1"/>
          </p:cNvSpPr>
          <p:nvPr/>
        </p:nvSpPr>
        <p:spPr bwMode="auto">
          <a:xfrm>
            <a:off x="0" y="1142984"/>
            <a:ext cx="2143125" cy="1214437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 dirty="0">
                <a:latin typeface="Comic Sans MS" pitchFamily="66" charset="0"/>
              </a:rPr>
              <a:t>1,00 €</a:t>
            </a:r>
          </a:p>
        </p:txBody>
      </p:sp>
      <p:sp>
        <p:nvSpPr>
          <p:cNvPr id="7" name="6 Esquina doblada"/>
          <p:cNvSpPr/>
          <p:nvPr/>
        </p:nvSpPr>
        <p:spPr bwMode="auto">
          <a:xfrm>
            <a:off x="4786313" y="6215063"/>
            <a:ext cx="1928812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20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Esquina doblada"/>
          <p:cNvSpPr/>
          <p:nvPr/>
        </p:nvSpPr>
        <p:spPr bwMode="auto">
          <a:xfrm>
            <a:off x="214313" y="3643313"/>
            <a:ext cx="1928812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19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7188" y="4643438"/>
            <a:ext cx="55006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s-ES" sz="2000" b="0" u="none" dirty="0">
                <a:latin typeface="Comic Sans MS" pitchFamily="66" charset="0"/>
              </a:rPr>
              <a:t>Nuestro vinagre de vino a la frambuesa está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s-ES" sz="2000" b="0" u="none" dirty="0">
                <a:latin typeface="Comic Sans MS" pitchFamily="66" charset="0"/>
              </a:rPr>
              <a:t>elaborado con vinos seleccionados. Úselo en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s-ES" sz="2000" b="0" u="none" dirty="0">
                <a:latin typeface="Comic Sans MS" pitchFamily="66" charset="0"/>
              </a:rPr>
              <a:t>ensaladas aderezadas con nata líquida 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s-ES" sz="2000" b="0" u="none" dirty="0">
                <a:latin typeface="Comic Sans MS" pitchFamily="66" charset="0"/>
              </a:rPr>
              <a:t>vinagre a la frambuesa o para suavizar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s-ES" sz="2000" b="0" u="none" dirty="0">
                <a:latin typeface="Comic Sans MS" pitchFamily="66" charset="0"/>
              </a:rPr>
              <a:t>frutas, en especial fresas.</a:t>
            </a:r>
            <a:r>
              <a:rPr lang="es-ES" sz="2000" b="0" u="none" kern="0" dirty="0">
                <a:latin typeface="Comic Sans MS" pitchFamily="66" charset="0"/>
              </a:rPr>
              <a:t/>
            </a:r>
            <a:br>
              <a:rPr lang="es-ES" sz="2000" b="0" u="none" kern="0" dirty="0">
                <a:latin typeface="Comic Sans MS" pitchFamily="66" charset="0"/>
              </a:rPr>
            </a:br>
            <a:r>
              <a:rPr lang="es-ES" b="0" u="none" kern="0" dirty="0">
                <a:latin typeface="+mn-lt"/>
              </a:rPr>
              <a:t/>
            </a:r>
            <a:br>
              <a:rPr lang="es-ES" b="0" u="none" kern="0" dirty="0">
                <a:latin typeface="+mn-lt"/>
              </a:rPr>
            </a:br>
            <a:endParaRPr lang="es-ES" b="0" u="none" kern="0" dirty="0">
              <a:latin typeface="+mn-lt"/>
            </a:endParaRPr>
          </a:p>
        </p:txBody>
      </p:sp>
      <p:sp>
        <p:nvSpPr>
          <p:cNvPr id="13323" name="11 Estrella de 16 puntas"/>
          <p:cNvSpPr>
            <a:spLocks noChangeArrowheads="1"/>
          </p:cNvSpPr>
          <p:nvPr/>
        </p:nvSpPr>
        <p:spPr bwMode="auto">
          <a:xfrm>
            <a:off x="7000875" y="3429000"/>
            <a:ext cx="2143125" cy="1214438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1,00 €</a:t>
            </a:r>
          </a:p>
        </p:txBody>
      </p:sp>
      <p:pic>
        <p:nvPicPr>
          <p:cNvPr id="12" name="3 Marcador de contenido" descr="mail.google.com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738511" y="357166"/>
            <a:ext cx="1405489" cy="105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6000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4071938"/>
            <a:ext cx="11874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4286250"/>
            <a:ext cx="108267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b="1" dirty="0" smtClean="0">
                <a:latin typeface="Snap ITC" pitchFamily="82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V</a:t>
            </a:r>
            <a:r>
              <a:rPr lang="es-ES" b="1" dirty="0" smtClean="0">
                <a:latin typeface="Snap ITC" pitchFamily="82" charset="0"/>
              </a:rPr>
              <a:t>in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gre 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 l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s hierb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571625"/>
            <a:ext cx="832961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b="1" smtClean="0">
                <a:latin typeface="Comic Sans MS" pitchFamily="66" charset="0"/>
              </a:rPr>
              <a:t>Botella de vidrio  de 50 cl, </a:t>
            </a:r>
            <a:r>
              <a:rPr lang="es-ES" sz="2000" smtClean="0">
                <a:latin typeface="Comic Sans MS" pitchFamily="66" charset="0"/>
              </a:rPr>
              <a:t>con tapón vertedor especial para vinagre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Elaborado con vinos seleccionados 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000" b="1" smtClean="0">
                <a:latin typeface="Comic Sans MS" pitchFamily="66" charset="0"/>
              </a:rPr>
              <a:t>ajos de calidad</a:t>
            </a:r>
            <a:r>
              <a:rPr lang="es-ES" sz="2000" smtClean="0">
                <a:latin typeface="Comic Sans MS" pitchFamily="66" charset="0"/>
              </a:rPr>
              <a:t>, ideal para preparar unos boquerones en vinagre al ajo, ensalada de escarola o asar una lubina.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000" b="1" smtClean="0">
                <a:latin typeface="Comic Sans MS" pitchFamily="66" charset="0"/>
              </a:rPr>
              <a:t>hierbas frescas</a:t>
            </a:r>
            <a:r>
              <a:rPr lang="es-ES" sz="2000" smtClean="0">
                <a:latin typeface="Comic Sans MS" pitchFamily="66" charset="0"/>
              </a:rPr>
              <a:t>. Úsese para preparar un cordero asado, aderezar una exquisita ensalada o incluso como tratamiento para aclarar los cabellos y darles brillo.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000" b="1" smtClean="0">
                <a:latin typeface="Comic Sans MS" pitchFamily="66" charset="0"/>
              </a:rPr>
              <a:t>estragón de nuestra propia plantación</a:t>
            </a:r>
            <a:r>
              <a:rPr lang="es-ES" sz="2000" smtClean="0">
                <a:latin typeface="Comic Sans MS" pitchFamily="66" charset="0"/>
              </a:rPr>
              <a:t>, es un vinagre ideal para pescados, ensaladas de verduras o legumbres, etc.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</p:txBody>
      </p:sp>
      <p:pic>
        <p:nvPicPr>
          <p:cNvPr id="14343" name="Picture 5" descr=" Vinagre de Vino al Ajo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714375" y="4421188"/>
            <a:ext cx="100012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Esquina doblada"/>
          <p:cNvSpPr/>
          <p:nvPr/>
        </p:nvSpPr>
        <p:spPr bwMode="auto">
          <a:xfrm>
            <a:off x="285750" y="6286500"/>
            <a:ext cx="1928813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De ajo (ref. 21) 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345" name="8 Estrella de 16 puntas"/>
          <p:cNvSpPr>
            <a:spLocks noChangeArrowheads="1"/>
          </p:cNvSpPr>
          <p:nvPr/>
        </p:nvSpPr>
        <p:spPr bwMode="auto">
          <a:xfrm>
            <a:off x="4643438" y="4500563"/>
            <a:ext cx="2143125" cy="1214437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0,95 €</a:t>
            </a:r>
          </a:p>
        </p:txBody>
      </p:sp>
      <p:sp>
        <p:nvSpPr>
          <p:cNvPr id="11" name="10 Esquina doblada"/>
          <p:cNvSpPr/>
          <p:nvPr/>
        </p:nvSpPr>
        <p:spPr bwMode="auto">
          <a:xfrm>
            <a:off x="2428875" y="6357938"/>
            <a:ext cx="3500438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Al romero y espliego (ref. 22)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11 Esquina doblada"/>
          <p:cNvSpPr/>
          <p:nvPr/>
        </p:nvSpPr>
        <p:spPr bwMode="auto">
          <a:xfrm>
            <a:off x="6286500" y="6357938"/>
            <a:ext cx="2643188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Al estragón (ref.23)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3" name="3 Marcador de contenido" descr="mail.google.com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7643834" y="428604"/>
            <a:ext cx="1310382" cy="9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8000"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V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in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gre B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ls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á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mico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0563" y="1600200"/>
            <a:ext cx="4186237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El Vinagre Balsámico de Rioja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Riojavina se diferencia por su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sabor agridulce, gran suavidad 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color oscuro con reflejos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castaños. Un toque delicatessen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para ensaladas refinadas,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marinados de verduras crudas 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cocidas, cócteles, helados, etc.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Perfuma la carne a la brasa 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aromatiza las ensaladas de fruta.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0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Botella de vidrio de 50 cl y tapón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latin typeface="Comic Sans MS" pitchFamily="66" charset="0"/>
              </a:rPr>
              <a:t>vertedor especial para vinagre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b="1" u="sng" smtClean="0"/>
              <a:t/>
            </a:r>
            <a:br>
              <a:rPr lang="es-ES" sz="2000" b="1" u="sng" smtClean="0"/>
            </a:br>
            <a:endParaRPr lang="es-ES" sz="2000" b="1" u="sng" smtClean="0"/>
          </a:p>
        </p:txBody>
      </p:sp>
      <p:pic>
        <p:nvPicPr>
          <p:cNvPr id="15365" name="Picture 5" descr="Vinagre Balsámico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43000" y="1571625"/>
            <a:ext cx="1990725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5 Estrella de 16 puntas"/>
          <p:cNvSpPr>
            <a:spLocks noChangeArrowheads="1"/>
          </p:cNvSpPr>
          <p:nvPr/>
        </p:nvSpPr>
        <p:spPr bwMode="auto">
          <a:xfrm>
            <a:off x="2357438" y="1285875"/>
            <a:ext cx="2143125" cy="1214438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1,90 €</a:t>
            </a:r>
          </a:p>
        </p:txBody>
      </p:sp>
      <p:sp>
        <p:nvSpPr>
          <p:cNvPr id="7" name="6 Esquina doblada"/>
          <p:cNvSpPr/>
          <p:nvPr/>
        </p:nvSpPr>
        <p:spPr bwMode="auto">
          <a:xfrm>
            <a:off x="2928938" y="5929313"/>
            <a:ext cx="1928812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24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8" name="3 Marcador de contenido" descr="mail.google.co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143636" y="5715016"/>
            <a:ext cx="1521683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8000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s-ES" sz="5400" b="1" u="sng" dirty="0" smtClean="0">
                <a:solidFill>
                  <a:schemeClr val="tx1"/>
                </a:solidFill>
                <a:latin typeface="Snap ITC" pitchFamily="82" charset="0"/>
              </a:rPr>
              <a:t>Dulces Rioj</a:t>
            </a:r>
            <a:r>
              <a:rPr lang="es-ES" sz="5400" b="1" u="sng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5400" b="1" u="sng" dirty="0" smtClean="0">
                <a:solidFill>
                  <a:schemeClr val="tx1"/>
                </a:solidFill>
                <a:latin typeface="Snap ITC" pitchFamily="82" charset="0"/>
              </a:rPr>
              <a:t>nos</a:t>
            </a:r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643182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3 Marcador de contenido" descr="mail.google.co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357818" y="3071810"/>
            <a:ext cx="2675668" cy="200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    F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rdelejos L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 </a:t>
            </a:r>
            <a:r>
              <a:rPr lang="es-ES" b="1" dirty="0" err="1" smtClean="0">
                <a:solidFill>
                  <a:schemeClr val="tx1"/>
                </a:solidFill>
                <a:latin typeface="Snap ITC" pitchFamily="82" charset="0"/>
              </a:rPr>
              <a:t>Queleñ</a:t>
            </a:r>
            <a:r>
              <a:rPr lang="es-ES" b="1" dirty="0" err="1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endParaRPr lang="es-ES" b="1" dirty="0" smtClean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Dulces que nos dejaron los árabes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en el Valle del Cidacos durante la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ocupación en los siglos IX y X,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entonces eran conocidos como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Fardeles.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Se elaboran a partir de un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hojaldre muy fino cortado 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cuadrados . Se rellenan con una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exquisita mezcla a base 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almendra , huevo y azúcar.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La mezcla se envuelve con el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hojaldre y toma una forma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rectangular.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Después de fritos, se espolvorean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 smtClean="0">
                <a:solidFill>
                  <a:srgbClr val="000000"/>
                </a:solidFill>
                <a:latin typeface="Comic Sans MS" pitchFamily="66" charset="0"/>
              </a:rPr>
              <a:t>con azúcar glasé</a:t>
            </a:r>
            <a:r>
              <a:rPr lang="es-ES" sz="2000" dirty="0" smtClean="0">
                <a:solidFill>
                  <a:srgbClr val="1FA1FF"/>
                </a:solidFill>
                <a:latin typeface="Comic Sans MS" pitchFamily="66" charset="0"/>
              </a:rPr>
              <a:t/>
            </a:r>
            <a:br>
              <a:rPr lang="es-ES" sz="2000" dirty="0" smtClean="0">
                <a:solidFill>
                  <a:srgbClr val="1FA1FF"/>
                </a:solidFill>
                <a:latin typeface="Comic Sans MS" pitchFamily="66" charset="0"/>
              </a:rPr>
            </a:br>
            <a:endParaRPr lang="es-ES" sz="2000" b="1" u="sng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s-ES" sz="2000" dirty="0" smtClean="0"/>
          </a:p>
        </p:txBody>
      </p:sp>
      <p:sp>
        <p:nvSpPr>
          <p:cNvPr id="20484" name="7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FontTx/>
              <a:buNone/>
            </a:pPr>
            <a:endParaRPr lang="es-E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smtClean="0">
                <a:latin typeface="Comic Sans MS" pitchFamily="66" charset="0"/>
              </a:rPr>
              <a:t>  </a:t>
            </a:r>
            <a:r>
              <a:rPr lang="es-ES" sz="2000" b="1" dirty="0" smtClean="0">
                <a:latin typeface="Comic Sans MS" pitchFamily="66" charset="0"/>
              </a:rPr>
              <a:t>Caja  6 unidades: 5,00 €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smtClean="0">
                <a:latin typeface="Comic Sans MS" pitchFamily="66" charset="0"/>
              </a:rPr>
              <a:t>   (Referencia 25)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smtClean="0">
                <a:latin typeface="Comic Sans MS" pitchFamily="66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latin typeface="Comic Sans MS" pitchFamily="66" charset="0"/>
              </a:rPr>
              <a:t> Caja 12 unidades: 9,00 €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smtClean="0">
                <a:latin typeface="Comic Sans MS" pitchFamily="66" charset="0"/>
              </a:rPr>
              <a:t>   (Referencia 26)</a:t>
            </a:r>
          </a:p>
          <a:p>
            <a:endParaRPr lang="es-ES" dirty="0" smtClean="0"/>
          </a:p>
        </p:txBody>
      </p:sp>
      <p:pic>
        <p:nvPicPr>
          <p:cNvPr id="20485" name="Picture 11" descr="fardalejos"/>
          <p:cNvPicPr>
            <a:picLocks noChangeAspect="1" noChangeArrowheads="1"/>
          </p:cNvPicPr>
          <p:nvPr/>
        </p:nvPicPr>
        <p:blipFill>
          <a:blip r:embed="rId2"/>
          <a:srcRect l="6267" t="6746" r="6267" b="5856"/>
          <a:stretch>
            <a:fillRect/>
          </a:stretch>
        </p:blipFill>
        <p:spPr bwMode="auto">
          <a:xfrm>
            <a:off x="4929188" y="1643063"/>
            <a:ext cx="304165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3 Marcador de contenido" descr="mail.google.com.jpeg"/>
          <p:cNvPicPr>
            <a:picLocks noChangeAspect="1"/>
          </p:cNvPicPr>
          <p:nvPr/>
        </p:nvPicPr>
        <p:blipFill>
          <a:blip r:embed="rId3"/>
          <a:srcRect l="11110" r="11111" b="1383"/>
          <a:stretch>
            <a:fillRect/>
          </a:stretch>
        </p:blipFill>
        <p:spPr bwMode="auto">
          <a:xfrm>
            <a:off x="0" y="0"/>
            <a:ext cx="1500198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8000"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800" b="1" u="sng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4800" b="1" u="sng" dirty="0" smtClean="0">
                <a:solidFill>
                  <a:schemeClr val="tx1"/>
                </a:solidFill>
                <a:latin typeface="Snap ITC" pitchFamily="82" charset="0"/>
              </a:rPr>
              <a:t>rtes</a:t>
            </a:r>
            <a:r>
              <a:rPr lang="es-ES" sz="4800" b="1" u="sng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4800" b="1" u="sng" dirty="0" smtClean="0">
                <a:solidFill>
                  <a:schemeClr val="tx1"/>
                </a:solidFill>
                <a:latin typeface="Snap ITC" pitchFamily="82" charset="0"/>
              </a:rPr>
              <a:t>ní</a:t>
            </a:r>
            <a:r>
              <a:rPr lang="es-ES" sz="4800" b="1" u="sng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4800" b="1" u="sng" dirty="0" smtClean="0">
                <a:solidFill>
                  <a:schemeClr val="tx1"/>
                </a:solidFill>
                <a:latin typeface="Snap ITC" pitchFamily="82" charset="0"/>
              </a:rPr>
              <a:t> con COR</a:t>
            </a:r>
            <a:r>
              <a:rPr lang="es-ES" sz="4800" b="1" u="sng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4800" b="1" u="sng" dirty="0" smtClean="0">
                <a:solidFill>
                  <a:schemeClr val="tx1"/>
                </a:solidFill>
                <a:latin typeface="Snap ITC" pitchFamily="82" charset="0"/>
              </a:rPr>
              <a:t>ZÓN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428750"/>
            <a:ext cx="21526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286250"/>
            <a:ext cx="48069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7 Rectángulo"/>
          <p:cNvSpPr>
            <a:spLocks noChangeArrowheads="1"/>
          </p:cNvSpPr>
          <p:nvPr/>
        </p:nvSpPr>
        <p:spPr bwMode="auto">
          <a:xfrm>
            <a:off x="357188" y="6211888"/>
            <a:ext cx="4857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 u="none">
                <a:latin typeface="Comic Sans MS" pitchFamily="66" charset="0"/>
              </a:rPr>
              <a:t>Asociación Riojana Pro Personas con Discapacidad Intelectual (ARPS) </a:t>
            </a: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571612"/>
            <a:ext cx="40401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0300" y="4643438"/>
            <a:ext cx="25288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 flipH="1">
            <a:off x="8686797" y="6072206"/>
            <a:ext cx="45719" cy="45719"/>
          </a:xfrm>
        </p:spPr>
        <p:txBody>
          <a:bodyPr/>
          <a:lstStyle/>
          <a:p>
            <a:pPr>
              <a:buNone/>
            </a:pPr>
            <a:endParaRPr lang="es-ES_tradnl" dirty="0"/>
          </a:p>
        </p:txBody>
      </p:sp>
      <p:pic>
        <p:nvPicPr>
          <p:cNvPr id="10" name="3 Marcador de contenido" descr="mail.google.com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7215206" y="5429264"/>
            <a:ext cx="1928794" cy="144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000">
    <p:cover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5400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5400" b="1" dirty="0" smtClean="0">
                <a:latin typeface="Snap ITC" pitchFamily="82" charset="0"/>
              </a:rPr>
              <a:t>RPS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43438" y="1857375"/>
            <a:ext cx="4043362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z="2400" dirty="0" smtClean="0">
                <a:latin typeface="Comic Sans MS" pitchFamily="66" charset="0"/>
              </a:rPr>
              <a:t>Artículos especiales</a:t>
            </a:r>
          </a:p>
          <a:p>
            <a:pPr eaLnBrk="1" hangingPunct="1">
              <a:buFontTx/>
              <a:buNone/>
            </a:pPr>
            <a:r>
              <a:rPr lang="es-ES" sz="2400" dirty="0" smtClean="0">
                <a:latin typeface="Comic Sans MS" pitchFamily="66" charset="0"/>
              </a:rPr>
              <a:t>hechos a mano por</a:t>
            </a:r>
          </a:p>
          <a:p>
            <a:pPr eaLnBrk="1" hangingPunct="1">
              <a:buFontTx/>
              <a:buNone/>
            </a:pPr>
            <a:r>
              <a:rPr lang="es-ES" sz="2400" dirty="0" smtClean="0">
                <a:latin typeface="Comic Sans MS" pitchFamily="66" charset="0"/>
              </a:rPr>
              <a:t>personas con discapacidad</a:t>
            </a:r>
          </a:p>
          <a:p>
            <a:pPr eaLnBrk="1" hangingPunct="1">
              <a:buFontTx/>
              <a:buNone/>
            </a:pPr>
            <a:r>
              <a:rPr lang="es-ES" sz="2400" dirty="0" smtClean="0">
                <a:latin typeface="Comic Sans MS" pitchFamily="66" charset="0"/>
              </a:rPr>
              <a:t>intelectual.</a:t>
            </a:r>
          </a:p>
          <a:p>
            <a:pPr eaLnBrk="1" hangingPunct="1">
              <a:buFontTx/>
              <a:buNone/>
            </a:pPr>
            <a:endParaRPr lang="es-ES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s-ES" sz="2400" dirty="0" smtClean="0">
                <a:latin typeface="Comic Sans MS" pitchFamily="66" charset="0"/>
              </a:rPr>
              <a:t>Regalos especiales para</a:t>
            </a:r>
          </a:p>
          <a:p>
            <a:pPr eaLnBrk="1" hangingPunct="1">
              <a:buFontTx/>
              <a:buNone/>
            </a:pPr>
            <a:r>
              <a:rPr lang="es-ES" sz="2400" dirty="0" smtClean="0">
                <a:latin typeface="Comic Sans MS" pitchFamily="66" charset="0"/>
              </a:rPr>
              <a:t>personas y momentos</a:t>
            </a:r>
          </a:p>
          <a:p>
            <a:pPr eaLnBrk="1" hangingPunct="1">
              <a:buFontTx/>
              <a:buNone/>
            </a:pPr>
            <a:r>
              <a:rPr lang="es-ES" sz="2400" dirty="0" smtClean="0">
                <a:latin typeface="Comic Sans MS" pitchFamily="66" charset="0"/>
              </a:rPr>
              <a:t>especiales.</a:t>
            </a:r>
          </a:p>
        </p:txBody>
      </p:sp>
      <p:pic>
        <p:nvPicPr>
          <p:cNvPr id="22533" name="Picture 9" descr="Muñeca TIEN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412875"/>
            <a:ext cx="3394075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3 Marcador de contenido" descr="mail.google.co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215206" y="5409222"/>
            <a:ext cx="1928794" cy="144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dirty="0" smtClean="0">
                <a:latin typeface="Snap ITC" pitchFamily="82" charset="0"/>
              </a:rPr>
              <a:t>   Libret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s y 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gend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s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643563" y="1600200"/>
            <a:ext cx="3043237" cy="7572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z="2800" b="1" dirty="0" smtClean="0">
                <a:latin typeface="Comic Sans MS" pitchFamily="66" charset="0"/>
              </a:rPr>
              <a:t>Agenda</a:t>
            </a:r>
            <a:r>
              <a:rPr lang="es-ES" sz="2800" dirty="0" smtClean="0">
                <a:latin typeface="Comic Sans MS" pitchFamily="66" charset="0"/>
              </a:rPr>
              <a:t> (ref.27) </a:t>
            </a:r>
          </a:p>
        </p:txBody>
      </p:sp>
      <p:pic>
        <p:nvPicPr>
          <p:cNvPr id="23557" name="Picture 9" descr="Libretas_Todas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4000500"/>
            <a:ext cx="3487737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7 Estrella de 16 puntas"/>
          <p:cNvSpPr>
            <a:spLocks noChangeArrowheads="1"/>
          </p:cNvSpPr>
          <p:nvPr/>
        </p:nvSpPr>
        <p:spPr bwMode="auto">
          <a:xfrm>
            <a:off x="3500438" y="4429125"/>
            <a:ext cx="2143125" cy="1214438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3,00 €</a:t>
            </a:r>
          </a:p>
        </p:txBody>
      </p:sp>
      <p:pic>
        <p:nvPicPr>
          <p:cNvPr id="23559" name="Picture 7" descr="Agendas TOD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571625"/>
            <a:ext cx="356076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11 Estrella de 16 puntas"/>
          <p:cNvSpPr>
            <a:spLocks noChangeArrowheads="1"/>
          </p:cNvSpPr>
          <p:nvPr/>
        </p:nvSpPr>
        <p:spPr bwMode="auto">
          <a:xfrm>
            <a:off x="3500438" y="1214438"/>
            <a:ext cx="2143125" cy="1214437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2,50 €</a:t>
            </a: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 bwMode="auto">
          <a:xfrm>
            <a:off x="1000125" y="5643563"/>
            <a:ext cx="3043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s-ES" sz="2800" u="none" kern="0" dirty="0">
                <a:latin typeface="Comic Sans MS" pitchFamily="66" charset="0"/>
              </a:rPr>
              <a:t>Libreta</a:t>
            </a:r>
            <a:r>
              <a:rPr lang="es-ES" sz="2800" b="0" u="none" kern="0" dirty="0">
                <a:latin typeface="Comic Sans MS" pitchFamily="66" charset="0"/>
              </a:rPr>
              <a:t> (</a:t>
            </a:r>
            <a:r>
              <a:rPr lang="es-ES" sz="2800" b="0" u="none" kern="0" dirty="0" smtClean="0">
                <a:latin typeface="Comic Sans MS" pitchFamily="66" charset="0"/>
              </a:rPr>
              <a:t>ref.28) </a:t>
            </a:r>
            <a:endParaRPr lang="es-ES" sz="2800" b="0" u="none" kern="0" dirty="0">
              <a:latin typeface="Comic Sans MS" pitchFamily="66" charset="0"/>
            </a:endParaRPr>
          </a:p>
        </p:txBody>
      </p:sp>
      <p:pic>
        <p:nvPicPr>
          <p:cNvPr id="9" name="3 Marcador de contenido" descr="mail.google.com.jpeg"/>
          <p:cNvPicPr>
            <a:picLocks noChangeAspect="1"/>
          </p:cNvPicPr>
          <p:nvPr/>
        </p:nvPicPr>
        <p:blipFill>
          <a:blip r:embed="rId4"/>
          <a:srcRect l="11113" r="11110" b="1383"/>
          <a:stretch>
            <a:fillRect/>
          </a:stretch>
        </p:blipFill>
        <p:spPr bwMode="auto">
          <a:xfrm>
            <a:off x="0" y="0"/>
            <a:ext cx="150016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000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800" b="1" u="sng" dirty="0" smtClean="0">
                <a:solidFill>
                  <a:schemeClr val="bg1"/>
                </a:solidFill>
                <a:latin typeface="Snap ITC" pitchFamily="82" charset="0"/>
              </a:rPr>
              <a:t>¡ADVERTENCIAS!</a:t>
            </a:r>
          </a:p>
        </p:txBody>
      </p:sp>
      <p:sp>
        <p:nvSpPr>
          <p:cNvPr id="3075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sz="1000" b="1" dirty="0" smtClean="0">
              <a:latin typeface="Comic Sans MS" pitchFamily="66" charset="0"/>
              <a:ea typeface="Latha" pitchFamily="34" charset="0"/>
              <a:cs typeface="Latha" pitchFamily="34" charset="0"/>
            </a:endParaRPr>
          </a:p>
          <a:p>
            <a:pPr>
              <a:buFontTx/>
              <a:buNone/>
            </a:pPr>
            <a:r>
              <a:rPr lang="es-ES" b="1" dirty="0" smtClean="0">
                <a:latin typeface="Comic Sans MS" pitchFamily="66" charset="0"/>
                <a:ea typeface="Latha" pitchFamily="34" charset="0"/>
                <a:cs typeface="Latha" pitchFamily="34" charset="0"/>
              </a:rPr>
              <a:t>Los precios de los productos:</a:t>
            </a:r>
          </a:p>
          <a:p>
            <a:r>
              <a:rPr lang="es-ES" b="1" dirty="0" smtClean="0">
                <a:latin typeface="Comic Sans MS" pitchFamily="66" charset="0"/>
                <a:ea typeface="Latha" pitchFamily="34" charset="0"/>
                <a:cs typeface="Latha" pitchFamily="34" charset="0"/>
              </a:rPr>
              <a:t>incluyen el I</a:t>
            </a:r>
            <a:r>
              <a:rPr lang="es-ES" b="1" dirty="0" smtClean="0">
                <a:solidFill>
                  <a:schemeClr val="bg1"/>
                </a:solidFill>
                <a:latin typeface="Comic Sans MS" pitchFamily="66" charset="0"/>
                <a:ea typeface="Latha" pitchFamily="34" charset="0"/>
                <a:cs typeface="Latha" pitchFamily="34" charset="0"/>
              </a:rPr>
              <a:t>VA</a:t>
            </a:r>
            <a:r>
              <a:rPr lang="es-ES" b="1" dirty="0" smtClean="0">
                <a:latin typeface="Comic Sans MS" pitchFamily="66" charset="0"/>
                <a:ea typeface="Latha" pitchFamily="34" charset="0"/>
                <a:cs typeface="Latha" pitchFamily="34" charset="0"/>
              </a:rPr>
              <a:t>, pero </a:t>
            </a:r>
          </a:p>
          <a:p>
            <a:r>
              <a:rPr lang="es-ES" b="1" dirty="0" smtClean="0">
                <a:latin typeface="Comic Sans MS" pitchFamily="66" charset="0"/>
                <a:ea typeface="Latha" pitchFamily="34" charset="0"/>
                <a:cs typeface="Latha" pitchFamily="34" charset="0"/>
              </a:rPr>
              <a:t>no incluyen el tr</a:t>
            </a:r>
            <a:r>
              <a:rPr lang="es-ES" b="1" dirty="0" smtClean="0">
                <a:solidFill>
                  <a:schemeClr val="bg1"/>
                </a:solidFill>
                <a:latin typeface="Comic Sans MS" pitchFamily="66" charset="0"/>
                <a:ea typeface="Latha" pitchFamily="34" charset="0"/>
                <a:cs typeface="Latha" pitchFamily="34" charset="0"/>
              </a:rPr>
              <a:t>a</a:t>
            </a:r>
            <a:r>
              <a:rPr lang="es-ES" b="1" dirty="0" smtClean="0">
                <a:latin typeface="Comic Sans MS" pitchFamily="66" charset="0"/>
                <a:ea typeface="Latha" pitchFamily="34" charset="0"/>
                <a:cs typeface="Latha" pitchFamily="34" charset="0"/>
              </a:rPr>
              <a:t>nsporte.</a:t>
            </a:r>
          </a:p>
          <a:p>
            <a:pPr>
              <a:buFontTx/>
              <a:buNone/>
            </a:pPr>
            <a:endParaRPr lang="es-ES" sz="1400" b="1" u="sng" dirty="0" smtClean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s-ES" b="1" u="sng" dirty="0" smtClean="0">
                <a:latin typeface="Comic Sans MS" pitchFamily="66" charset="0"/>
              </a:rPr>
              <a:t>DESCUENTO del 20 % en f</a:t>
            </a:r>
            <a:r>
              <a:rPr lang="es-ES" b="1" u="sng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es-ES" b="1" u="sng" dirty="0" smtClean="0">
                <a:latin typeface="Comic Sans MS" pitchFamily="66" charset="0"/>
              </a:rPr>
              <a:t>ctur</a:t>
            </a:r>
            <a:r>
              <a:rPr lang="es-ES" b="1" u="sng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</a:p>
          <a:p>
            <a:pPr algn="ctr">
              <a:buFontTx/>
              <a:buNone/>
            </a:pPr>
            <a:r>
              <a:rPr lang="es-ES" sz="2800" b="1" dirty="0" smtClean="0">
                <a:latin typeface="Comic Sans MS" pitchFamily="66" charset="0"/>
              </a:rPr>
              <a:t>(excepto </a:t>
            </a:r>
            <a:r>
              <a:rPr lang="es-ES" sz="2800" b="1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es-ES" sz="2800" b="1" dirty="0" smtClean="0">
                <a:latin typeface="Comic Sans MS" pitchFamily="66" charset="0"/>
              </a:rPr>
              <a:t>rtes</a:t>
            </a:r>
            <a:r>
              <a:rPr lang="es-ES" sz="2800" b="1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es-ES" sz="2800" b="1" dirty="0" smtClean="0">
                <a:latin typeface="Comic Sans MS" pitchFamily="66" charset="0"/>
              </a:rPr>
              <a:t>ní</a:t>
            </a:r>
            <a:r>
              <a:rPr lang="es-ES" sz="2800" b="1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es-ES" sz="2800" b="1" dirty="0" smtClean="0">
                <a:latin typeface="Comic Sans MS" pitchFamily="66" charset="0"/>
              </a:rPr>
              <a:t>)</a:t>
            </a:r>
          </a:p>
          <a:p>
            <a:endParaRPr lang="es-ES" dirty="0" smtClean="0"/>
          </a:p>
        </p:txBody>
      </p:sp>
      <p:pic>
        <p:nvPicPr>
          <p:cNvPr id="3076" name="Picture 7" descr="advertenc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14290"/>
            <a:ext cx="17653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3 Marcador de contenido" descr="mail.google.co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038975" y="5276850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>
    <p:cover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Fund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s p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r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 </a:t>
            </a:r>
            <a:r>
              <a:rPr lang="es-ES" b="1" dirty="0" err="1" smtClean="0">
                <a:solidFill>
                  <a:schemeClr val="tx1"/>
                </a:solidFill>
                <a:latin typeface="Snap ITC" pitchFamily="82" charset="0"/>
              </a:rPr>
              <a:t>bonobús</a:t>
            </a:r>
            <a:endParaRPr lang="es-ES" b="1" dirty="0" smtClean="0">
              <a:solidFill>
                <a:schemeClr val="tx1"/>
              </a:solidFill>
              <a:latin typeface="Snap ITC" pitchFamily="82" charset="0"/>
            </a:endParaRPr>
          </a:p>
        </p:txBody>
      </p:sp>
      <p:pic>
        <p:nvPicPr>
          <p:cNvPr id="24580" name="Picture 7" descr="Bonobus TOD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628775"/>
            <a:ext cx="5486400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Esquina doblada"/>
          <p:cNvSpPr/>
          <p:nvPr/>
        </p:nvSpPr>
        <p:spPr bwMode="auto">
          <a:xfrm>
            <a:off x="6715125" y="3429000"/>
            <a:ext cx="1928813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</a:t>
            </a:r>
            <a:r>
              <a:rPr lang="es-ES" b="0" u="none" dirty="0" smtClean="0">
                <a:latin typeface="Comic Sans MS" pitchFamily="66" charset="0"/>
              </a:rPr>
              <a:t>29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582" name="6 Estrella de 16 puntas"/>
          <p:cNvSpPr>
            <a:spLocks noChangeArrowheads="1"/>
          </p:cNvSpPr>
          <p:nvPr/>
        </p:nvSpPr>
        <p:spPr bwMode="auto">
          <a:xfrm>
            <a:off x="5929313" y="1500188"/>
            <a:ext cx="2286000" cy="1500187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2,50 €</a:t>
            </a:r>
          </a:p>
        </p:txBody>
      </p:sp>
      <p:pic>
        <p:nvPicPr>
          <p:cNvPr id="7" name="3 Marcador de contenido" descr="mail.google.co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215206" y="5409222"/>
            <a:ext cx="1928794" cy="144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000"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M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rcos de fotos</a:t>
            </a:r>
          </a:p>
        </p:txBody>
      </p:sp>
      <p:pic>
        <p:nvPicPr>
          <p:cNvPr id="25604" name="Picture 7" descr="Marcos Amarillo y Naran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205038"/>
            <a:ext cx="5638800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Esquina doblada"/>
          <p:cNvSpPr/>
          <p:nvPr/>
        </p:nvSpPr>
        <p:spPr bwMode="auto">
          <a:xfrm>
            <a:off x="6643688" y="4071938"/>
            <a:ext cx="1928812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</a:t>
            </a:r>
            <a:r>
              <a:rPr lang="es-ES" b="0" u="none" dirty="0" smtClean="0">
                <a:latin typeface="Comic Sans MS" pitchFamily="66" charset="0"/>
              </a:rPr>
              <a:t>30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606" name="6 Estrella de 16 puntas"/>
          <p:cNvSpPr>
            <a:spLocks noChangeArrowheads="1"/>
          </p:cNvSpPr>
          <p:nvPr/>
        </p:nvSpPr>
        <p:spPr bwMode="auto">
          <a:xfrm>
            <a:off x="6000750" y="1643063"/>
            <a:ext cx="2143125" cy="1643062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2,50 €</a:t>
            </a:r>
          </a:p>
        </p:txBody>
      </p:sp>
      <p:pic>
        <p:nvPicPr>
          <p:cNvPr id="7" name="3 Marcador de contenido" descr="mail.google.co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215206" y="5409222"/>
            <a:ext cx="1928794" cy="144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000">
    <p:cover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eaLnBrk="1" hangingPunct="1"/>
            <a:r>
              <a:rPr lang="es-ES" sz="4800" b="1" dirty="0" smtClean="0">
                <a:latin typeface="Snap ITC" pitchFamily="82" charset="0"/>
              </a:rPr>
              <a:t>M</a:t>
            </a:r>
            <a:r>
              <a:rPr lang="es-ES" sz="4800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4800" b="1" dirty="0" smtClean="0">
                <a:latin typeface="Snap ITC" pitchFamily="82" charset="0"/>
              </a:rPr>
              <a:t>rc</a:t>
            </a:r>
            <a:r>
              <a:rPr lang="es-ES" sz="4800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4800" b="1" dirty="0" smtClean="0">
                <a:latin typeface="Snap ITC" pitchFamily="82" charset="0"/>
              </a:rPr>
              <a:t> p</a:t>
            </a:r>
            <a:r>
              <a:rPr lang="es-ES" sz="4800" b="1" dirty="0" smtClean="0">
                <a:solidFill>
                  <a:schemeClr val="bg1"/>
                </a:solidFill>
                <a:latin typeface="Snap ITC" pitchFamily="82" charset="0"/>
              </a:rPr>
              <a:t>á</a:t>
            </a:r>
            <a:r>
              <a:rPr lang="es-ES" sz="4800" b="1" dirty="0" smtClean="0">
                <a:latin typeface="Snap ITC" pitchFamily="82" charset="0"/>
              </a:rPr>
              <a:t>gin</a:t>
            </a:r>
            <a:r>
              <a:rPr lang="es-ES" sz="4800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4800" b="1" dirty="0" smtClean="0">
                <a:latin typeface="Snap ITC" pitchFamily="82" charset="0"/>
              </a:rPr>
              <a:t>s</a:t>
            </a:r>
          </a:p>
        </p:txBody>
      </p:sp>
      <p:pic>
        <p:nvPicPr>
          <p:cNvPr id="26628" name="Picture 9" descr="Marcapáginas_Tod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4346575" cy="291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0" descr="Marcapáginas (recortes)"/>
          <p:cNvPicPr>
            <a:picLocks noChangeAspect="1" noChangeArrowheads="1"/>
          </p:cNvPicPr>
          <p:nvPr/>
        </p:nvPicPr>
        <p:blipFill>
          <a:blip r:embed="rId3"/>
          <a:srcRect r="7"/>
          <a:stretch>
            <a:fillRect/>
          </a:stretch>
        </p:blipFill>
        <p:spPr bwMode="auto">
          <a:xfrm>
            <a:off x="5257800" y="3657600"/>
            <a:ext cx="3429000" cy="26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Esquina doblada"/>
          <p:cNvSpPr/>
          <p:nvPr/>
        </p:nvSpPr>
        <p:spPr bwMode="auto">
          <a:xfrm>
            <a:off x="6000750" y="3143250"/>
            <a:ext cx="1928813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</a:t>
            </a:r>
            <a:r>
              <a:rPr lang="es-ES" b="0" u="none" dirty="0" smtClean="0">
                <a:latin typeface="Comic Sans MS" pitchFamily="66" charset="0"/>
              </a:rPr>
              <a:t>31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631" name="7 Estrella de 16 puntas"/>
          <p:cNvSpPr>
            <a:spLocks noChangeArrowheads="1"/>
          </p:cNvSpPr>
          <p:nvPr/>
        </p:nvSpPr>
        <p:spPr bwMode="auto">
          <a:xfrm>
            <a:off x="4929188" y="1428750"/>
            <a:ext cx="2143125" cy="1214438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1,00 €</a:t>
            </a:r>
          </a:p>
        </p:txBody>
      </p:sp>
      <p:pic>
        <p:nvPicPr>
          <p:cNvPr id="8" name="3 Marcador de contenido" descr="mail.google.co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5276850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000"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0" descr="Anillo amarillo_plata"/>
          <p:cNvPicPr>
            <a:picLocks noChangeAspect="1" noChangeArrowheads="1"/>
          </p:cNvPicPr>
          <p:nvPr/>
        </p:nvPicPr>
        <p:blipFill>
          <a:blip r:embed="rId2"/>
          <a:srcRect r="9"/>
          <a:stretch>
            <a:fillRect/>
          </a:stretch>
        </p:blipFill>
        <p:spPr bwMode="auto">
          <a:xfrm>
            <a:off x="571500" y="4786313"/>
            <a:ext cx="2500313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6" descr="Anillo Bolas Morad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38" y="3786188"/>
            <a:ext cx="2535237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 descr="Anillo SELLO Turquesa"/>
          <p:cNvPicPr>
            <a:picLocks noChangeAspect="1" noChangeArrowheads="1"/>
          </p:cNvPicPr>
          <p:nvPr/>
        </p:nvPicPr>
        <p:blipFill>
          <a:blip r:embed="rId4"/>
          <a:srcRect r="47"/>
          <a:stretch>
            <a:fillRect/>
          </a:stretch>
        </p:blipFill>
        <p:spPr bwMode="auto">
          <a:xfrm>
            <a:off x="681038" y="1714500"/>
            <a:ext cx="24860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5400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5400" b="1" dirty="0" smtClean="0">
                <a:latin typeface="Snap ITC" pitchFamily="82" charset="0"/>
              </a:rPr>
              <a:t>nill</a:t>
            </a:r>
            <a:r>
              <a:rPr lang="es-ES" sz="5400" b="1" dirty="0" smtClean="0">
                <a:solidFill>
                  <a:schemeClr val="tx1"/>
                </a:solidFill>
                <a:latin typeface="Snap ITC" pitchFamily="82" charset="0"/>
              </a:rPr>
              <a:t>o</a:t>
            </a:r>
            <a:r>
              <a:rPr lang="es-ES" sz="5400" b="1" dirty="0" smtClean="0">
                <a:latin typeface="Snap ITC" pitchFamily="82" charset="0"/>
              </a:rPr>
              <a:t>s</a:t>
            </a:r>
          </a:p>
        </p:txBody>
      </p:sp>
      <p:pic>
        <p:nvPicPr>
          <p:cNvPr id="27655" name="Picture 7" descr="Anillo Negro_amarill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3" y="2143125"/>
            <a:ext cx="2800350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1" descr="Anillos SELLOS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5086350" y="5000625"/>
            <a:ext cx="27686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Esquina doblada"/>
          <p:cNvSpPr/>
          <p:nvPr/>
        </p:nvSpPr>
        <p:spPr bwMode="auto">
          <a:xfrm>
            <a:off x="6572250" y="4214813"/>
            <a:ext cx="1928813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</a:t>
            </a:r>
            <a:r>
              <a:rPr lang="es-ES" b="0" u="none" dirty="0" smtClean="0">
                <a:latin typeface="Comic Sans MS" pitchFamily="66" charset="0"/>
              </a:rPr>
              <a:t>32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658" name="4 Estrella de 16 puntas"/>
          <p:cNvSpPr>
            <a:spLocks noChangeArrowheads="1"/>
          </p:cNvSpPr>
          <p:nvPr/>
        </p:nvSpPr>
        <p:spPr bwMode="auto">
          <a:xfrm>
            <a:off x="2928938" y="1500188"/>
            <a:ext cx="2286000" cy="1571625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2,50 €</a:t>
            </a:r>
          </a:p>
        </p:txBody>
      </p:sp>
      <p:sp>
        <p:nvSpPr>
          <p:cNvPr id="15" name="14 Esquina doblada"/>
          <p:cNvSpPr/>
          <p:nvPr/>
        </p:nvSpPr>
        <p:spPr bwMode="auto">
          <a:xfrm>
            <a:off x="7643813" y="6215063"/>
            <a:ext cx="928687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 smtClean="0">
                <a:latin typeface="Comic Sans MS" pitchFamily="66" charset="0"/>
              </a:rPr>
              <a:t>32-E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15 Esquina doblada"/>
          <p:cNvSpPr/>
          <p:nvPr/>
        </p:nvSpPr>
        <p:spPr bwMode="auto">
          <a:xfrm>
            <a:off x="285750" y="4572000"/>
            <a:ext cx="928688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 smtClean="0">
                <a:latin typeface="Comic Sans MS" pitchFamily="66" charset="0"/>
              </a:rPr>
              <a:t>32-D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16 Esquina doblada"/>
          <p:cNvSpPr/>
          <p:nvPr/>
        </p:nvSpPr>
        <p:spPr bwMode="auto">
          <a:xfrm>
            <a:off x="7143750" y="2000250"/>
            <a:ext cx="928688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 smtClean="0">
                <a:latin typeface="Comic Sans MS" pitchFamily="66" charset="0"/>
              </a:rPr>
              <a:t>32-B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17 Esquina doblada"/>
          <p:cNvSpPr/>
          <p:nvPr/>
        </p:nvSpPr>
        <p:spPr bwMode="auto">
          <a:xfrm>
            <a:off x="2286000" y="3857625"/>
            <a:ext cx="928688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 smtClean="0">
                <a:latin typeface="Comic Sans MS" pitchFamily="66" charset="0"/>
              </a:rPr>
              <a:t>32-C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18 Esquina doblada"/>
          <p:cNvSpPr/>
          <p:nvPr/>
        </p:nvSpPr>
        <p:spPr bwMode="auto">
          <a:xfrm>
            <a:off x="285750" y="1571625"/>
            <a:ext cx="928688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 smtClean="0">
                <a:latin typeface="Comic Sans MS" pitchFamily="66" charset="0"/>
              </a:rPr>
              <a:t>32-A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" name="3 Marcador de contenido" descr="mail.google.com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7038975" y="0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000"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5400" b="1" dirty="0" smtClean="0">
                <a:latin typeface="Snap ITC" pitchFamily="82" charset="0"/>
              </a:rPr>
              <a:t>Pendientes</a:t>
            </a:r>
          </a:p>
        </p:txBody>
      </p:sp>
      <p:sp>
        <p:nvSpPr>
          <p:cNvPr id="28676" name="4 Estrella de 16 puntas"/>
          <p:cNvSpPr>
            <a:spLocks noChangeArrowheads="1"/>
          </p:cNvSpPr>
          <p:nvPr/>
        </p:nvSpPr>
        <p:spPr bwMode="auto">
          <a:xfrm>
            <a:off x="7000875" y="3357563"/>
            <a:ext cx="2143125" cy="1214437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2,00 €</a:t>
            </a:r>
          </a:p>
        </p:txBody>
      </p:sp>
      <p:pic>
        <p:nvPicPr>
          <p:cNvPr id="28677" name="Picture 2" descr="Pendientes largos bolas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428750"/>
            <a:ext cx="29940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3" descr="Pendientes blanc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4286250"/>
            <a:ext cx="2619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4" descr="Pendientes POMPONES COLORIN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0" y="1643063"/>
            <a:ext cx="321627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5" descr="Pendientes colorines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646113" y="4303713"/>
            <a:ext cx="2640012" cy="183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Esquina doblada"/>
          <p:cNvSpPr/>
          <p:nvPr/>
        </p:nvSpPr>
        <p:spPr bwMode="auto">
          <a:xfrm>
            <a:off x="3071813" y="3786188"/>
            <a:ext cx="1928812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</a:t>
            </a:r>
            <a:r>
              <a:rPr lang="es-ES" b="0" u="none" dirty="0" smtClean="0">
                <a:latin typeface="Comic Sans MS" pitchFamily="66" charset="0"/>
              </a:rPr>
              <a:t>33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14 Esquina doblada"/>
          <p:cNvSpPr/>
          <p:nvPr/>
        </p:nvSpPr>
        <p:spPr bwMode="auto">
          <a:xfrm>
            <a:off x="428625" y="3214688"/>
            <a:ext cx="928688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 smtClean="0">
                <a:latin typeface="Comic Sans MS" pitchFamily="66" charset="0"/>
              </a:rPr>
              <a:t>33-A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15 Esquina doblada"/>
          <p:cNvSpPr/>
          <p:nvPr/>
        </p:nvSpPr>
        <p:spPr bwMode="auto">
          <a:xfrm>
            <a:off x="2714625" y="4857750"/>
            <a:ext cx="928688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 smtClean="0">
                <a:latin typeface="Comic Sans MS" pitchFamily="66" charset="0"/>
              </a:rPr>
              <a:t>33-C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16 Esquina doblada"/>
          <p:cNvSpPr/>
          <p:nvPr/>
        </p:nvSpPr>
        <p:spPr bwMode="auto">
          <a:xfrm>
            <a:off x="6500813" y="5857875"/>
            <a:ext cx="928687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 smtClean="0">
                <a:latin typeface="Comic Sans MS" pitchFamily="66" charset="0"/>
              </a:rPr>
              <a:t>33-D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17 Esquina doblada"/>
          <p:cNvSpPr/>
          <p:nvPr/>
        </p:nvSpPr>
        <p:spPr bwMode="auto">
          <a:xfrm>
            <a:off x="6858000" y="1785938"/>
            <a:ext cx="928688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 smtClean="0">
                <a:latin typeface="Comic Sans MS" pitchFamily="66" charset="0"/>
              </a:rPr>
              <a:t>33-B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3 Marcador de contenido" descr="mail.google.com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7038975" y="-24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000">
    <p:cover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dirty="0" smtClean="0">
                <a:latin typeface="Snap ITC" pitchFamily="82" charset="0"/>
              </a:rPr>
              <a:t>C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o</a:t>
            </a:r>
            <a:r>
              <a:rPr lang="es-ES" b="1" dirty="0" smtClean="0">
                <a:latin typeface="Snap ITC" pitchFamily="82" charset="0"/>
              </a:rPr>
              <a:t>ll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res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idx="4294967295"/>
          </p:nvPr>
        </p:nvSpPr>
        <p:spPr>
          <a:xfrm>
            <a:off x="6858000" y="4429125"/>
            <a:ext cx="2071688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/>
          <a:lstStyle/>
          <a:p>
            <a:pPr algn="ctr">
              <a:buFontTx/>
              <a:buNone/>
              <a:defRPr/>
            </a:pPr>
            <a:r>
              <a:rPr lang="es-ES" sz="1800" dirty="0" smtClean="0">
                <a:latin typeface="Comic Sans MS" pitchFamily="66" charset="0"/>
              </a:rPr>
              <a:t>Referencia  34</a:t>
            </a:r>
            <a:endParaRPr lang="es-E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9701" name="Picture 5" descr="Collares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31242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Collares 2"/>
          <p:cNvPicPr>
            <a:picLocks noChangeAspect="1" noChangeArrowheads="1"/>
          </p:cNvPicPr>
          <p:nvPr/>
        </p:nvPicPr>
        <p:blipFill>
          <a:blip r:embed="rId3" cstate="print"/>
          <a:srcRect b="76"/>
          <a:stretch>
            <a:fillRect/>
          </a:stretch>
        </p:blipFill>
        <p:spPr bwMode="auto">
          <a:xfrm>
            <a:off x="609600" y="4191000"/>
            <a:ext cx="3429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 descr="Colgantes y Broch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2362200"/>
            <a:ext cx="20335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7 Estrella de 16 puntas"/>
          <p:cNvSpPr>
            <a:spLocks noChangeArrowheads="1"/>
          </p:cNvSpPr>
          <p:nvPr/>
        </p:nvSpPr>
        <p:spPr bwMode="auto">
          <a:xfrm>
            <a:off x="6572250" y="1571625"/>
            <a:ext cx="2143125" cy="1714500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3,00 €</a:t>
            </a:r>
          </a:p>
        </p:txBody>
      </p:sp>
      <p:pic>
        <p:nvPicPr>
          <p:cNvPr id="10" name="3 Marcador de contenido" descr="mail.google.com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038975" y="5276850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>
    <p:cover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P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r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 el pelo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75" y="2143125"/>
            <a:ext cx="2674938" cy="614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z="2400" b="1" smtClean="0">
                <a:latin typeface="Comic Sans MS" pitchFamily="66" charset="0"/>
              </a:rPr>
              <a:t>Diademas</a:t>
            </a:r>
          </a:p>
          <a:p>
            <a:pPr eaLnBrk="1" hangingPunct="1"/>
            <a:endParaRPr lang="es-ES" smtClean="0"/>
          </a:p>
        </p:txBody>
      </p:sp>
      <p:pic>
        <p:nvPicPr>
          <p:cNvPr id="30725" name="Picture 5" descr="Diadema (horizontal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285875"/>
            <a:ext cx="35814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Gom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3929063"/>
            <a:ext cx="3886200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6 Estrella de 16 puntas"/>
          <p:cNvSpPr>
            <a:spLocks noChangeArrowheads="1"/>
          </p:cNvSpPr>
          <p:nvPr/>
        </p:nvSpPr>
        <p:spPr bwMode="auto">
          <a:xfrm>
            <a:off x="3714750" y="1214438"/>
            <a:ext cx="2143125" cy="1214437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2,00 €</a:t>
            </a:r>
          </a:p>
        </p:txBody>
      </p:sp>
      <p:sp>
        <p:nvSpPr>
          <p:cNvPr id="8" name="7 Esquina doblada"/>
          <p:cNvSpPr/>
          <p:nvPr/>
        </p:nvSpPr>
        <p:spPr bwMode="auto">
          <a:xfrm>
            <a:off x="3429000" y="4214813"/>
            <a:ext cx="1928813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</a:t>
            </a:r>
            <a:r>
              <a:rPr lang="es-ES" b="0" u="none" dirty="0" smtClean="0">
                <a:latin typeface="Comic Sans MS" pitchFamily="66" charset="0"/>
              </a:rPr>
              <a:t>36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8 Esquina doblada"/>
          <p:cNvSpPr/>
          <p:nvPr/>
        </p:nvSpPr>
        <p:spPr bwMode="auto">
          <a:xfrm>
            <a:off x="3786188" y="2928938"/>
            <a:ext cx="1928812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</a:t>
            </a:r>
            <a:r>
              <a:rPr lang="es-ES" b="0" u="none" dirty="0" smtClean="0">
                <a:latin typeface="Comic Sans MS" pitchFamily="66" charset="0"/>
              </a:rPr>
              <a:t>35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30" name="9 Estrella de 16 puntas"/>
          <p:cNvSpPr>
            <a:spLocks noChangeArrowheads="1"/>
          </p:cNvSpPr>
          <p:nvPr/>
        </p:nvSpPr>
        <p:spPr bwMode="auto">
          <a:xfrm>
            <a:off x="3429000" y="5429250"/>
            <a:ext cx="2143125" cy="1214438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1,00 €</a:t>
            </a:r>
          </a:p>
        </p:txBody>
      </p:sp>
      <p:sp>
        <p:nvSpPr>
          <p:cNvPr id="30731" name="10 Rectángulo"/>
          <p:cNvSpPr>
            <a:spLocks noChangeArrowheads="1"/>
          </p:cNvSpPr>
          <p:nvPr/>
        </p:nvSpPr>
        <p:spPr bwMode="auto">
          <a:xfrm>
            <a:off x="1928813" y="4714875"/>
            <a:ext cx="2373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u="none">
                <a:latin typeface="Comic Sans MS" pitchFamily="66" charset="0"/>
              </a:rPr>
              <a:t>Gomas de pelo</a:t>
            </a:r>
          </a:p>
        </p:txBody>
      </p:sp>
      <p:pic>
        <p:nvPicPr>
          <p:cNvPr id="12" name="3 Marcador de contenido" descr="mail.google.co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5276850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000">
    <p:cover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800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4800" b="1" dirty="0" smtClean="0">
                <a:latin typeface="Snap ITC" pitchFamily="82" charset="0"/>
              </a:rPr>
              <a:t>b</a:t>
            </a:r>
            <a:r>
              <a:rPr lang="es-ES" sz="4800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4800" b="1" dirty="0" smtClean="0">
                <a:latin typeface="Snap ITC" pitchFamily="82" charset="0"/>
              </a:rPr>
              <a:t>nic</a:t>
            </a:r>
            <a:r>
              <a:rPr lang="es-ES" sz="4800" b="1" dirty="0" smtClean="0">
                <a:solidFill>
                  <a:schemeClr val="tx1"/>
                </a:solidFill>
                <a:latin typeface="Snap ITC" pitchFamily="82" charset="0"/>
              </a:rPr>
              <a:t>o</a:t>
            </a:r>
            <a:r>
              <a:rPr lang="es-ES" sz="4800" b="1" dirty="0" smtClean="0">
                <a:latin typeface="Snap ITC" pitchFamily="82" charset="0"/>
              </a:rPr>
              <a:t>s</a:t>
            </a:r>
          </a:p>
        </p:txBody>
      </p:sp>
      <p:pic>
        <p:nvPicPr>
          <p:cNvPr id="31747" name="Picture 5" descr="Abanicos_Parchis"/>
          <p:cNvPicPr>
            <a:picLocks noChangeAspect="1" noChangeArrowheads="1"/>
          </p:cNvPicPr>
          <p:nvPr/>
        </p:nvPicPr>
        <p:blipFill>
          <a:blip r:embed="rId2"/>
          <a:srcRect r="60"/>
          <a:stretch>
            <a:fillRect/>
          </a:stretch>
        </p:blipFill>
        <p:spPr bwMode="auto">
          <a:xfrm>
            <a:off x="323850" y="1844675"/>
            <a:ext cx="309562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6" descr="Abanicos Negr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4164013"/>
            <a:ext cx="3311525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7" descr="Abanico mariquitinas naranj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4144963"/>
            <a:ext cx="3671888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8" descr="Cesta abanicos COLORES"/>
          <p:cNvPicPr>
            <a:picLocks noChangeAspect="1" noChangeArrowheads="1"/>
          </p:cNvPicPr>
          <p:nvPr/>
        </p:nvPicPr>
        <p:blipFill>
          <a:blip r:embed="rId5">
            <a:lum bright="6000"/>
          </a:blip>
          <a:srcRect/>
          <a:stretch>
            <a:fillRect/>
          </a:stretch>
        </p:blipFill>
        <p:spPr bwMode="auto">
          <a:xfrm>
            <a:off x="3563938" y="1844675"/>
            <a:ext cx="29527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Esquina doblada"/>
          <p:cNvSpPr/>
          <p:nvPr/>
        </p:nvSpPr>
        <p:spPr bwMode="auto">
          <a:xfrm>
            <a:off x="6858000" y="3286125"/>
            <a:ext cx="1928813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</a:t>
            </a:r>
            <a:r>
              <a:rPr lang="es-ES" b="0" u="none" dirty="0" smtClean="0">
                <a:latin typeface="Comic Sans MS" pitchFamily="66" charset="0"/>
              </a:rPr>
              <a:t>37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752" name="9 Estrella de 16 puntas"/>
          <p:cNvSpPr>
            <a:spLocks noChangeArrowheads="1"/>
          </p:cNvSpPr>
          <p:nvPr/>
        </p:nvSpPr>
        <p:spPr bwMode="auto">
          <a:xfrm>
            <a:off x="6858000" y="1714500"/>
            <a:ext cx="2143125" cy="1214438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3,00 €</a:t>
            </a:r>
          </a:p>
        </p:txBody>
      </p:sp>
      <p:pic>
        <p:nvPicPr>
          <p:cNvPr id="10" name="3 Marcador de contenido" descr="mail.google.com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7038975" y="0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>
    <p:cover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800" b="1" dirty="0" smtClean="0">
                <a:latin typeface="Snap ITC" pitchFamily="82" charset="0"/>
              </a:rPr>
              <a:t>Ch</a:t>
            </a:r>
            <a:r>
              <a:rPr lang="es-ES" sz="4800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4800" b="1" dirty="0" smtClean="0">
                <a:latin typeface="Snap ITC" pitchFamily="82" charset="0"/>
              </a:rPr>
              <a:t>p</a:t>
            </a:r>
            <a:r>
              <a:rPr lang="es-ES" sz="4800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4800" b="1" dirty="0" smtClean="0">
                <a:latin typeface="Snap ITC" pitchFamily="82" charset="0"/>
              </a:rPr>
              <a:t>s</a:t>
            </a:r>
          </a:p>
        </p:txBody>
      </p:sp>
      <p:pic>
        <p:nvPicPr>
          <p:cNvPr id="32772" name="Picture 5" descr="DSC_00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149725"/>
            <a:ext cx="31305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6" descr="DSC_006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84213" y="1746250"/>
            <a:ext cx="367188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7" descr="Chapas vivos colores 2"/>
          <p:cNvPicPr>
            <a:picLocks noChangeAspect="1" noChangeArrowheads="1"/>
          </p:cNvPicPr>
          <p:nvPr/>
        </p:nvPicPr>
        <p:blipFill>
          <a:blip r:embed="rId4" cstate="print"/>
          <a:srcRect r="50"/>
          <a:stretch>
            <a:fillRect/>
          </a:stretch>
        </p:blipFill>
        <p:spPr bwMode="auto">
          <a:xfrm>
            <a:off x="3995738" y="4151313"/>
            <a:ext cx="252095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Esquina doblada"/>
          <p:cNvSpPr/>
          <p:nvPr/>
        </p:nvSpPr>
        <p:spPr bwMode="auto">
          <a:xfrm>
            <a:off x="5572125" y="3500438"/>
            <a:ext cx="1928813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</a:t>
            </a:r>
            <a:r>
              <a:rPr lang="es-ES" b="0" u="none" dirty="0" smtClean="0">
                <a:latin typeface="Comic Sans MS" pitchFamily="66" charset="0"/>
              </a:rPr>
              <a:t>38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776" name="8 Estrella de 16 puntas"/>
          <p:cNvSpPr>
            <a:spLocks noChangeArrowheads="1"/>
          </p:cNvSpPr>
          <p:nvPr/>
        </p:nvSpPr>
        <p:spPr bwMode="auto">
          <a:xfrm>
            <a:off x="5357813" y="1714500"/>
            <a:ext cx="2143125" cy="1571625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0,50 €</a:t>
            </a:r>
          </a:p>
        </p:txBody>
      </p:sp>
      <p:pic>
        <p:nvPicPr>
          <p:cNvPr id="9" name="3 Marcador de contenido" descr="mail.google.com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038975" y="5276850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>
    <p:cover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b="1" dirty="0" smtClean="0">
                <a:latin typeface="Snap ITC" pitchFamily="82" charset="0"/>
              </a:rPr>
              <a:t>Ll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av</a:t>
            </a:r>
            <a:r>
              <a:rPr lang="es-ES" b="1" dirty="0" smtClean="0">
                <a:latin typeface="Snap ITC" pitchFamily="82" charset="0"/>
              </a:rPr>
              <a:t>er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o</a:t>
            </a:r>
            <a:r>
              <a:rPr lang="es-ES" b="1" dirty="0" smtClean="0">
                <a:latin typeface="Snap ITC" pitchFamily="82" charset="0"/>
              </a:rPr>
              <a:t>s </a:t>
            </a:r>
          </a:p>
        </p:txBody>
      </p:sp>
      <p:pic>
        <p:nvPicPr>
          <p:cNvPr id="33796" name="Picture 5" descr="Llaveros TODOS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88" y="2000250"/>
            <a:ext cx="53276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Esquina doblada"/>
          <p:cNvSpPr/>
          <p:nvPr/>
        </p:nvSpPr>
        <p:spPr bwMode="auto">
          <a:xfrm>
            <a:off x="6572250" y="4572000"/>
            <a:ext cx="1928813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</a:t>
            </a:r>
            <a:r>
              <a:rPr lang="es-ES" b="0" u="none" dirty="0" smtClean="0">
                <a:latin typeface="Comic Sans MS" pitchFamily="66" charset="0"/>
              </a:rPr>
              <a:t>39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798" name="6 Estrella de 16 puntas"/>
          <p:cNvSpPr>
            <a:spLocks noChangeArrowheads="1"/>
          </p:cNvSpPr>
          <p:nvPr/>
        </p:nvSpPr>
        <p:spPr bwMode="auto">
          <a:xfrm>
            <a:off x="6500813" y="2357438"/>
            <a:ext cx="2143125" cy="1928812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2,50 €</a:t>
            </a:r>
          </a:p>
        </p:txBody>
      </p:sp>
      <p:sp>
        <p:nvSpPr>
          <p:cNvPr id="7" name="6 Esquina doblada"/>
          <p:cNvSpPr/>
          <p:nvPr/>
        </p:nvSpPr>
        <p:spPr bwMode="auto">
          <a:xfrm>
            <a:off x="500063" y="5500688"/>
            <a:ext cx="1928812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 smtClean="0">
                <a:latin typeface="Comic Sans MS" pitchFamily="66" charset="0"/>
              </a:rPr>
              <a:t>39-B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Esquina doblada"/>
          <p:cNvSpPr/>
          <p:nvPr/>
        </p:nvSpPr>
        <p:spPr bwMode="auto">
          <a:xfrm>
            <a:off x="357188" y="1928813"/>
            <a:ext cx="1928812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 smtClean="0">
                <a:latin typeface="Comic Sans MS" pitchFamily="66" charset="0"/>
              </a:rPr>
              <a:t>39-A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9" name="3 Marcador de contenido" descr="mail.google.co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038975" y="5276850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000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5400" b="1" u="sng" dirty="0" smtClean="0">
                <a:solidFill>
                  <a:schemeClr val="tx1"/>
                </a:solidFill>
                <a:latin typeface="Snap ITC" pitchFamily="82" charset="0"/>
              </a:rPr>
              <a:t>CONSER</a:t>
            </a:r>
            <a:r>
              <a:rPr lang="es-ES" sz="5400" b="1" u="sng" dirty="0" smtClean="0">
                <a:solidFill>
                  <a:schemeClr val="bg1"/>
                </a:solidFill>
                <a:latin typeface="Snap ITC" pitchFamily="82" charset="0"/>
              </a:rPr>
              <a:t>VA</a:t>
            </a:r>
            <a:r>
              <a:rPr lang="es-ES" sz="5400" b="1" u="sng" dirty="0" smtClean="0">
                <a:solidFill>
                  <a:schemeClr val="tx1"/>
                </a:solidFill>
                <a:latin typeface="Snap ITC" pitchFamily="82" charset="0"/>
              </a:rPr>
              <a:t>S</a:t>
            </a:r>
          </a:p>
        </p:txBody>
      </p:sp>
      <p:pic>
        <p:nvPicPr>
          <p:cNvPr id="4100" name="Picture 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25" y="2293952"/>
            <a:ext cx="4819650" cy="3206750"/>
          </a:xfrm>
          <a:noFill/>
        </p:spPr>
      </p:pic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6" name="3 Marcador de contenido" descr="mail.google.co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038975" y="5276850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cover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Pos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ava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sos</a:t>
            </a:r>
            <a:r>
              <a:rPr lang="es-ES" b="1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15063" y="1500188"/>
            <a:ext cx="2243137" cy="10715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z="2400" b="1" smtClean="0">
                <a:latin typeface="Comic Sans MS" pitchFamily="66" charset="0"/>
              </a:rPr>
              <a:t>De cristal</a:t>
            </a:r>
          </a:p>
          <a:p>
            <a:pPr eaLnBrk="1" hangingPunct="1">
              <a:buFontTx/>
              <a:buNone/>
            </a:pPr>
            <a:endParaRPr lang="es-ES" sz="11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s-ES" sz="2400" b="1" smtClean="0">
                <a:latin typeface="Comic Sans MS" pitchFamily="66" charset="0"/>
              </a:rPr>
              <a:t>Dos unidades</a:t>
            </a:r>
          </a:p>
        </p:txBody>
      </p:sp>
      <p:pic>
        <p:nvPicPr>
          <p:cNvPr id="34820" name="Picture 4" descr="Posavasos 1"/>
          <p:cNvPicPr>
            <a:picLocks noChangeAspect="1" noChangeArrowheads="1"/>
          </p:cNvPicPr>
          <p:nvPr/>
        </p:nvPicPr>
        <p:blipFill>
          <a:blip r:embed="rId2"/>
          <a:srcRect b="92"/>
          <a:stretch>
            <a:fillRect/>
          </a:stretch>
        </p:blipFill>
        <p:spPr bwMode="auto">
          <a:xfrm>
            <a:off x="1042988" y="1844675"/>
            <a:ext cx="4897437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 descr="Posavasos 1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71550" y="3933825"/>
            <a:ext cx="5040313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5 Estrella de 16 puntas"/>
          <p:cNvSpPr>
            <a:spLocks noChangeArrowheads="1"/>
          </p:cNvSpPr>
          <p:nvPr/>
        </p:nvSpPr>
        <p:spPr bwMode="auto">
          <a:xfrm>
            <a:off x="6072188" y="3000375"/>
            <a:ext cx="2143125" cy="1571625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3,00 €</a:t>
            </a:r>
          </a:p>
        </p:txBody>
      </p:sp>
      <p:sp>
        <p:nvSpPr>
          <p:cNvPr id="7" name="6 Esquina doblada"/>
          <p:cNvSpPr/>
          <p:nvPr/>
        </p:nvSpPr>
        <p:spPr bwMode="auto">
          <a:xfrm>
            <a:off x="6429375" y="4857750"/>
            <a:ext cx="1928813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</a:t>
            </a:r>
            <a:r>
              <a:rPr lang="es-ES" b="0" u="none" dirty="0" smtClean="0">
                <a:latin typeface="Comic Sans MS" pitchFamily="66" charset="0"/>
              </a:rPr>
              <a:t>40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9" name="3 Marcador de contenido" descr="mail.google.co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038975" y="5276850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000">
    <p:cover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3286125"/>
            <a:ext cx="4191000" cy="3143250"/>
          </a:xfrm>
          <a:noFill/>
        </p:spPr>
      </p:pic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rtes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ní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 de 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SP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CE</a:t>
            </a:r>
            <a:endParaRPr lang="es-ES_tradnl" b="1" dirty="0" smtClean="0">
              <a:solidFill>
                <a:schemeClr val="tx1"/>
              </a:solidFill>
              <a:latin typeface="Snap ITC" pitchFamily="82" charset="0"/>
            </a:endParaRPr>
          </a:p>
        </p:txBody>
      </p:sp>
      <p:sp>
        <p:nvSpPr>
          <p:cNvPr id="35844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s-ES" sz="2000" dirty="0" smtClean="0">
                <a:solidFill>
                  <a:srgbClr val="000000"/>
                </a:solidFill>
                <a:latin typeface="Comic Sans MS" pitchFamily="66" charset="0"/>
              </a:rPr>
              <a:t>Cada pieza es única, y totalmente artesanal. Realizadas por personas con parálisis cerebral.</a:t>
            </a:r>
          </a:p>
          <a:p>
            <a:pPr>
              <a:spcBef>
                <a:spcPct val="50000"/>
              </a:spcBef>
            </a:pPr>
            <a:r>
              <a:rPr lang="es-ES" sz="2000" dirty="0" smtClean="0">
                <a:solidFill>
                  <a:srgbClr val="000000"/>
                </a:solidFill>
                <a:latin typeface="Comic Sans MS" pitchFamily="66" charset="0"/>
              </a:rPr>
              <a:t>Fabricadas en  </a:t>
            </a:r>
            <a:r>
              <a:rPr lang="es-ES" sz="2000" dirty="0" err="1" smtClean="0">
                <a:solidFill>
                  <a:srgbClr val="000000"/>
                </a:solidFill>
                <a:latin typeface="Comic Sans MS" pitchFamily="66" charset="0"/>
              </a:rPr>
              <a:t>poliespan</a:t>
            </a:r>
            <a:r>
              <a:rPr lang="es-ES" sz="2000" dirty="0" smtClean="0">
                <a:solidFill>
                  <a:srgbClr val="000000"/>
                </a:solidFill>
                <a:latin typeface="Comic Sans MS" pitchFamily="66" charset="0"/>
              </a:rPr>
              <a:t> y pintadas a mano .</a:t>
            </a:r>
          </a:p>
          <a:p>
            <a:pPr>
              <a:spcBef>
                <a:spcPct val="50000"/>
              </a:spcBef>
            </a:pPr>
            <a:r>
              <a:rPr lang="es-ES" sz="2000" dirty="0" smtClean="0">
                <a:solidFill>
                  <a:srgbClr val="000000"/>
                </a:solidFill>
                <a:latin typeface="Comic Sans MS" pitchFamily="66" charset="0"/>
              </a:rPr>
              <a:t>Precio unidad: </a:t>
            </a:r>
            <a:r>
              <a:rPr lang="es-ES" sz="2000" b="1" dirty="0" smtClean="0">
                <a:solidFill>
                  <a:srgbClr val="000000"/>
                </a:solidFill>
                <a:latin typeface="Comic Sans MS" pitchFamily="66" charset="0"/>
              </a:rPr>
              <a:t>1,00 €</a:t>
            </a:r>
            <a:endParaRPr lang="es-ES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endParaRPr lang="es-ES" sz="2000" b="1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s-ES" sz="2000" b="1" dirty="0" smtClean="0">
                <a:solidFill>
                  <a:srgbClr val="000000"/>
                </a:solidFill>
                <a:latin typeface="Comic Sans MS" pitchFamily="66" charset="0"/>
              </a:rPr>
              <a:t>Flores </a:t>
            </a:r>
            <a:r>
              <a:rPr lang="es-ES" sz="2000" dirty="0" smtClean="0">
                <a:solidFill>
                  <a:srgbClr val="000000"/>
                </a:solidFill>
                <a:latin typeface="Comic Sans MS" pitchFamily="66" charset="0"/>
              </a:rPr>
              <a:t>(ref. 41)</a:t>
            </a:r>
          </a:p>
          <a:p>
            <a:pPr>
              <a:spcBef>
                <a:spcPct val="0"/>
              </a:spcBef>
            </a:pPr>
            <a:r>
              <a:rPr lang="es-ES" sz="2000" b="1" dirty="0" smtClean="0">
                <a:solidFill>
                  <a:srgbClr val="000000"/>
                </a:solidFill>
                <a:latin typeface="Comic Sans MS" pitchFamily="66" charset="0"/>
              </a:rPr>
              <a:t>Piruletas </a:t>
            </a:r>
            <a:r>
              <a:rPr lang="es-ES" sz="2000" dirty="0" smtClean="0">
                <a:solidFill>
                  <a:srgbClr val="000000"/>
                </a:solidFill>
                <a:latin typeface="Comic Sans MS" pitchFamily="66" charset="0"/>
              </a:rPr>
              <a:t>(ref. 42)</a:t>
            </a:r>
          </a:p>
          <a:p>
            <a:pPr>
              <a:spcBef>
                <a:spcPct val="0"/>
              </a:spcBef>
            </a:pPr>
            <a:r>
              <a:rPr lang="es-ES" sz="2000" b="1" dirty="0" smtClean="0">
                <a:solidFill>
                  <a:srgbClr val="000000"/>
                </a:solidFill>
                <a:latin typeface="Comic Sans MS" pitchFamily="66" charset="0"/>
              </a:rPr>
              <a:t>Corazones </a:t>
            </a:r>
            <a:r>
              <a:rPr lang="es-ES" sz="2000" dirty="0" smtClean="0">
                <a:solidFill>
                  <a:srgbClr val="000000"/>
                </a:solidFill>
                <a:latin typeface="Comic Sans MS" pitchFamily="66" charset="0"/>
              </a:rPr>
              <a:t>(ref. 43</a:t>
            </a:r>
            <a:r>
              <a:rPr lang="es-ES" dirty="0" smtClean="0">
                <a:solidFill>
                  <a:srgbClr val="000000"/>
                </a:solidFill>
              </a:rPr>
              <a:t>)</a:t>
            </a:r>
            <a:endParaRPr lang="es-ES" dirty="0" smtClean="0"/>
          </a:p>
        </p:txBody>
      </p:sp>
      <p:pic>
        <p:nvPicPr>
          <p:cNvPr id="3584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714500"/>
            <a:ext cx="45529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6 Estrella de 16 puntas"/>
          <p:cNvSpPr>
            <a:spLocks noChangeArrowheads="1"/>
          </p:cNvSpPr>
          <p:nvPr/>
        </p:nvSpPr>
        <p:spPr bwMode="auto">
          <a:xfrm>
            <a:off x="2857500" y="1071563"/>
            <a:ext cx="2143125" cy="1571625"/>
          </a:xfrm>
          <a:prstGeom prst="star16">
            <a:avLst>
              <a:gd name="adj" fmla="val 3841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1,00 €</a:t>
            </a:r>
          </a:p>
        </p:txBody>
      </p:sp>
      <p:pic>
        <p:nvPicPr>
          <p:cNvPr id="8" name="3 Marcador de contenido" descr="mail.google.co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358082" y="5516539"/>
            <a:ext cx="1785918" cy="134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000">
    <p:cover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Nuestros d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tos de                                                          cont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cto son: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s-ES" dirty="0" smtClean="0">
                <a:latin typeface="Comic Sans MS" pitchFamily="66" charset="0"/>
              </a:rPr>
              <a:t>Numero de teléfono: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s-ES" dirty="0" smtClean="0">
                <a:solidFill>
                  <a:schemeClr val="bg1"/>
                </a:solidFill>
                <a:latin typeface="Comic Sans MS" pitchFamily="66" charset="0"/>
              </a:rPr>
              <a:t>941287932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s-ES" sz="1050" dirty="0" smtClean="0">
              <a:latin typeface="Comic Sans MS" pitchFamily="66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s-ES" dirty="0" smtClean="0">
                <a:latin typeface="Comic Sans MS" pitchFamily="66" charset="0"/>
              </a:rPr>
              <a:t>Dirección: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s-ES" dirty="0" smtClean="0">
                <a:solidFill>
                  <a:schemeClr val="bg1"/>
                </a:solidFill>
                <a:latin typeface="Comic Sans MS" pitchFamily="66" charset="0"/>
              </a:rPr>
              <a:t>República Argentina 68, 26007, Logroño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s-ES" sz="1050" dirty="0" smtClean="0">
              <a:latin typeface="Comic Sans MS" pitchFamily="66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s-ES" dirty="0" smtClean="0">
                <a:latin typeface="Comic Sans MS" pitchFamily="66" charset="0"/>
              </a:rPr>
              <a:t>Correo electrónico: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s-ES" dirty="0" smtClean="0">
                <a:solidFill>
                  <a:schemeClr val="bg1"/>
                </a:solidFill>
                <a:latin typeface="Comic Sans MS" pitchFamily="66" charset="0"/>
              </a:rPr>
              <a:t>Cosmealtavoz@gmail.com</a:t>
            </a:r>
          </a:p>
          <a:p>
            <a:pPr>
              <a:defRPr/>
            </a:pPr>
            <a:endParaRPr lang="es-ES" dirty="0"/>
          </a:p>
        </p:txBody>
      </p:sp>
      <p:pic>
        <p:nvPicPr>
          <p:cNvPr id="6" name="3 Marcador de contenido" descr="mail.google.co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038975" y="5276850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000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Pimientos del piquillo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285875"/>
            <a:ext cx="8229600" cy="3214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000" dirty="0" smtClean="0">
                <a:solidFill>
                  <a:srgbClr val="000000"/>
                </a:solidFill>
                <a:latin typeface="Comic Sans MS" pitchFamily="66" charset="0"/>
              </a:rPr>
              <a:t>Los pimientos del piquillo riojanos tienen una merecida fama en las cocinas de los mejores restaurantes españoles.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2000" dirty="0" smtClean="0">
                <a:solidFill>
                  <a:srgbClr val="000000"/>
                </a:solidFill>
                <a:latin typeface="Comic Sans MS" pitchFamily="66" charset="0"/>
              </a:rPr>
              <a:t>Cultivados en la huerta de la rivera del Ebro, asados a la leña y pelados a mano siguiendo un esmerado proceso artesanal.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2000" dirty="0" smtClean="0">
                <a:solidFill>
                  <a:srgbClr val="000000"/>
                </a:solidFill>
                <a:latin typeface="Comic Sans MS" pitchFamily="66" charset="0"/>
              </a:rPr>
              <a:t>Enteros y de calidad extra, son especiales para rellenar.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2000" dirty="0" smtClean="0">
                <a:solidFill>
                  <a:srgbClr val="000000"/>
                </a:solidFill>
                <a:latin typeface="Comic Sans MS" pitchFamily="66" charset="0"/>
              </a:rPr>
              <a:t>Presentados en lata de ½ k, de 18 a 22 frutos, es lo que en La Rioja se denomina un producto “cojonudo”</a:t>
            </a:r>
          </a:p>
          <a:p>
            <a:pPr eaLnBrk="1" hangingPunct="1">
              <a:lnSpc>
                <a:spcPct val="80000"/>
              </a:lnSpc>
            </a:pPr>
            <a:endParaRPr lang="es-ES" sz="2000" dirty="0" smtClean="0"/>
          </a:p>
        </p:txBody>
      </p:sp>
      <p:pic>
        <p:nvPicPr>
          <p:cNvPr id="5125" name="Picture 15" descr="H:\Conservas Beatriz\conservas Beatriz 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3929063"/>
            <a:ext cx="3071812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14 Estrella de 16 puntas"/>
          <p:cNvSpPr>
            <a:spLocks noChangeArrowheads="1"/>
          </p:cNvSpPr>
          <p:nvPr/>
        </p:nvSpPr>
        <p:spPr bwMode="auto">
          <a:xfrm>
            <a:off x="5286375" y="3643313"/>
            <a:ext cx="2214563" cy="1357312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3,50 €</a:t>
            </a:r>
          </a:p>
        </p:txBody>
      </p:sp>
      <p:sp>
        <p:nvSpPr>
          <p:cNvPr id="17" name="16 Esquina doblada"/>
          <p:cNvSpPr/>
          <p:nvPr/>
        </p:nvSpPr>
        <p:spPr bwMode="auto">
          <a:xfrm>
            <a:off x="4857750" y="6143625"/>
            <a:ext cx="1928813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01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8" name="3 Marcador de contenido" descr="mail.google.co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038975" y="5276850"/>
            <a:ext cx="210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pPr eaLnBrk="1" hangingPunct="1"/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V</a:t>
            </a:r>
            <a:r>
              <a:rPr lang="es-ES" b="1" dirty="0" smtClean="0">
                <a:latin typeface="Snap ITC" pitchFamily="82" charset="0"/>
              </a:rPr>
              <a:t>erdur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s de l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 Riber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 del Ebr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o</a:t>
            </a:r>
            <a:r>
              <a:rPr lang="es-ES" b="1" dirty="0" smtClean="0">
                <a:latin typeface="Snap ITC" pitchFamily="82" charset="0"/>
              </a:rPr>
              <a:t> 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614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400" smtClean="0">
                <a:solidFill>
                  <a:srgbClr val="000000"/>
                </a:solidFill>
                <a:latin typeface="Comic Sans MS" pitchFamily="66" charset="0"/>
              </a:rPr>
              <a:t>De calidad extra, peladas a mano y elaboración artesanal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5876925"/>
            <a:ext cx="8351837" cy="79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000" b="1" smtClean="0">
                <a:latin typeface="Comic Sans MS" pitchFamily="66" charset="0"/>
              </a:rPr>
              <a:t>Corazones de alcachofas                        Cardo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Comic Sans MS" pitchFamily="66" charset="0"/>
              </a:rPr>
              <a:t>Peso: 660 grs.  14/16 frutos                              Peso: 660 grs.</a:t>
            </a:r>
          </a:p>
        </p:txBody>
      </p:sp>
      <p:pic>
        <p:nvPicPr>
          <p:cNvPr id="6150" name="Picture 2" descr="F:\Dinamic-Company\Catálogo\IMGP01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428875"/>
            <a:ext cx="20891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3" descr="F:\Dinamic-Company\Catálogo\IMGP016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2286000"/>
            <a:ext cx="20955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7 Estrella de 16 puntas"/>
          <p:cNvSpPr>
            <a:spLocks noChangeArrowheads="1"/>
          </p:cNvSpPr>
          <p:nvPr/>
        </p:nvSpPr>
        <p:spPr bwMode="auto">
          <a:xfrm>
            <a:off x="2143125" y="2071688"/>
            <a:ext cx="2214563" cy="1357312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4,00 €</a:t>
            </a:r>
          </a:p>
        </p:txBody>
      </p:sp>
      <p:sp>
        <p:nvSpPr>
          <p:cNvPr id="6153" name="8 Estrella de 16 puntas"/>
          <p:cNvSpPr>
            <a:spLocks noChangeArrowheads="1"/>
          </p:cNvSpPr>
          <p:nvPr/>
        </p:nvSpPr>
        <p:spPr bwMode="auto">
          <a:xfrm>
            <a:off x="4714875" y="2071688"/>
            <a:ext cx="2214563" cy="1357312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1,25 €</a:t>
            </a:r>
          </a:p>
        </p:txBody>
      </p:sp>
      <p:sp>
        <p:nvSpPr>
          <p:cNvPr id="11" name="10 Esquina doblada"/>
          <p:cNvSpPr/>
          <p:nvPr/>
        </p:nvSpPr>
        <p:spPr bwMode="auto">
          <a:xfrm>
            <a:off x="6215063" y="5286375"/>
            <a:ext cx="1928812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03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11 Esquina doblada"/>
          <p:cNvSpPr/>
          <p:nvPr/>
        </p:nvSpPr>
        <p:spPr bwMode="auto">
          <a:xfrm>
            <a:off x="857250" y="5357813"/>
            <a:ext cx="1928813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02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3" name="3 Marcador de contenido" descr="mail.google.co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000496" y="5072074"/>
            <a:ext cx="1857388" cy="139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000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V</a:t>
            </a:r>
            <a:r>
              <a:rPr lang="es-ES" b="1" dirty="0" smtClean="0">
                <a:latin typeface="Snap ITC" pitchFamily="82" charset="0"/>
              </a:rPr>
              <a:t>erdur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s de l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 Riber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latin typeface="Snap ITC" pitchFamily="82" charset="0"/>
              </a:rPr>
              <a:t> de N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ava</a:t>
            </a:r>
            <a:r>
              <a:rPr lang="es-ES" b="1" dirty="0" smtClean="0">
                <a:latin typeface="Snap ITC" pitchFamily="82" charset="0"/>
              </a:rPr>
              <a:t>rr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 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14375" y="5715000"/>
            <a:ext cx="8104188" cy="1009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b="1" smtClean="0">
                <a:latin typeface="Comic Sans MS" pitchFamily="66" charset="0"/>
              </a:rPr>
              <a:t>Espárragos muy gruesos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smtClean="0"/>
              <a:t>Peso: 660 grs.  9/12 frutos                                     </a:t>
            </a:r>
            <a:r>
              <a:rPr lang="es-ES" sz="1800" b="1" smtClean="0">
                <a:latin typeface="Comic Sans MS" pitchFamily="66" charset="0"/>
              </a:rPr>
              <a:t>Menestra Navarra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smtClean="0"/>
              <a:t>                                                                                    Peso: 660 grs.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1600200"/>
            <a:ext cx="7859712" cy="4714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2000" smtClean="0">
                <a:solidFill>
                  <a:srgbClr val="000000"/>
                </a:solidFill>
                <a:latin typeface="Comic Sans MS" pitchFamily="66" charset="0"/>
              </a:rPr>
              <a:t>De calidad extra, peladas a mano y elaboración artesanal.</a:t>
            </a:r>
          </a:p>
        </p:txBody>
      </p:sp>
      <p:pic>
        <p:nvPicPr>
          <p:cNvPr id="7174" name="Picture 3" descr="F:\Dinamic-Company\Catálogo\IMGP01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500313"/>
            <a:ext cx="3263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2" descr="F:\Dinamic-Company\Catálogo\IMGP01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214563"/>
            <a:ext cx="2586038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7 Estrella de 16 puntas"/>
          <p:cNvSpPr>
            <a:spLocks noChangeArrowheads="1"/>
          </p:cNvSpPr>
          <p:nvPr/>
        </p:nvSpPr>
        <p:spPr bwMode="auto">
          <a:xfrm>
            <a:off x="6786563" y="1857375"/>
            <a:ext cx="2214562" cy="1357313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2,65 €</a:t>
            </a:r>
          </a:p>
        </p:txBody>
      </p:sp>
      <p:sp>
        <p:nvSpPr>
          <p:cNvPr id="7177" name="8 Estrella de 16 puntas"/>
          <p:cNvSpPr>
            <a:spLocks noChangeArrowheads="1"/>
          </p:cNvSpPr>
          <p:nvPr/>
        </p:nvSpPr>
        <p:spPr bwMode="auto">
          <a:xfrm>
            <a:off x="3143250" y="2000250"/>
            <a:ext cx="2214563" cy="1357313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4,50 €</a:t>
            </a:r>
          </a:p>
        </p:txBody>
      </p:sp>
      <p:sp>
        <p:nvSpPr>
          <p:cNvPr id="10" name="9 Esquina doblada"/>
          <p:cNvSpPr/>
          <p:nvPr/>
        </p:nvSpPr>
        <p:spPr bwMode="auto">
          <a:xfrm>
            <a:off x="7000875" y="5500688"/>
            <a:ext cx="1928813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05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10 Esquina doblada"/>
          <p:cNvSpPr/>
          <p:nvPr/>
        </p:nvSpPr>
        <p:spPr bwMode="auto">
          <a:xfrm>
            <a:off x="214313" y="4714875"/>
            <a:ext cx="1928812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04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2" name="3 Marcador de contenido" descr="mail.google.co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714744" y="5214950"/>
            <a:ext cx="1857387" cy="139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000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Nuestr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s legumbres</a:t>
            </a:r>
            <a:endParaRPr lang="es-ES_tradnl" b="1" dirty="0" smtClean="0">
              <a:solidFill>
                <a:schemeClr val="tx1"/>
              </a:solidFill>
              <a:latin typeface="Snap ITC" pitchFamily="82" charset="0"/>
            </a:endParaRPr>
          </a:p>
        </p:txBody>
      </p:sp>
      <p:sp>
        <p:nvSpPr>
          <p:cNvPr id="8195" name="1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Font typeface="Wingdings 3" pitchFamily="18" charset="2"/>
              <a:buNone/>
            </a:pPr>
            <a:r>
              <a:rPr lang="es-ES" sz="2000" b="1" u="sng" smtClean="0">
                <a:latin typeface="Comic Sans MS" pitchFamily="66" charset="0"/>
              </a:rPr>
              <a:t>Pochas con berza</a:t>
            </a:r>
          </a:p>
          <a:p>
            <a:pPr algn="ctr">
              <a:spcBef>
                <a:spcPct val="50000"/>
              </a:spcBef>
              <a:buFont typeface="Wingdings 3" pitchFamily="18" charset="2"/>
              <a:buNone/>
            </a:pPr>
            <a:r>
              <a:rPr lang="es-ES" sz="2000" smtClean="0">
                <a:latin typeface="Comic Sans MS" pitchFamily="66" charset="0"/>
              </a:rPr>
              <a:t>(ref. 31) Peso: 660 grs.</a:t>
            </a:r>
          </a:p>
          <a:p>
            <a:endParaRPr lang="es-ES" smtClean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125" indent="-255588" algn="ctr">
              <a:spcBef>
                <a:spcPct val="50000"/>
              </a:spcBef>
              <a:buClr>
                <a:schemeClr val="accent1"/>
              </a:buClr>
              <a:buSzPct val="68000"/>
              <a:buFontTx/>
              <a:buNone/>
              <a:defRPr/>
            </a:pPr>
            <a:r>
              <a:rPr lang="es-ES" sz="2000" b="1" u="sng" dirty="0" smtClean="0">
                <a:latin typeface="Comic Sans MS" pitchFamily="66" charset="0"/>
              </a:rPr>
              <a:t>Garbanzos con berza</a:t>
            </a:r>
          </a:p>
          <a:p>
            <a:pPr marL="365125" indent="-255588" algn="ctr">
              <a:spcBef>
                <a:spcPct val="50000"/>
              </a:spcBef>
              <a:buClr>
                <a:schemeClr val="accent1"/>
              </a:buClr>
              <a:buSzPct val="68000"/>
              <a:buFontTx/>
              <a:buNone/>
              <a:defRPr/>
            </a:pPr>
            <a:r>
              <a:rPr lang="es-ES" sz="2000" dirty="0" smtClean="0">
                <a:latin typeface="Comic Sans MS" pitchFamily="66" charset="0"/>
              </a:rPr>
              <a:t>(ref. 32) Peso: 660 grs.</a:t>
            </a:r>
          </a:p>
          <a:p>
            <a:pPr>
              <a:defRPr/>
            </a:pPr>
            <a:endParaRPr lang="es-ES" dirty="0"/>
          </a:p>
        </p:txBody>
      </p:sp>
      <p:pic>
        <p:nvPicPr>
          <p:cNvPr id="8198" name="Picture 2" descr="F:\Dinamic-Company\Catálogo\IMGP01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714625"/>
            <a:ext cx="2424113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3" descr="F:\Dinamic-Company\Catálogo\IMGP01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2714625"/>
            <a:ext cx="23749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15 Estrella de 16 puntas"/>
          <p:cNvSpPr>
            <a:spLocks noChangeArrowheads="1"/>
          </p:cNvSpPr>
          <p:nvPr/>
        </p:nvSpPr>
        <p:spPr bwMode="auto">
          <a:xfrm>
            <a:off x="214313" y="2428875"/>
            <a:ext cx="2214562" cy="1285875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2,00 €</a:t>
            </a:r>
          </a:p>
        </p:txBody>
      </p:sp>
      <p:sp>
        <p:nvSpPr>
          <p:cNvPr id="17" name="16 Esquina doblada"/>
          <p:cNvSpPr/>
          <p:nvPr/>
        </p:nvSpPr>
        <p:spPr bwMode="auto">
          <a:xfrm>
            <a:off x="6929438" y="5715000"/>
            <a:ext cx="1928812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07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17 Esquina doblada"/>
          <p:cNvSpPr/>
          <p:nvPr/>
        </p:nvSpPr>
        <p:spPr bwMode="auto">
          <a:xfrm>
            <a:off x="500063" y="5786438"/>
            <a:ext cx="1928812" cy="357187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06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03" name="4 Estrella de 16 puntas"/>
          <p:cNvSpPr>
            <a:spLocks noChangeArrowheads="1"/>
          </p:cNvSpPr>
          <p:nvPr/>
        </p:nvSpPr>
        <p:spPr bwMode="auto">
          <a:xfrm>
            <a:off x="7215188" y="2357438"/>
            <a:ext cx="2214562" cy="1357312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1,75 €</a:t>
            </a:r>
          </a:p>
        </p:txBody>
      </p:sp>
      <p:pic>
        <p:nvPicPr>
          <p:cNvPr id="12" name="3 Marcador de contenido" descr="mail.google.co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714744" y="5214950"/>
            <a:ext cx="1928826" cy="144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000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7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Guindill</a:t>
            </a:r>
            <a:r>
              <a:rPr lang="es-ES" b="1" dirty="0" smtClean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  <a:t>s y Pepinillos</a:t>
            </a:r>
            <a:br>
              <a:rPr lang="es-ES" b="1" dirty="0" smtClean="0">
                <a:solidFill>
                  <a:schemeClr val="tx1"/>
                </a:solidFill>
                <a:latin typeface="Snap ITC" pitchFamily="82" charset="0"/>
              </a:rPr>
            </a:br>
            <a:r>
              <a:rPr lang="es-ES" sz="2000" dirty="0" smtClean="0">
                <a:solidFill>
                  <a:schemeClr val="tx1"/>
                </a:solidFill>
                <a:latin typeface="Comic Sans MS" pitchFamily="66" charset="0"/>
              </a:rPr>
              <a:t>Excelentes pepinillos  y guindillas envasados con vinagre  preparados para degustar rápidamente </a:t>
            </a:r>
            <a:endParaRPr lang="es-ES" dirty="0" smtClean="0"/>
          </a:p>
        </p:txBody>
      </p:sp>
      <p:sp>
        <p:nvSpPr>
          <p:cNvPr id="9219" name="8 Marcador de contenido"/>
          <p:cNvSpPr>
            <a:spLocks noGrp="1"/>
          </p:cNvSpPr>
          <p:nvPr>
            <p:ph sz="half" idx="1"/>
          </p:nvPr>
        </p:nvSpPr>
        <p:spPr>
          <a:xfrm>
            <a:off x="714375" y="2000250"/>
            <a:ext cx="3781425" cy="4125913"/>
          </a:xfrm>
        </p:spPr>
        <p:txBody>
          <a:bodyPr/>
          <a:lstStyle/>
          <a:p>
            <a:pPr>
              <a:buFontTx/>
              <a:buNone/>
            </a:pPr>
            <a:r>
              <a:rPr lang="es-ES" sz="2000" b="1" u="sng" smtClean="0">
                <a:latin typeface="Comic Sans MS" pitchFamily="66" charset="0"/>
              </a:rPr>
              <a:t>Pepinillos</a:t>
            </a:r>
          </a:p>
          <a:p>
            <a:pPr>
              <a:buFontTx/>
              <a:buNone/>
            </a:pPr>
            <a:r>
              <a:rPr lang="es-ES" sz="2000" smtClean="0">
                <a:latin typeface="Comic Sans MS" pitchFamily="66" charset="0"/>
              </a:rPr>
              <a:t>Peso: 290grs</a:t>
            </a:r>
          </a:p>
          <a:p>
            <a:endParaRPr lang="es-ES" smtClean="0"/>
          </a:p>
        </p:txBody>
      </p:sp>
      <p:sp>
        <p:nvSpPr>
          <p:cNvPr id="9220" name="9 Marcador de contenido"/>
          <p:cNvSpPr>
            <a:spLocks noGrp="1"/>
          </p:cNvSpPr>
          <p:nvPr>
            <p:ph sz="half" idx="2"/>
          </p:nvPr>
        </p:nvSpPr>
        <p:spPr>
          <a:xfrm>
            <a:off x="4929188" y="1928813"/>
            <a:ext cx="3757612" cy="4197350"/>
          </a:xfrm>
        </p:spPr>
        <p:txBody>
          <a:bodyPr/>
          <a:lstStyle/>
          <a:p>
            <a:pPr>
              <a:buFontTx/>
              <a:buNone/>
            </a:pPr>
            <a:r>
              <a:rPr lang="es-ES" sz="2000" b="1" u="sng" smtClean="0">
                <a:latin typeface="Comic Sans MS" pitchFamily="66" charset="0"/>
              </a:rPr>
              <a:t>Guindillas (alegrías riojanas)</a:t>
            </a:r>
          </a:p>
          <a:p>
            <a:pPr>
              <a:buFontTx/>
              <a:buNone/>
            </a:pPr>
            <a:r>
              <a:rPr lang="es-ES" sz="2000" smtClean="0">
                <a:latin typeface="Comic Sans MS" pitchFamily="66" charset="0"/>
              </a:rPr>
              <a:t>Peso: 290grs</a:t>
            </a:r>
          </a:p>
          <a:p>
            <a:endParaRPr lang="es-ES" smtClean="0"/>
          </a:p>
        </p:txBody>
      </p:sp>
      <p:pic>
        <p:nvPicPr>
          <p:cNvPr id="9222" name="Picture 5" descr="IMGP01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3071813"/>
            <a:ext cx="2268538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4" descr="IMGP01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928938"/>
            <a:ext cx="2459038" cy="327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4 Estrella de 16 puntas"/>
          <p:cNvSpPr>
            <a:spLocks noChangeArrowheads="1"/>
          </p:cNvSpPr>
          <p:nvPr/>
        </p:nvSpPr>
        <p:spPr bwMode="auto">
          <a:xfrm>
            <a:off x="2214563" y="2571750"/>
            <a:ext cx="2214562" cy="1357313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1,15 €</a:t>
            </a:r>
          </a:p>
        </p:txBody>
      </p:sp>
      <p:sp>
        <p:nvSpPr>
          <p:cNvPr id="9225" name="12 Estrella de 16 puntas"/>
          <p:cNvSpPr>
            <a:spLocks noChangeArrowheads="1"/>
          </p:cNvSpPr>
          <p:nvPr/>
        </p:nvSpPr>
        <p:spPr bwMode="auto">
          <a:xfrm>
            <a:off x="6786563" y="2571750"/>
            <a:ext cx="2214562" cy="1357313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200" u="none">
                <a:latin typeface="Comic Sans MS" pitchFamily="66" charset="0"/>
              </a:rPr>
              <a:t>1,15 €</a:t>
            </a:r>
          </a:p>
        </p:txBody>
      </p:sp>
      <p:sp>
        <p:nvSpPr>
          <p:cNvPr id="15" name="14 Esquina doblada"/>
          <p:cNvSpPr/>
          <p:nvPr/>
        </p:nvSpPr>
        <p:spPr bwMode="auto">
          <a:xfrm>
            <a:off x="6929438" y="5715000"/>
            <a:ext cx="1928812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09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15 Esquina doblada"/>
          <p:cNvSpPr/>
          <p:nvPr/>
        </p:nvSpPr>
        <p:spPr bwMode="auto">
          <a:xfrm>
            <a:off x="357188" y="5857875"/>
            <a:ext cx="1928812" cy="35718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b="0" u="none" dirty="0">
                <a:latin typeface="Comic Sans MS" pitchFamily="66" charset="0"/>
              </a:rPr>
              <a:t>Referencia  08</a:t>
            </a:r>
            <a:endParaRPr lang="es-ES" b="0" u="none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2" name="3 Marcador de contenido" descr="mail.google.co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428992" y="4857760"/>
            <a:ext cx="1928826" cy="144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4000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1357290" y="500042"/>
            <a:ext cx="6696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u="none" dirty="0">
                <a:latin typeface="Snap ITC" pitchFamily="82" charset="0"/>
              </a:rPr>
              <a:t>P</a:t>
            </a:r>
            <a:r>
              <a:rPr lang="es-ES" sz="4400" u="none" dirty="0">
                <a:solidFill>
                  <a:schemeClr val="bg1"/>
                </a:solidFill>
                <a:latin typeface="Snap ITC" pitchFamily="82" charset="0"/>
              </a:rPr>
              <a:t>a</a:t>
            </a:r>
            <a:r>
              <a:rPr lang="es-ES" sz="4400" u="none" dirty="0">
                <a:latin typeface="Snap ITC" pitchFamily="82" charset="0"/>
              </a:rPr>
              <a:t>tés  El </a:t>
            </a:r>
            <a:r>
              <a:rPr lang="es-ES" sz="4400" u="none" dirty="0" smtClean="0">
                <a:latin typeface="Snap ITC" pitchFamily="82" charset="0"/>
              </a:rPr>
              <a:t>Robledillo</a:t>
            </a:r>
            <a:endParaRPr lang="es-ES" sz="4400" u="none" dirty="0">
              <a:latin typeface="Snap ITC" pitchFamily="82" charset="0"/>
            </a:endParaRP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571500" y="1557338"/>
            <a:ext cx="81057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0" u="none" dirty="0" smtClean="0">
                <a:solidFill>
                  <a:srgbClr val="000000"/>
                </a:solidFill>
                <a:latin typeface="Comic Sans MS" pitchFamily="66" charset="0"/>
              </a:rPr>
              <a:t>Patés </a:t>
            </a:r>
            <a:r>
              <a:rPr lang="es-ES" b="0" u="none" dirty="0">
                <a:solidFill>
                  <a:srgbClr val="000000"/>
                </a:solidFill>
                <a:latin typeface="Comic Sans MS" pitchFamily="66" charset="0"/>
              </a:rPr>
              <a:t>El Robledillo nació como empresa en 1989, y se dedican a la elaboración de patés de forma artesanal. </a:t>
            </a:r>
          </a:p>
          <a:p>
            <a:r>
              <a:rPr lang="es-ES" b="0" u="none" dirty="0">
                <a:solidFill>
                  <a:srgbClr val="000000"/>
                </a:solidFill>
                <a:latin typeface="Comic Sans MS" pitchFamily="66" charset="0"/>
              </a:rPr>
              <a:t>Su buen hacer a lo largo de los años les ha llevado a lograr numerosos reconocimientos, entre ellos la placa de honor en FIMA 1990.</a:t>
            </a:r>
          </a:p>
          <a:p>
            <a:endParaRPr lang="es-ES" u="none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s-ES" u="none" dirty="0">
                <a:solidFill>
                  <a:srgbClr val="000000"/>
                </a:solidFill>
                <a:latin typeface="Comic Sans MS" pitchFamily="66" charset="0"/>
              </a:rPr>
              <a:t>Elaboran 6 variedades presentadas en lata de 110 grs.</a:t>
            </a:r>
          </a:p>
        </p:txBody>
      </p:sp>
      <p:pic>
        <p:nvPicPr>
          <p:cNvPr id="10244" name="Picture 12" descr="Productos de Patés El Robledil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644900"/>
            <a:ext cx="381635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4067175" y="3644900"/>
            <a:ext cx="471805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s-ES" sz="2000" u="none" dirty="0">
                <a:latin typeface="Comic Sans MS" pitchFamily="66" charset="0"/>
              </a:rPr>
              <a:t>Trufado </a:t>
            </a:r>
            <a:r>
              <a:rPr lang="es-ES" sz="2000" b="0" u="none" dirty="0">
                <a:latin typeface="Comic Sans MS" pitchFamily="66" charset="0"/>
              </a:rPr>
              <a:t>(ref. 10): </a:t>
            </a:r>
            <a:r>
              <a:rPr lang="es-ES" sz="2000" u="none" dirty="0">
                <a:latin typeface="Comic Sans MS" pitchFamily="66" charset="0"/>
              </a:rPr>
              <a:t>3,30 €</a:t>
            </a:r>
          </a:p>
          <a:p>
            <a:pPr lvl="1">
              <a:buFont typeface="Wingdings" pitchFamily="2" charset="2"/>
              <a:buChar char="ü"/>
            </a:pPr>
            <a:r>
              <a:rPr lang="es-ES" sz="2000" u="none" dirty="0" smtClean="0">
                <a:latin typeface="Comic Sans MS" pitchFamily="66" charset="0"/>
              </a:rPr>
              <a:t>De setas </a:t>
            </a:r>
            <a:r>
              <a:rPr lang="es-ES" sz="2000" b="0" u="none" dirty="0" smtClean="0">
                <a:latin typeface="Comic Sans MS" pitchFamily="66" charset="0"/>
              </a:rPr>
              <a:t>(</a:t>
            </a:r>
            <a:r>
              <a:rPr lang="es-ES" sz="2000" b="0" u="none" dirty="0" smtClean="0">
                <a:latin typeface="Comic Sans MS" pitchFamily="66" charset="0"/>
              </a:rPr>
              <a:t>ref.11A) </a:t>
            </a:r>
            <a:r>
              <a:rPr lang="es-ES" sz="2000" u="none" dirty="0" smtClean="0">
                <a:latin typeface="Comic Sans MS" pitchFamily="66" charset="0"/>
              </a:rPr>
              <a:t>3,30 €</a:t>
            </a:r>
            <a:endParaRPr lang="es-ES" sz="2000" u="none" dirty="0">
              <a:latin typeface="Comic Sans MS" pitchFamily="66" charset="0"/>
            </a:endParaRPr>
          </a:p>
          <a:p>
            <a:pPr lvl="1"/>
            <a:r>
              <a:rPr lang="es-ES" sz="2000" dirty="0">
                <a:latin typeface="Comic Sans MS" pitchFamily="66" charset="0"/>
              </a:rPr>
              <a:t>Resto especialidades:  2,00 €</a:t>
            </a:r>
          </a:p>
          <a:p>
            <a:pPr lvl="1">
              <a:buFont typeface="Wingdings" pitchFamily="2" charset="2"/>
              <a:buChar char="ü"/>
            </a:pPr>
            <a:r>
              <a:rPr lang="es-ES" u="none" dirty="0">
                <a:latin typeface="Comic Sans MS" pitchFamily="66" charset="0"/>
              </a:rPr>
              <a:t>de Campaña </a:t>
            </a:r>
            <a:r>
              <a:rPr lang="es-ES" b="0" u="none" dirty="0">
                <a:latin typeface="Comic Sans MS" pitchFamily="66" charset="0"/>
              </a:rPr>
              <a:t>(ref. </a:t>
            </a:r>
            <a:r>
              <a:rPr lang="es-ES" b="0" u="none" dirty="0" smtClean="0">
                <a:latin typeface="Comic Sans MS" pitchFamily="66" charset="0"/>
              </a:rPr>
              <a:t>11B)</a:t>
            </a:r>
            <a:endParaRPr lang="es-ES" b="0" u="none" dirty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ES" u="none" dirty="0">
                <a:latin typeface="Comic Sans MS" pitchFamily="66" charset="0"/>
              </a:rPr>
              <a:t>a la Pimienta </a:t>
            </a:r>
            <a:r>
              <a:rPr lang="es-ES" b="0" u="none" dirty="0">
                <a:latin typeface="Comic Sans MS" pitchFamily="66" charset="0"/>
              </a:rPr>
              <a:t>(ref. 12) </a:t>
            </a:r>
          </a:p>
          <a:p>
            <a:pPr lvl="1">
              <a:buFont typeface="Wingdings" pitchFamily="2" charset="2"/>
              <a:buChar char="ü"/>
            </a:pPr>
            <a:r>
              <a:rPr lang="es-ES" u="none" dirty="0">
                <a:latin typeface="Comic Sans MS" pitchFamily="66" charset="0"/>
              </a:rPr>
              <a:t>a las Finas Hierbas </a:t>
            </a:r>
            <a:r>
              <a:rPr lang="es-ES" b="0" u="none" dirty="0">
                <a:latin typeface="Comic Sans MS" pitchFamily="66" charset="0"/>
              </a:rPr>
              <a:t>(ref. 13)</a:t>
            </a:r>
          </a:p>
          <a:p>
            <a:pPr lvl="1">
              <a:buFont typeface="Wingdings" pitchFamily="2" charset="2"/>
              <a:buChar char="ü"/>
            </a:pPr>
            <a:r>
              <a:rPr lang="es-ES" u="none" dirty="0">
                <a:latin typeface="Comic Sans MS" pitchFamily="66" charset="0"/>
              </a:rPr>
              <a:t>al Tinto de Rioja </a:t>
            </a:r>
            <a:r>
              <a:rPr lang="es-ES" b="0" u="none" dirty="0">
                <a:latin typeface="Comic Sans MS" pitchFamily="66" charset="0"/>
              </a:rPr>
              <a:t>(ref. 14) </a:t>
            </a:r>
          </a:p>
          <a:p>
            <a:pPr lvl="1">
              <a:buFont typeface="Wingdings" pitchFamily="2" charset="2"/>
              <a:buChar char="ü"/>
            </a:pPr>
            <a:r>
              <a:rPr lang="es-ES" u="none" dirty="0">
                <a:latin typeface="Comic Sans MS" pitchFamily="66" charset="0"/>
              </a:rPr>
              <a:t>al Roquefort </a:t>
            </a:r>
            <a:r>
              <a:rPr lang="es-ES" b="0" u="none" dirty="0">
                <a:latin typeface="Comic Sans MS" pitchFamily="66" charset="0"/>
              </a:rPr>
              <a:t>(ref. 15) </a:t>
            </a:r>
          </a:p>
        </p:txBody>
      </p:sp>
      <p:pic>
        <p:nvPicPr>
          <p:cNvPr id="7" name="3 Marcador de contenido" descr="mail.google.co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43834" y="5731178"/>
            <a:ext cx="1500166" cy="112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8000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1057</Words>
  <Application>Microsoft Office PowerPoint</Application>
  <PresentationFormat>Presentación en pantalla (4:3)</PresentationFormat>
  <Paragraphs>238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Diseño predeterminado</vt:lpstr>
      <vt:lpstr>CATÁLOGO</vt:lpstr>
      <vt:lpstr>¡ADVERTENCIAS!</vt:lpstr>
      <vt:lpstr>CONSERVAS</vt:lpstr>
      <vt:lpstr>Pimientos del piquillo</vt:lpstr>
      <vt:lpstr>Verduras de la Ribera del Ebro </vt:lpstr>
      <vt:lpstr>Verduras de la Ribera de Navarra </vt:lpstr>
      <vt:lpstr>Nuestras legumbres</vt:lpstr>
      <vt:lpstr>Guindillas y Pepinillos Excelentes pepinillos  y guindillas envasados con vinagre  preparados para degustar rápidamente </vt:lpstr>
      <vt:lpstr>Diapositiva 9</vt:lpstr>
      <vt:lpstr>Vinagres tradicionales</vt:lpstr>
      <vt:lpstr>Vinagres ecológicos</vt:lpstr>
      <vt:lpstr>   Vinagres de Frutas</vt:lpstr>
      <vt:lpstr> Vinagre a las hierbas</vt:lpstr>
      <vt:lpstr>Vinagre Balsámico </vt:lpstr>
      <vt:lpstr>Dulces Riojanos</vt:lpstr>
      <vt:lpstr>    Fardelejos La Queleña</vt:lpstr>
      <vt:lpstr>Artesanía con CORAZÓN</vt:lpstr>
      <vt:lpstr>ARPS</vt:lpstr>
      <vt:lpstr>   Libretas y Agendas</vt:lpstr>
      <vt:lpstr>Fundas para bonobús</vt:lpstr>
      <vt:lpstr>Marcos de fotos</vt:lpstr>
      <vt:lpstr>Marca páginas</vt:lpstr>
      <vt:lpstr>Anillos</vt:lpstr>
      <vt:lpstr>Pendientes</vt:lpstr>
      <vt:lpstr>Collares</vt:lpstr>
      <vt:lpstr>Para el pelo</vt:lpstr>
      <vt:lpstr>Abanicos</vt:lpstr>
      <vt:lpstr>Chapas</vt:lpstr>
      <vt:lpstr>Llaveros </vt:lpstr>
      <vt:lpstr>Posavasos </vt:lpstr>
      <vt:lpstr>Artesanía de ASPACE</vt:lpstr>
      <vt:lpstr>Nuestros datos de                                                          contacto son:</vt:lpstr>
    </vt:vector>
  </TitlesOfParts>
  <Company>I.E.S Cosmé García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aula 111</dc:creator>
  <cp:lastModifiedBy>A111</cp:lastModifiedBy>
  <cp:revision>78</cp:revision>
  <dcterms:created xsi:type="dcterms:W3CDTF">1980-11-14T00:44:32Z</dcterms:created>
  <dcterms:modified xsi:type="dcterms:W3CDTF">2013-03-13T11:43:21Z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949764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