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6" r:id="rId12"/>
    <p:sldId id="268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E7F-4A1E-428A-9427-1F97AB4829B4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8B844A2-6E2F-4CF8-BEA0-0AE91BAA45A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E7F-4A1E-428A-9427-1F97AB4829B4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44A2-6E2F-4CF8-BEA0-0AE91BAA45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E7F-4A1E-428A-9427-1F97AB4829B4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44A2-6E2F-4CF8-BEA0-0AE91BAA45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E7F-4A1E-428A-9427-1F97AB4829B4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44A2-6E2F-4CF8-BEA0-0AE91BAA45A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E7F-4A1E-428A-9427-1F97AB4829B4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B844A2-6E2F-4CF8-BEA0-0AE91BAA45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E7F-4A1E-428A-9427-1F97AB4829B4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44A2-6E2F-4CF8-BEA0-0AE91BAA45A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E7F-4A1E-428A-9427-1F97AB4829B4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44A2-6E2F-4CF8-BEA0-0AE91BAA45A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E7F-4A1E-428A-9427-1F97AB4829B4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44A2-6E2F-4CF8-BEA0-0AE91BAA45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E7F-4A1E-428A-9427-1F97AB4829B4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44A2-6E2F-4CF8-BEA0-0AE91BAA45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E7F-4A1E-428A-9427-1F97AB4829B4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44A2-6E2F-4CF8-BEA0-0AE91BAA45A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E7F-4A1E-428A-9427-1F97AB4829B4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B844A2-6E2F-4CF8-BEA0-0AE91BAA45A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531E7F-4A1E-428A-9427-1F97AB4829B4}" type="datetimeFigureOut">
              <a:rPr lang="es-ES" smtClean="0"/>
              <a:pPr/>
              <a:t>14/03/2013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8B844A2-6E2F-4CF8-BEA0-0AE91BAA45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000" dirty="0" smtClean="0"/>
              <a:t>Catálogo MERKATEAN  </a:t>
            </a:r>
            <a:endParaRPr lang="es-ES" sz="6000" dirty="0"/>
          </a:p>
        </p:txBody>
      </p:sp>
      <p:pic>
        <p:nvPicPr>
          <p:cNvPr id="4" name="3 Imagen" descr="e6cd42576b9adb485d65a260467c41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429000"/>
            <a:ext cx="2952328" cy="295232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39552" y="5085184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Esther García, Asier Olivares, Noelia Aranda, María Martínez, Alejandro Tejada, Andrea Armstrong, Noelia Aranda, Kelly Arias, Richard Erik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7030A0"/>
                </a:solidFill>
              </a:rPr>
              <a:t>Chorizo LA GLORIA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es-ES" dirty="0" smtClean="0"/>
              <a:t>                                          Entre las variedades de chorizo</a:t>
            </a:r>
          </a:p>
          <a:p>
            <a:pPr algn="r">
              <a:buNone/>
            </a:pPr>
            <a:r>
              <a:rPr lang="es-ES" dirty="0" smtClean="0"/>
              <a:t>                                          es famosa la riojana entre otras, </a:t>
            </a:r>
          </a:p>
          <a:p>
            <a:pPr algn="r">
              <a:buNone/>
            </a:pPr>
            <a:r>
              <a:rPr lang="es-ES" dirty="0" smtClean="0"/>
              <a:t>                                          Es de fuerte color y sabor suave, a                                     aromático y especiado.</a:t>
            </a:r>
          </a:p>
          <a:p>
            <a:pPr>
              <a:buNone/>
            </a:pPr>
            <a:r>
              <a:rPr lang="es-ES" dirty="0" smtClean="0"/>
              <a:t>                                               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                                                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Rastra de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chorizo-4,50€</a:t>
            </a:r>
            <a:endParaRPr lang="es-E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</a:rPr>
              <a:t>Ref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: C-LG</a:t>
            </a:r>
            <a:endParaRPr lang="es-E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5 Imagen" descr="chorizo-extra-sin-aditivos-la-gloria-riojana-picante-280g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36912"/>
            <a:ext cx="3721596" cy="3721596"/>
          </a:xfrm>
          <a:prstGeom prst="rect">
            <a:avLst/>
          </a:prstGeom>
        </p:spPr>
      </p:pic>
      <p:pic>
        <p:nvPicPr>
          <p:cNvPr id="7" name="6 Imagen" descr="e6cd42576b9adb485d65a260467c412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4581128"/>
            <a:ext cx="2060848" cy="2060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e6cd42576b9adb485d65a260467c41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404664"/>
            <a:ext cx="1584176" cy="1584176"/>
          </a:xfrm>
          <a:prstGeom prst="rect">
            <a:avLst/>
          </a:prstGeom>
        </p:spPr>
      </p:pic>
      <p:pic>
        <p:nvPicPr>
          <p:cNvPr id="11" name="10 Imagen" descr="farda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2276872"/>
            <a:ext cx="3048000" cy="242887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7030A0"/>
                </a:solidFill>
              </a:rPr>
              <a:t>Fardelejos LA PALA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Son una pieza de bollería típica de </a:t>
            </a:r>
          </a:p>
          <a:p>
            <a:pPr>
              <a:buNone/>
            </a:pPr>
            <a:r>
              <a:rPr lang="es-ES" dirty="0" smtClean="0"/>
              <a:t>La Rioja, es un pastel de hojaldre </a:t>
            </a:r>
          </a:p>
          <a:p>
            <a:pPr>
              <a:buNone/>
            </a:pPr>
            <a:r>
              <a:rPr lang="es-ES" dirty="0" smtClean="0"/>
              <a:t>relleno de una masa semejante al </a:t>
            </a:r>
          </a:p>
          <a:p>
            <a:pPr>
              <a:buNone/>
            </a:pPr>
            <a:r>
              <a:rPr lang="es-ES" dirty="0" smtClean="0"/>
              <a:t>mazapán, se suele consumir a </a:t>
            </a:r>
          </a:p>
          <a:p>
            <a:pPr>
              <a:buNone/>
            </a:pPr>
            <a:r>
              <a:rPr lang="es-ES" dirty="0" smtClean="0"/>
              <a:t>modo de desayuno o de postre.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Caja de 6 unds.-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6’60€</a:t>
            </a:r>
            <a:endParaRPr lang="es-E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        2 cajas-12€</a:t>
            </a:r>
          </a:p>
          <a:p>
            <a:pPr>
              <a:buNone/>
            </a:pP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       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</a:rPr>
              <a:t>Ref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</a:rPr>
              <a:t>Far</a:t>
            </a:r>
            <a:endParaRPr lang="es-E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" name="8 Imagen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4869160"/>
            <a:ext cx="2695575" cy="1695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6cd42576b9adb485d65a260467c41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437112"/>
            <a:ext cx="2294384" cy="2294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sz="3200" dirty="0" smtClean="0"/>
              <a:t>Esperamos que os haya gustado esta variedad de productos.</a:t>
            </a:r>
          </a:p>
          <a:p>
            <a:pPr algn="ctr">
              <a:buNone/>
            </a:pPr>
            <a:r>
              <a:rPr lang="es-ES" sz="3200" dirty="0" smtClean="0">
                <a:solidFill>
                  <a:srgbClr val="FF0000"/>
                </a:solidFill>
              </a:rPr>
              <a:t>*El precio del </a:t>
            </a:r>
            <a:r>
              <a:rPr lang="es-ES" sz="3200" dirty="0" smtClean="0">
                <a:solidFill>
                  <a:srgbClr val="FF0000"/>
                </a:solidFill>
              </a:rPr>
              <a:t>transporte </a:t>
            </a:r>
            <a:r>
              <a:rPr lang="es-ES" sz="3200" dirty="0" smtClean="0">
                <a:solidFill>
                  <a:srgbClr val="FF0000"/>
                </a:solidFill>
              </a:rPr>
              <a:t>está incluido en </a:t>
            </a:r>
            <a:r>
              <a:rPr lang="es-ES" sz="3200" smtClean="0">
                <a:solidFill>
                  <a:srgbClr val="FF0000"/>
                </a:solidFill>
              </a:rPr>
              <a:t>el </a:t>
            </a:r>
            <a:r>
              <a:rPr lang="es-ES" sz="3200" smtClean="0">
                <a:solidFill>
                  <a:srgbClr val="FF0000"/>
                </a:solidFill>
              </a:rPr>
              <a:t>catálogo</a:t>
            </a:r>
            <a:endParaRPr lang="es-ES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s-ES" sz="3200" dirty="0" smtClean="0"/>
              <a:t>Un saludo MERKATEAN.S.C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6cd42576b9adb485d65a260467c41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221088"/>
            <a:ext cx="2520280" cy="252028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7030A0"/>
                </a:solidFill>
              </a:rPr>
              <a:t>Presentación de nuestro catálogo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                     </a:t>
            </a:r>
            <a:r>
              <a:rPr lang="es-ES" sz="4800" dirty="0" smtClean="0"/>
              <a:t>En este catálogo os mostraremos los productos más típicos y representativos de La Rioja, esperemos que os guste nuestra elección.</a:t>
            </a:r>
            <a:endParaRPr lang="es-E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7030A0"/>
                </a:solidFill>
              </a:rPr>
              <a:t>Vino SATIUS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ES" sz="1800" u="sng" dirty="0" smtClean="0"/>
              <a:t>Tipo vino: </a:t>
            </a:r>
            <a:r>
              <a:rPr lang="es-ES" sz="1800" dirty="0" smtClean="0"/>
              <a:t>Tinto joven</a:t>
            </a:r>
          </a:p>
          <a:p>
            <a:pPr>
              <a:buFont typeface="Wingdings" pitchFamily="2" charset="2"/>
              <a:buChar char="§"/>
            </a:pPr>
            <a:r>
              <a:rPr lang="es-ES" sz="1800" u="sng" dirty="0" smtClean="0"/>
              <a:t>Variedad:</a:t>
            </a:r>
            <a:r>
              <a:rPr lang="es-ES" sz="1800" dirty="0" smtClean="0"/>
              <a:t> 95% Tempranillo y 5% Viura. Cepas de más de 25 años.</a:t>
            </a:r>
          </a:p>
          <a:p>
            <a:pPr>
              <a:buFont typeface="Wingdings" pitchFamily="2" charset="2"/>
              <a:buChar char="§"/>
            </a:pPr>
            <a:r>
              <a:rPr lang="es-ES" sz="1800" u="sng" dirty="0" smtClean="0"/>
              <a:t>Elaboración:</a:t>
            </a:r>
            <a:r>
              <a:rPr lang="es-ES" sz="1800" dirty="0" smtClean="0"/>
              <a:t> Fermentación a temperatura controlada por debajo de 29º</a:t>
            </a:r>
          </a:p>
          <a:p>
            <a:pPr>
              <a:buFont typeface="Wingdings" pitchFamily="2" charset="2"/>
              <a:buChar char="§"/>
            </a:pPr>
            <a:r>
              <a:rPr lang="es-ES" sz="1800" u="sng" dirty="0" smtClean="0"/>
              <a:t>Descripción:</a:t>
            </a:r>
            <a:r>
              <a:rPr lang="es-ES" sz="1800" dirty="0" smtClean="0"/>
              <a:t> De color rojo violáceo. Buena nariz con notas de frutos rojos, fresa y regaliz. Fresco y sedoso en boca con una retro-nasal en la que retornan con fuerza las notas afrutadas.</a:t>
            </a:r>
          </a:p>
          <a:p>
            <a:pPr>
              <a:buNone/>
            </a:pPr>
            <a:r>
              <a:rPr lang="es-ES" dirty="0" smtClean="0"/>
              <a:t>    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endParaRPr lang="es-E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s-E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  <a:t>   Caja 12 botellas-30€</a:t>
            </a:r>
          </a:p>
          <a:p>
            <a:pPr>
              <a:buNone/>
            </a:pP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  <a:t>   Botella 3€</a:t>
            </a:r>
          </a:p>
          <a:p>
            <a:pPr>
              <a:buNone/>
            </a:pP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</a:rPr>
              <a:t>Ref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  <a:t>: VIN-S</a:t>
            </a:r>
            <a:endParaRPr lang="es-E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3 Imagen" descr="e6cd42576b9adb485d65a260467c41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923184"/>
            <a:ext cx="2664296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7030A0"/>
                </a:solidFill>
              </a:rPr>
              <a:t>Vino crianza- DARTOS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s-ES" sz="1800" u="sng" dirty="0" smtClean="0"/>
              <a:t>Tipo vino:</a:t>
            </a:r>
            <a:r>
              <a:rPr lang="es-ES" sz="1800" dirty="0" smtClean="0"/>
              <a:t> Tinto joven</a:t>
            </a:r>
          </a:p>
          <a:p>
            <a:pPr>
              <a:buFont typeface="Wingdings" pitchFamily="2" charset="2"/>
              <a:buChar char="§"/>
            </a:pPr>
            <a:r>
              <a:rPr lang="es-ES" sz="1800" u="sng" dirty="0" smtClean="0"/>
              <a:t>Variedad:</a:t>
            </a:r>
            <a:r>
              <a:rPr lang="es-ES" sz="1800" dirty="0" smtClean="0"/>
              <a:t>  100% Tempranillo. Seleccionado en mesa. Cepas de más de 65 años.</a:t>
            </a:r>
          </a:p>
          <a:p>
            <a:pPr>
              <a:buFont typeface="Wingdings" pitchFamily="2" charset="2"/>
              <a:buChar char="§"/>
            </a:pPr>
            <a:r>
              <a:rPr lang="es-ES" sz="1800" u="sng" dirty="0" smtClean="0"/>
              <a:t>Elaboración:</a:t>
            </a:r>
            <a:r>
              <a:rPr lang="es-ES" sz="1800" dirty="0" smtClean="0"/>
              <a:t> Maceración carbónica.</a:t>
            </a:r>
          </a:p>
          <a:p>
            <a:pPr>
              <a:buFont typeface="Wingdings" pitchFamily="2" charset="2"/>
              <a:buChar char="§"/>
            </a:pPr>
            <a:r>
              <a:rPr lang="es-ES" sz="1800" u="sng" dirty="0" smtClean="0"/>
              <a:t>Descripción:</a:t>
            </a:r>
            <a:r>
              <a:rPr lang="es-ES" sz="1800" dirty="0" smtClean="0"/>
              <a:t> Bonito color rojo con reflejos violáceos. Gran intensidad aromática con notas de frutillos rojos, fresas y regaliz que dan paso a otras de plátano, piña y una sorprendente naranja. Boca con una entrada amable y redonda con un inusitado volumen y un final largo y elegante.</a:t>
            </a:r>
            <a:endParaRPr lang="es-ES" sz="1800" u="sng" dirty="0" smtClean="0"/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r>
              <a:rPr lang="es-ES" sz="1800" dirty="0" smtClean="0"/>
              <a:t>    </a:t>
            </a:r>
          </a:p>
          <a:p>
            <a:pPr>
              <a:buNone/>
            </a:pPr>
            <a:r>
              <a:rPr lang="es-ES" sz="1800" dirty="0" smtClean="0">
                <a:solidFill>
                  <a:schemeClr val="bg2">
                    <a:lumMod val="50000"/>
                  </a:schemeClr>
                </a:solidFill>
              </a:rPr>
              <a:t>    Caja 6 botellas-23€</a:t>
            </a:r>
          </a:p>
          <a:p>
            <a:pPr>
              <a:buNone/>
            </a:pPr>
            <a:r>
              <a:rPr lang="es-ES" sz="1800" dirty="0" smtClean="0">
                <a:solidFill>
                  <a:schemeClr val="bg2">
                    <a:lumMod val="50000"/>
                  </a:schemeClr>
                </a:solidFill>
              </a:rPr>
              <a:t>    Botella-4€</a:t>
            </a:r>
          </a:p>
          <a:p>
            <a:pPr>
              <a:buNone/>
            </a:pPr>
            <a:r>
              <a:rPr lang="es-ES" sz="18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s-ES" sz="1800" dirty="0" err="1" smtClean="0">
                <a:solidFill>
                  <a:schemeClr val="bg2">
                    <a:lumMod val="50000"/>
                  </a:schemeClr>
                </a:solidFill>
              </a:rPr>
              <a:t>Ref</a:t>
            </a:r>
            <a:r>
              <a:rPr lang="es-ES" sz="1800" dirty="0" smtClean="0">
                <a:solidFill>
                  <a:schemeClr val="bg2">
                    <a:lumMod val="50000"/>
                  </a:schemeClr>
                </a:solidFill>
              </a:rPr>
              <a:t>: VIN-D</a:t>
            </a:r>
            <a:endParaRPr lang="es-ES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3 Imagen" descr="e6cd42576b9adb485d65a260467c41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789040"/>
            <a:ext cx="2870448" cy="2870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7030A0"/>
                </a:solidFill>
              </a:rPr>
              <a:t>Vino PRIMACÍA 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s-ES" sz="1800" u="sng" dirty="0" smtClean="0"/>
              <a:t>Tipo vino:</a:t>
            </a:r>
            <a:r>
              <a:rPr lang="es-ES" sz="1800" dirty="0" smtClean="0"/>
              <a:t> Tinto con madera.</a:t>
            </a:r>
          </a:p>
          <a:p>
            <a:pPr>
              <a:buFont typeface="Wingdings" pitchFamily="2" charset="2"/>
              <a:buChar char="§"/>
            </a:pPr>
            <a:r>
              <a:rPr lang="es-ES" sz="1800" u="sng" dirty="0" smtClean="0"/>
              <a:t>Variedad:</a:t>
            </a:r>
            <a:r>
              <a:rPr lang="es-ES" sz="1800" dirty="0" smtClean="0"/>
              <a:t> 100% tempranillo. Seleccionado. Cepas de más de 70 años.</a:t>
            </a:r>
          </a:p>
          <a:p>
            <a:pPr>
              <a:buFont typeface="Wingdings" pitchFamily="2" charset="2"/>
              <a:buChar char="§"/>
            </a:pPr>
            <a:r>
              <a:rPr lang="es-ES" sz="1800" u="sng" dirty="0" smtClean="0"/>
              <a:t>Elaboración:</a:t>
            </a:r>
            <a:r>
              <a:rPr lang="es-ES" sz="1800" dirty="0" smtClean="0"/>
              <a:t> 8 ½ meses en barricas nuevas o de 2º vino de roble francés.</a:t>
            </a:r>
          </a:p>
          <a:p>
            <a:pPr>
              <a:buFont typeface="Wingdings" pitchFamily="2" charset="2"/>
              <a:buChar char="§"/>
            </a:pPr>
            <a:r>
              <a:rPr lang="es-ES" sz="1800" u="sng" dirty="0" smtClean="0"/>
              <a:t>Descripción:</a:t>
            </a:r>
            <a:r>
              <a:rPr lang="es-ES" sz="1800" dirty="0" smtClean="0"/>
              <a:t> Color rojo picota. Nariz compleja y de buena intensidad con notas de caramelo y frambuesa integradas con otras de coco y café sobre un fondo ligeramente balsámico. En boca muestra buen músculo y estructura y cierto carácter mineral. Tánico pero, al mismo tiempo, aterciopelado con un final de buena persistencia en el que regresan los recuerdos balsámicos.</a:t>
            </a:r>
            <a:endParaRPr lang="es-ES" sz="1800" u="sng" dirty="0" smtClean="0"/>
          </a:p>
          <a:p>
            <a:pPr>
              <a:buFont typeface="Wingdings" pitchFamily="2" charset="2"/>
              <a:buChar char="§"/>
            </a:pPr>
            <a:endParaRPr lang="es-ES" sz="1800" dirty="0" smtClean="0"/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r>
              <a:rPr lang="es-ES" sz="1800" dirty="0" smtClean="0"/>
              <a:t>    </a:t>
            </a:r>
            <a:r>
              <a:rPr lang="es-ES" sz="1800" dirty="0" smtClean="0">
                <a:solidFill>
                  <a:schemeClr val="bg2">
                    <a:lumMod val="50000"/>
                  </a:schemeClr>
                </a:solidFill>
              </a:rPr>
              <a:t>Caja 6 botellas-22€</a:t>
            </a:r>
          </a:p>
          <a:p>
            <a:pPr>
              <a:buNone/>
            </a:pPr>
            <a:r>
              <a:rPr lang="es-ES" sz="1800" dirty="0" smtClean="0">
                <a:solidFill>
                  <a:schemeClr val="bg2">
                    <a:lumMod val="50000"/>
                  </a:schemeClr>
                </a:solidFill>
              </a:rPr>
              <a:t>    Botella-4€</a:t>
            </a:r>
          </a:p>
          <a:p>
            <a:pPr>
              <a:buNone/>
            </a:pPr>
            <a:r>
              <a:rPr lang="es-ES" sz="18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s-ES" sz="1800" dirty="0" err="1" smtClean="0">
                <a:solidFill>
                  <a:schemeClr val="bg2">
                    <a:lumMod val="50000"/>
                  </a:schemeClr>
                </a:solidFill>
              </a:rPr>
              <a:t>Ref</a:t>
            </a:r>
            <a:r>
              <a:rPr lang="es-ES" sz="1800" dirty="0" smtClean="0">
                <a:solidFill>
                  <a:schemeClr val="bg2">
                    <a:lumMod val="50000"/>
                  </a:schemeClr>
                </a:solidFill>
              </a:rPr>
              <a:t>: VIN-P</a:t>
            </a:r>
            <a:endParaRPr lang="es-ES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3 Imagen" descr="e6cd42576b9adb485d65a260467c41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3789040"/>
            <a:ext cx="2880320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das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276872"/>
            <a:ext cx="3328646" cy="4437111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7030A0"/>
                </a:solidFill>
              </a:rPr>
              <a:t>Pimientos del piquillo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s-ES" sz="4600" b="1" dirty="0" smtClean="0"/>
              <a:t>Pimientos del piquillo EL MENDAVIÉS</a:t>
            </a:r>
          </a:p>
          <a:p>
            <a:pPr>
              <a:buNone/>
            </a:pPr>
            <a:r>
              <a:rPr lang="es-ES" sz="4600" dirty="0" smtClean="0"/>
              <a:t>Estos riquísimos pimientos </a:t>
            </a:r>
          </a:p>
          <a:p>
            <a:pPr>
              <a:buNone/>
            </a:pPr>
            <a:r>
              <a:rPr lang="es-ES" sz="4600" dirty="0" smtClean="0"/>
              <a:t>provienen de Lodosa. </a:t>
            </a:r>
          </a:p>
          <a:p>
            <a:pPr>
              <a:buNone/>
            </a:pPr>
            <a:r>
              <a:rPr lang="es-ES" sz="4600" dirty="0" smtClean="0"/>
              <a:t>Suelen prepararse al horno y </a:t>
            </a:r>
          </a:p>
          <a:p>
            <a:pPr>
              <a:buNone/>
            </a:pPr>
            <a:r>
              <a:rPr lang="es-ES" sz="4600" dirty="0" smtClean="0"/>
              <a:t>son perfectos para </a:t>
            </a:r>
          </a:p>
          <a:p>
            <a:pPr>
              <a:buNone/>
            </a:pPr>
            <a:r>
              <a:rPr lang="es-ES" sz="4600" dirty="0" smtClean="0"/>
              <a:t>acompañar la tortilla de </a:t>
            </a:r>
          </a:p>
          <a:p>
            <a:pPr>
              <a:buNone/>
            </a:pPr>
            <a:r>
              <a:rPr lang="es-ES" sz="4600" dirty="0" smtClean="0"/>
              <a:t>Patata y la carne.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</a:t>
            </a:r>
            <a:r>
              <a:rPr lang="es-ES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s-ES" sz="2800" dirty="0" smtClean="0">
                <a:solidFill>
                  <a:schemeClr val="bg2">
                    <a:lumMod val="50000"/>
                  </a:schemeClr>
                </a:solidFill>
              </a:rPr>
              <a:t>        </a:t>
            </a:r>
            <a:r>
              <a:rPr lang="es-ES" sz="28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s-ES" sz="4400" dirty="0" smtClean="0">
                <a:solidFill>
                  <a:schemeClr val="bg2">
                    <a:lumMod val="50000"/>
                  </a:schemeClr>
                </a:solidFill>
              </a:rPr>
              <a:t>Bote- 3,10€</a:t>
            </a:r>
            <a:endParaRPr lang="es-ES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s-ES" sz="4400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s-ES" sz="4400" dirty="0" err="1" smtClean="0">
                <a:solidFill>
                  <a:schemeClr val="bg2">
                    <a:lumMod val="50000"/>
                  </a:schemeClr>
                </a:solidFill>
              </a:rPr>
              <a:t>Ref</a:t>
            </a:r>
            <a:r>
              <a:rPr lang="es-ES" sz="4400" dirty="0" smtClean="0">
                <a:solidFill>
                  <a:schemeClr val="bg2">
                    <a:lumMod val="50000"/>
                  </a:schemeClr>
                </a:solidFill>
              </a:rPr>
              <a:t>: PIM-M</a:t>
            </a:r>
          </a:p>
          <a:p>
            <a:pPr>
              <a:buNone/>
            </a:pPr>
            <a:r>
              <a:rPr lang="es-ES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s-ES" sz="3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5 Imagen" descr="e6cd42576b9adb485d65a260467c412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332656"/>
            <a:ext cx="1579240" cy="1579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BFLFVrgCAAA-jK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132856"/>
            <a:ext cx="3165816" cy="422108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7030A0"/>
                </a:solidFill>
              </a:rPr>
              <a:t>Alcachofas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es-ES" b="1" dirty="0" smtClean="0"/>
              <a:t>                                       Alcachofas EL MENDIAVÉS</a:t>
            </a:r>
            <a:r>
              <a:rPr lang="es-ES" dirty="0" smtClean="0"/>
              <a:t> </a:t>
            </a:r>
            <a:endParaRPr lang="es-ES" b="1" dirty="0" smtClean="0"/>
          </a:p>
          <a:p>
            <a:pPr algn="r">
              <a:buNone/>
            </a:pPr>
            <a:r>
              <a:rPr lang="es-ES" b="1" dirty="0" smtClean="0"/>
              <a:t>                                        </a:t>
            </a:r>
            <a:r>
              <a:rPr lang="es-ES" sz="2800" dirty="0" smtClean="0"/>
              <a:t>Verdura típicamente riojana</a:t>
            </a:r>
          </a:p>
          <a:p>
            <a:pPr algn="r">
              <a:buNone/>
            </a:pPr>
            <a:r>
              <a:rPr lang="es-ES" sz="2800" b="1" dirty="0" smtClean="0"/>
              <a:t>                                           </a:t>
            </a:r>
            <a:r>
              <a:rPr lang="es-ES" dirty="0" smtClean="0"/>
              <a:t>la  alcachofa</a:t>
            </a:r>
            <a:r>
              <a:rPr lang="es-ES" b="1" dirty="0" smtClean="0"/>
              <a:t> </a:t>
            </a:r>
            <a:r>
              <a:rPr lang="es-ES" dirty="0" smtClean="0"/>
              <a:t>es muy </a:t>
            </a:r>
            <a:endParaRPr lang="es-ES" b="1" dirty="0" smtClean="0"/>
          </a:p>
          <a:p>
            <a:pPr algn="r">
              <a:buNone/>
            </a:pPr>
            <a:r>
              <a:rPr lang="es-ES" b="1" dirty="0" smtClean="0"/>
              <a:t>                                              </a:t>
            </a:r>
            <a:r>
              <a:rPr lang="es-ES" dirty="0" smtClean="0"/>
              <a:t>apreciada en la cocina </a:t>
            </a:r>
          </a:p>
          <a:p>
            <a:pPr algn="r">
              <a:buNone/>
            </a:pPr>
            <a:r>
              <a:rPr lang="es-ES" dirty="0" smtClean="0"/>
              <a:t>                                            mediterránea desde siempre</a:t>
            </a:r>
            <a:r>
              <a:rPr lang="es-ES" b="1" dirty="0" smtClean="0"/>
              <a:t>.</a:t>
            </a:r>
          </a:p>
          <a:p>
            <a:pPr algn="r">
              <a:buNone/>
            </a:pPr>
            <a:r>
              <a:rPr lang="es-ES" b="1" dirty="0" smtClean="0"/>
              <a:t>                                            </a:t>
            </a:r>
          </a:p>
          <a:p>
            <a:pPr algn="r">
              <a:buNone/>
            </a:pPr>
            <a:r>
              <a:rPr lang="es-ES" b="1" dirty="0" smtClean="0"/>
              <a:t>                                                        </a:t>
            </a:r>
            <a:r>
              <a:rPr lang="es-ES" b="1" dirty="0" smtClean="0">
                <a:solidFill>
                  <a:schemeClr val="bg2">
                    <a:lumMod val="50000"/>
                  </a:schemeClr>
                </a:solidFill>
              </a:rPr>
              <a:t>Bote-  </a:t>
            </a:r>
            <a:r>
              <a:rPr lang="es-ES" b="1" dirty="0" smtClean="0">
                <a:solidFill>
                  <a:schemeClr val="bg2">
                    <a:lumMod val="50000"/>
                  </a:schemeClr>
                </a:solidFill>
              </a:rPr>
              <a:t>4,35</a:t>
            </a:r>
            <a:r>
              <a:rPr lang="es-ES" b="1" dirty="0" smtClean="0">
                <a:solidFill>
                  <a:schemeClr val="bg2">
                    <a:lumMod val="50000"/>
                  </a:schemeClr>
                </a:solidFill>
              </a:rPr>
              <a:t>€   </a:t>
            </a:r>
            <a:endParaRPr lang="es-E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es-ES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</a:t>
            </a:r>
            <a:r>
              <a:rPr lang="es-ES" b="1" dirty="0" err="1" smtClean="0">
                <a:solidFill>
                  <a:schemeClr val="bg2">
                    <a:lumMod val="50000"/>
                  </a:schemeClr>
                </a:solidFill>
              </a:rPr>
              <a:t>Ref</a:t>
            </a:r>
            <a:r>
              <a:rPr lang="es-ES" b="1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s-ES" b="1" dirty="0" err="1" smtClean="0">
                <a:solidFill>
                  <a:schemeClr val="bg2">
                    <a:lumMod val="50000"/>
                  </a:schemeClr>
                </a:solidFill>
              </a:rPr>
              <a:t>Alc</a:t>
            </a:r>
            <a:r>
              <a:rPr lang="es-ES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s-ES" b="1" dirty="0" smtClean="0"/>
              <a:t>                                 </a:t>
            </a:r>
          </a:p>
        </p:txBody>
      </p:sp>
      <p:pic>
        <p:nvPicPr>
          <p:cNvPr id="5" name="4 Imagen" descr="e6cd42576b9adb485d65a260467c412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4797152"/>
            <a:ext cx="1872208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FLITmFCIAAAVe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772816"/>
            <a:ext cx="3651870" cy="486916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7030A0"/>
                </a:solidFill>
              </a:rPr>
              <a:t>Cardo BARRIOBERO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El cardo es un alimento rico en </a:t>
            </a:r>
          </a:p>
          <a:p>
            <a:pPr>
              <a:buNone/>
            </a:pPr>
            <a:r>
              <a:rPr lang="es-ES" dirty="0" smtClean="0"/>
              <a:t>hierro y calcio, antes solo se </a:t>
            </a:r>
          </a:p>
          <a:p>
            <a:pPr>
              <a:buNone/>
            </a:pPr>
            <a:r>
              <a:rPr lang="es-ES" dirty="0" smtClean="0"/>
              <a:t>usaba como acompañamiento, </a:t>
            </a:r>
          </a:p>
          <a:p>
            <a:pPr>
              <a:buNone/>
            </a:pPr>
            <a:r>
              <a:rPr lang="es-ES" dirty="0" smtClean="0"/>
              <a:t>pero ahora  puede ser un primer </a:t>
            </a:r>
          </a:p>
          <a:p>
            <a:pPr>
              <a:buNone/>
            </a:pPr>
            <a:r>
              <a:rPr lang="es-ES" dirty="0" smtClean="0"/>
              <a:t>plato ideal para cualquiera de </a:t>
            </a:r>
          </a:p>
          <a:p>
            <a:pPr>
              <a:buNone/>
            </a:pPr>
            <a:r>
              <a:rPr lang="es-ES" dirty="0" smtClean="0"/>
              <a:t>nosotros</a:t>
            </a:r>
            <a:r>
              <a:rPr lang="es-ES" b="1" dirty="0" smtClean="0"/>
              <a:t> </a:t>
            </a:r>
            <a:r>
              <a:rPr lang="es-ES" dirty="0" smtClean="0"/>
              <a:t>debido a sus </a:t>
            </a:r>
          </a:p>
          <a:p>
            <a:pPr>
              <a:buNone/>
            </a:pPr>
            <a:r>
              <a:rPr lang="es-ES" dirty="0" smtClean="0"/>
              <a:t>propiedades.</a:t>
            </a:r>
          </a:p>
          <a:p>
            <a:pPr>
              <a:buNone/>
            </a:pPr>
            <a:r>
              <a:rPr lang="es-ES" dirty="0" smtClean="0"/>
              <a:t>       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Bote-3,60€</a:t>
            </a:r>
            <a:endParaRPr lang="es-E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       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</a:rPr>
              <a:t>Ref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: car</a:t>
            </a:r>
            <a:endParaRPr lang="es-E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4 Imagen" descr="e6cd42576b9adb485d65a260467c412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4581128"/>
            <a:ext cx="1795264" cy="1795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7030A0"/>
                </a:solidFill>
              </a:rPr>
              <a:t>Paté LA ERMITA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El paté de hígado de cerdo es un </a:t>
            </a:r>
          </a:p>
          <a:p>
            <a:pPr>
              <a:buNone/>
            </a:pPr>
            <a:r>
              <a:rPr lang="es-ES" dirty="0" smtClean="0"/>
              <a:t>alimento muy rico </a:t>
            </a:r>
          </a:p>
          <a:p>
            <a:pPr>
              <a:buNone/>
            </a:pPr>
            <a:r>
              <a:rPr lang="es-ES" dirty="0" smtClean="0"/>
              <a:t>en proteínas, ideal para </a:t>
            </a:r>
          </a:p>
          <a:p>
            <a:pPr>
              <a:buNone/>
            </a:pPr>
            <a:r>
              <a:rPr lang="es-ES" dirty="0" smtClean="0"/>
              <a:t>Las meriendas de los niños.</a:t>
            </a:r>
          </a:p>
          <a:p>
            <a:pPr>
              <a:buNone/>
            </a:pPr>
            <a:r>
              <a:rPr lang="es-ES" dirty="0" smtClean="0"/>
              <a:t>  </a:t>
            </a:r>
          </a:p>
          <a:p>
            <a:pPr>
              <a:buNone/>
            </a:pPr>
            <a:r>
              <a:rPr lang="es-ES" dirty="0" smtClean="0"/>
              <a:t>        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Lata-3,60€</a:t>
            </a:r>
            <a:endParaRPr lang="es-E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        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</a:rPr>
              <a:t>Ref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: PAT-ER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6" name="5 Imagen" descr="Image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492896"/>
            <a:ext cx="3718560" cy="3718560"/>
          </a:xfrm>
          <a:prstGeom prst="rect">
            <a:avLst/>
          </a:prstGeom>
        </p:spPr>
      </p:pic>
      <p:pic>
        <p:nvPicPr>
          <p:cNvPr id="7" name="6 Imagen" descr="e6cd42576b9adb485d65a260467c412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404664"/>
            <a:ext cx="1939280" cy="1939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253</TotalTime>
  <Words>579</Words>
  <Application>Microsoft Office PowerPoint</Application>
  <PresentationFormat>Presentación en pantalla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Equidad</vt:lpstr>
      <vt:lpstr>Catálogo MERKATEAN  </vt:lpstr>
      <vt:lpstr>Presentación de nuestro catálogo</vt:lpstr>
      <vt:lpstr>Vino SATIUS</vt:lpstr>
      <vt:lpstr>Vino crianza- DARTOS</vt:lpstr>
      <vt:lpstr>Vino PRIMACÍA </vt:lpstr>
      <vt:lpstr>Pimientos del piquillo</vt:lpstr>
      <vt:lpstr>Alcachofas</vt:lpstr>
      <vt:lpstr>Cardo BARRIOBERO</vt:lpstr>
      <vt:lpstr>Paté LA ERMITA</vt:lpstr>
      <vt:lpstr>Chorizo LA GLORIA</vt:lpstr>
      <vt:lpstr>Fardelejos LA PALA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Familia</cp:lastModifiedBy>
  <cp:revision>28</cp:revision>
  <dcterms:created xsi:type="dcterms:W3CDTF">2013-03-11T12:32:09Z</dcterms:created>
  <dcterms:modified xsi:type="dcterms:W3CDTF">2013-03-14T18:08:56Z</dcterms:modified>
</cp:coreProperties>
</file>