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21"/>
  </p:notesMasterIdLst>
  <p:sldIdLst>
    <p:sldId id="256" r:id="rId5"/>
    <p:sldId id="263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7" autoAdjust="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E3947-8D6C-4FD5-B12C-57DD0E6CB7E1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37F9B-019A-42A7-ACBF-AEAABFBF18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Peso:</a:t>
            </a:r>
          </a:p>
          <a:p>
            <a:r>
              <a:rPr lang="es-ES" dirty="0" smtClean="0"/>
              <a:t>Precio:</a:t>
            </a:r>
          </a:p>
          <a:p>
            <a:r>
              <a:rPr lang="es-ES" dirty="0" smtClean="0"/>
              <a:t>Referencia: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7F9B-019A-42A7-ACBF-AEAABFBF188F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7F9B-019A-42A7-ACBF-AEAABFBF188F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DA983B-2BA9-4502-9ED2-5EE727741B3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6A2CD4-6C3D-4874-8152-74CC3307A0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es/imgres?imgurl=http://www.gastronomiavasca.net/recipe-file/1340/chorizo_tipo_rioja.jpg&amp;imgrefurl=http://www.tipete.com/userpost/imagenes/imagenes-de-chorizos-imagenes-gratis&amp;usg=___tIurXFFIUlypyIUawp9dpKYvNc=&amp;h=378&amp;w=300&amp;sz=43&amp;hl=es&amp;start=17&amp;zoom=1&amp;tbnid=Un56nY_HkZk3vM:&amp;tbnh=122&amp;tbnw=97&amp;ei=JtCFTda4MsqEOuusndII&amp;prev=/images?q=chorizos&amp;hl=es&amp;sa=X&amp;rlz=1T4DAES_esES241ES241&amp;biw=1419&amp;bih=667&amp;tbs=isch:1&amp;itbs=1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012-10-22-220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50" y="3821885"/>
            <a:ext cx="5357850" cy="303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5852" y="0"/>
            <a:ext cx="7429552" cy="2428891"/>
          </a:xfrm>
        </p:spPr>
        <p:txBody>
          <a:bodyPr>
            <a:noAutofit/>
          </a:bodyPr>
          <a:lstStyle/>
          <a:p>
            <a:r>
              <a:rPr lang="es-ES" sz="9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   </a:t>
            </a:r>
            <a:r>
              <a:rPr lang="es-ES" sz="115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orte" pitchFamily="66" charset="0"/>
              </a:rPr>
              <a:t>AHUYAR</a:t>
            </a:r>
            <a:endParaRPr lang="es-ES" sz="96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6000" y="3000372"/>
            <a:ext cx="4286264" cy="1214446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Sociedad Cooperativa.</a:t>
            </a:r>
            <a:endParaRPr lang="es-ES" sz="2000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CHORIZO RIOJANO</a:t>
            </a:r>
            <a:endParaRPr lang="es-ES" sz="66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15816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Peso: 1 KILO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 8.60 €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Referencia: CHORI-010 </a:t>
            </a:r>
            <a:endParaRPr lang="es-ES" sz="2400" dirty="0"/>
          </a:p>
        </p:txBody>
      </p:sp>
      <p:pic>
        <p:nvPicPr>
          <p:cNvPr id="6" name="rg_hi" descr="http://t2.gstatic.com/images?q=tbn:ANd9GcRMysOWVPfJGsifA12jVu_xkZQ-UwnAh7E4LZMyPf4iH9i7ieMm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556792"/>
            <a:ext cx="2952328" cy="36004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635896" y="27089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R="36576" algn="just">
              <a:buClr>
                <a:schemeClr val="accent1"/>
              </a:buClr>
              <a:buSzPct val="80000"/>
              <a:defRPr/>
            </a:pPr>
            <a:r>
              <a:rPr lang="es-ES" sz="3200" dirty="0" smtClean="0">
                <a:ln>
                  <a:solidFill>
                    <a:schemeClr val="bg2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Chorizos riojanos elaborados y curados de forma artesanal.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PATÉ RIOJANO</a:t>
            </a:r>
            <a:endParaRPr lang="es-ES" sz="66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87824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Peso: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 PATE TRUFADO</a:t>
            </a:r>
          </a:p>
          <a:p>
            <a:pPr marL="0" lvl="2"/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EL RESTO   1,70 €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Referencia: PARI-011</a:t>
            </a:r>
            <a:endParaRPr lang="es-ES" sz="2400" dirty="0"/>
          </a:p>
        </p:txBody>
      </p:sp>
      <p:pic>
        <p:nvPicPr>
          <p:cNvPr id="6" name="Picture 12" descr="Productos de Patés El Robledill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772816"/>
            <a:ext cx="3847554" cy="3312368"/>
          </a:xfrm>
        </p:spPr>
      </p:pic>
      <p:sp>
        <p:nvSpPr>
          <p:cNvPr id="7" name="6 Rectángulo"/>
          <p:cNvSpPr/>
          <p:nvPr/>
        </p:nvSpPr>
        <p:spPr>
          <a:xfrm>
            <a:off x="4067944" y="1916832"/>
            <a:ext cx="49320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Paté elaborado de forma artesanal a partir de la mezcla de hígado con tocino de cerdo, condimentado con sal y especias.</a:t>
            </a:r>
          </a:p>
          <a:p>
            <a:pPr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Envase: Lata de 110 gramos.</a:t>
            </a:r>
          </a:p>
          <a:p>
            <a:pPr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Variedades:</a:t>
            </a:r>
          </a:p>
          <a:p>
            <a:pPr marL="457200" marR="36576" lvl="2" algn="just">
              <a:buClr>
                <a:schemeClr val="accent1"/>
              </a:buClr>
              <a:buSzPct val="80000"/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Paté de Campaña</a:t>
            </a:r>
          </a:p>
          <a:p>
            <a:pPr marL="457200" marR="36576" lvl="2" algn="just">
              <a:buClr>
                <a:schemeClr val="accent1"/>
              </a:buClr>
              <a:buSzPct val="80000"/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Paté a la Pimienta</a:t>
            </a:r>
          </a:p>
          <a:p>
            <a:pPr marL="457200" marR="36576" lvl="2" algn="just">
              <a:buClr>
                <a:schemeClr val="accent1"/>
              </a:buClr>
              <a:buSzPct val="80000"/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Paté a las Finas Hierbas</a:t>
            </a:r>
          </a:p>
          <a:p>
            <a:pPr marL="457200" marR="36576" lvl="2" algn="just">
              <a:buClr>
                <a:schemeClr val="accent1"/>
              </a:buClr>
              <a:buSzPct val="80000"/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Paté al Tinto de Rioja</a:t>
            </a:r>
          </a:p>
          <a:p>
            <a:pPr marL="457200" marR="36576" lvl="2" algn="just">
              <a:buClr>
                <a:schemeClr val="accent1"/>
              </a:buClr>
              <a:buSzPct val="80000"/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Paté al Roquefort</a:t>
            </a:r>
          </a:p>
          <a:p>
            <a:pPr marL="457200" marR="36576" lvl="2" algn="just">
              <a:buClr>
                <a:schemeClr val="accent1"/>
              </a:buClr>
              <a:buSzPct val="80000"/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Paté Trufado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6516216" y="5661248"/>
            <a:ext cx="360040" cy="45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948264" y="5445224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2,60 €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4644008" y="6021288"/>
            <a:ext cx="360040" cy="45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GUINDILLAS</a:t>
            </a:r>
            <a:endParaRPr lang="es-ES" sz="66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72000" y="22768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Peso:320 gramos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 1.50 €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Referencia: GUVI-012</a:t>
            </a:r>
            <a:endParaRPr lang="es-ES" sz="2400" dirty="0"/>
          </a:p>
        </p:txBody>
      </p:sp>
      <p:pic>
        <p:nvPicPr>
          <p:cNvPr id="6" name="Picture 3" descr="C:\Users\juanan\Desktop\Catalogo geen grapes\108_1703\GUINDILLAS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024336" cy="3575215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419872" y="1412776"/>
            <a:ext cx="4572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sz="2800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Guindillas en vinagre extra. </a:t>
            </a:r>
          </a:p>
          <a:p>
            <a:pPr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rgbClr val="00B050"/>
              </a:solidFill>
            </a:endParaRPr>
          </a:p>
          <a:p>
            <a:pPr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rgbClr val="00B050"/>
              </a:solidFill>
            </a:endParaRPr>
          </a:p>
          <a:p>
            <a:pPr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rgbClr val="00B050"/>
              </a:solidFill>
            </a:endParaRPr>
          </a:p>
          <a:p>
            <a:pPr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rgbClr val="00B050"/>
              </a:solidFill>
            </a:endParaRPr>
          </a:p>
          <a:p>
            <a:pPr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rgbClr val="00B050"/>
              </a:solidFill>
            </a:endParaRPr>
          </a:p>
          <a:p>
            <a:pPr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sz="2800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Guindillas en aceite al ajillo.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716016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Peso: 185 gramos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 2 €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Referencia: GUACA-013</a:t>
            </a:r>
            <a:endParaRPr lang="es-ES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ESPÁRRAGOS</a:t>
            </a:r>
            <a:endParaRPr lang="es-ES" sz="66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72000" y="3284984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Peso:</a:t>
            </a:r>
            <a:r>
              <a:rPr lang="es-ES" sz="2400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s-ES" sz="2000" b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Lata 720. 9 a 12 frutos. Muy grueso. Peso Neto 660 gramos. </a:t>
            </a:r>
            <a:endParaRPr lang="es-ES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</a:t>
            </a:r>
            <a:r>
              <a:rPr lang="es-ES" sz="2400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s-ES" sz="2000" b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3.60€.</a:t>
            </a:r>
            <a:endParaRPr lang="es-ES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Referencia: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ESPP-014</a:t>
            </a:r>
            <a:endParaRPr lang="es-ES" sz="2400" dirty="0"/>
          </a:p>
        </p:txBody>
      </p:sp>
      <p:pic>
        <p:nvPicPr>
          <p:cNvPr id="6" name="Picture 2" descr="C:\Users\juanan\Desktop\Catalogo geen grapes\107_1603\ESPARRAG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47288" cy="318546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572000" y="17008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6576" algn="just">
              <a:buClr>
                <a:schemeClr val="accent1"/>
              </a:buClr>
              <a:buSzPct val="80000"/>
              <a:defRPr/>
            </a:pP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Tiernos espárragos blancos cultivados en la ribera  del Ebro. Pelados a mano.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572000" y="4869160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algn="just">
              <a:buClr>
                <a:schemeClr val="accent1"/>
              </a:buClr>
              <a:buSzPct val="80000"/>
              <a:defRPr/>
            </a:pP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Peso:</a:t>
            </a:r>
            <a:r>
              <a:rPr lang="es-ES" sz="2000" b="1" dirty="0" err="1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Lata</a:t>
            </a:r>
            <a:r>
              <a:rPr lang="es-ES" sz="2000" b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720. 13 a 16 frutos. Muy grueso.</a:t>
            </a:r>
          </a:p>
          <a:p>
            <a:pPr marR="36576" algn="just">
              <a:buClr>
                <a:schemeClr val="accent1"/>
              </a:buClr>
              <a:buSzPct val="80000"/>
              <a:defRPr/>
            </a:pPr>
            <a:r>
              <a:rPr lang="es-ES" sz="2000" b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Peso Neto 660 gramos</a:t>
            </a:r>
            <a:endParaRPr lang="es-ES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</a:t>
            </a:r>
            <a:r>
              <a:rPr lang="es-ES" sz="2400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s-ES" sz="2000" b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3,20€.</a:t>
            </a:r>
            <a:endParaRPr lang="es-ES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Referencia: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ESPG-015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323528" y="522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R="36576" algn="just">
              <a:buClr>
                <a:schemeClr val="accent1"/>
              </a:buClr>
              <a:buSzPct val="80000"/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.</a:t>
            </a:r>
            <a:endParaRPr lang="es-ES" dirty="0">
              <a:ln>
                <a:solidFill>
                  <a:schemeClr val="bg2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VINOS</a:t>
            </a:r>
            <a:endParaRPr lang="es-ES" sz="66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15816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 5€ la botella.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        60€ la caja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Referencia: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VINOS-016</a:t>
            </a:r>
            <a:endParaRPr lang="es-ES" sz="2400" dirty="0"/>
          </a:p>
        </p:txBody>
      </p:sp>
      <p:pic>
        <p:nvPicPr>
          <p:cNvPr id="8" name="7 Marcador de contenido" descr="descarga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3888432" cy="3312368"/>
          </a:xfrm>
        </p:spPr>
      </p:pic>
      <p:sp>
        <p:nvSpPr>
          <p:cNvPr id="10" name="9 Rectángulo"/>
          <p:cNvSpPr/>
          <p:nvPr/>
        </p:nvSpPr>
        <p:spPr>
          <a:xfrm>
            <a:off x="4355976" y="184482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algn="just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.</a:t>
            </a:r>
          </a:p>
          <a:p>
            <a:pPr marR="36576" algn="just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rgbClr val="00B050"/>
              </a:solidFill>
            </a:endParaRPr>
          </a:p>
          <a:p>
            <a:pPr marR="36576" algn="just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355976" y="21328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solidFill>
                  <a:srgbClr val="008000"/>
                </a:solidFill>
                <a:latin typeface="Comic Sans MS" pitchFamily="66" charset="0"/>
              </a:rPr>
              <a:t>El </a:t>
            </a:r>
            <a:r>
              <a:rPr lang="es-ES" sz="2400" b="1" dirty="0" smtClean="0">
                <a:solidFill>
                  <a:srgbClr val="008000"/>
                </a:solidFill>
                <a:latin typeface="Comic Sans MS" pitchFamily="66" charset="0"/>
              </a:rPr>
              <a:t>vino</a:t>
            </a:r>
            <a:r>
              <a:rPr lang="es-ES" sz="2400" dirty="0" smtClean="0">
                <a:solidFill>
                  <a:srgbClr val="008000"/>
                </a:solidFill>
                <a:latin typeface="Comic Sans MS" pitchFamily="66" charset="0"/>
              </a:rPr>
              <a:t> es producto de la transformación de la uva, fruto de la cepa.</a:t>
            </a:r>
          </a:p>
          <a:p>
            <a:r>
              <a:rPr lang="es-ES" sz="2400" dirty="0" smtClean="0">
                <a:solidFill>
                  <a:srgbClr val="008000"/>
                </a:solidFill>
                <a:latin typeface="Comic Sans MS" pitchFamily="66" charset="0"/>
              </a:rPr>
              <a:t>El mejor vino riojano.</a:t>
            </a:r>
            <a:endParaRPr lang="es-ES" sz="2400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LLAVEROS</a:t>
            </a:r>
            <a:endParaRPr lang="es-ES" sz="66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15816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 5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€ el llavero .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        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Referencia: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Lla-017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4355976" y="184482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algn="just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.</a:t>
            </a:r>
          </a:p>
          <a:p>
            <a:pPr marR="36576" algn="just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rgbClr val="00B050"/>
              </a:solidFill>
            </a:endParaRPr>
          </a:p>
          <a:p>
            <a:pPr marR="36576" algn="just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12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74"/>
            <a:ext cx="4362450" cy="3067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12 Rectángulo"/>
          <p:cNvSpPr/>
          <p:nvPr/>
        </p:nvSpPr>
        <p:spPr>
          <a:xfrm>
            <a:off x="4500562" y="1500174"/>
            <a:ext cx="428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008000"/>
                </a:solidFill>
                <a:latin typeface="Comic Sans MS" pitchFamily="66" charset="0"/>
              </a:rPr>
              <a:t>En </a:t>
            </a:r>
            <a:r>
              <a:rPr lang="es-ES" sz="2000" b="1" dirty="0" err="1" smtClean="0">
                <a:solidFill>
                  <a:srgbClr val="008000"/>
                </a:solidFill>
                <a:latin typeface="Comic Sans MS" pitchFamily="66" charset="0"/>
              </a:rPr>
              <a:t>Ahuyar</a:t>
            </a:r>
            <a:r>
              <a:rPr lang="es-ES" sz="2000" b="1" dirty="0" smtClean="0">
                <a:solidFill>
                  <a:srgbClr val="008000"/>
                </a:solidFill>
                <a:latin typeface="Comic Sans MS" pitchFamily="66" charset="0"/>
              </a:rPr>
              <a:t> también </a:t>
            </a:r>
            <a:r>
              <a:rPr lang="es-ES" sz="2000" b="1" dirty="0" smtClean="0">
                <a:solidFill>
                  <a:srgbClr val="008000"/>
                </a:solidFill>
                <a:latin typeface="Comic Sans MS" pitchFamily="66" charset="0"/>
              </a:rPr>
              <a:t>tenemos un </a:t>
            </a:r>
            <a:r>
              <a:rPr lang="es-ES" sz="2000" b="1" dirty="0" smtClean="0">
                <a:solidFill>
                  <a:srgbClr val="008000"/>
                </a:solidFill>
                <a:latin typeface="Comic Sans MS" pitchFamily="66" charset="0"/>
              </a:rPr>
              <a:t>hueco para </a:t>
            </a:r>
            <a:r>
              <a:rPr lang="es-ES" sz="2000" b="1" dirty="0" smtClean="0">
                <a:solidFill>
                  <a:srgbClr val="008000"/>
                </a:solidFill>
                <a:latin typeface="Comic Sans MS" pitchFamily="66" charset="0"/>
              </a:rPr>
              <a:t>la artesanía </a:t>
            </a:r>
            <a:r>
              <a:rPr lang="es-ES" sz="2000" b="1" dirty="0" smtClean="0">
                <a:solidFill>
                  <a:srgbClr val="008000"/>
                </a:solidFill>
                <a:latin typeface="Comic Sans MS" pitchFamily="66" charset="0"/>
              </a:rPr>
              <a:t>de La Rioja.</a:t>
            </a:r>
          </a:p>
          <a:p>
            <a:r>
              <a:rPr lang="es-ES" sz="2000" b="1" dirty="0" smtClean="0">
                <a:solidFill>
                  <a:srgbClr val="008000"/>
                </a:solidFill>
                <a:latin typeface="Comic Sans MS" pitchFamily="66" charset="0"/>
              </a:rPr>
              <a:t>Os </a:t>
            </a:r>
            <a:r>
              <a:rPr lang="es-ES" sz="2000" b="1" smtClean="0">
                <a:solidFill>
                  <a:srgbClr val="008000"/>
                </a:solidFill>
                <a:latin typeface="Comic Sans MS" pitchFamily="66" charset="0"/>
              </a:rPr>
              <a:t>ofrecemos unos </a:t>
            </a:r>
            <a:r>
              <a:rPr lang="es-ES" sz="2000" b="1" dirty="0" smtClean="0">
                <a:solidFill>
                  <a:srgbClr val="008000"/>
                </a:solidFill>
                <a:latin typeface="Comic Sans MS" pitchFamily="66" charset="0"/>
              </a:rPr>
              <a:t>originales llaveros en forma de bota de vino típica como todos sabemos en nuestra comunidad.</a:t>
            </a:r>
            <a:endParaRPr lang="es-ES" sz="2000" b="1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u="sng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AHUYAR   S.C.</a:t>
            </a:r>
            <a:endParaRPr lang="es-ES" sz="6600" u="sng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15816" y="53012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s-ES" sz="2400" dirty="0"/>
          </a:p>
        </p:txBody>
      </p:sp>
      <p:pic>
        <p:nvPicPr>
          <p:cNvPr id="6" name="5 Marcador de contenido" descr="2012-10-22-220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46378" y="260648"/>
            <a:ext cx="1897622" cy="107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ALIM15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772816"/>
            <a:ext cx="4896544" cy="3672408"/>
          </a:xfrm>
          <a:prstGeom prst="rect">
            <a:avLst/>
          </a:prstGeom>
        </p:spPr>
      </p:pic>
      <p:pic>
        <p:nvPicPr>
          <p:cNvPr id="8" name="5 Marcador de contenido" descr="2012-10-22-220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1835696" cy="107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Rectángulo"/>
          <p:cNvSpPr/>
          <p:nvPr/>
        </p:nvSpPr>
        <p:spPr>
          <a:xfrm>
            <a:off x="0" y="1916832"/>
            <a:ext cx="3923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algn="just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sz="2800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I.E.S HERMANOS D’ELHUYAR</a:t>
            </a:r>
          </a:p>
          <a:p>
            <a:pPr marR="36576" algn="just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sz="2800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C/. </a:t>
            </a:r>
            <a:r>
              <a:rPr lang="es-ES" sz="2800" dirty="0" err="1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Albia</a:t>
            </a:r>
            <a:r>
              <a:rPr lang="es-ES" sz="2800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 de Castro, nº 9</a:t>
            </a:r>
          </a:p>
          <a:p>
            <a:pPr marR="36576" algn="just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sz="2800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Logroño 26003</a:t>
            </a:r>
          </a:p>
          <a:p>
            <a:pPr marR="36576" algn="just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sz="2800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(La Rioja)</a:t>
            </a:r>
          </a:p>
          <a:p>
            <a:pPr marR="36576" algn="just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sz="2800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Teléfono: 941 231 186</a:t>
            </a:r>
          </a:p>
          <a:p>
            <a:pPr marR="36576" algn="just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sz="2800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Fax: 941 256 397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771800" y="5805264"/>
            <a:ext cx="6080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576" algn="just" fontAlgn="auto"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sz="4400" dirty="0" err="1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Twitter</a:t>
            </a:r>
            <a:r>
              <a:rPr lang="es-ES" sz="4400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: @1213ahuyar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rgbClr val="FF9900"/>
                </a:solidFill>
                <a:latin typeface="Goudy Stout" pitchFamily="18" charset="0"/>
              </a:rPr>
              <a:t>NUESTRO CATALOGO</a:t>
            </a:r>
            <a:endParaRPr lang="es-ES" sz="3600" dirty="0">
              <a:solidFill>
                <a:srgbClr val="FF9900"/>
              </a:solidFill>
              <a:latin typeface="Goudy Stout" pitchFamily="18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s-ES" sz="36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AHUYAR S.C.</a:t>
            </a:r>
          </a:p>
          <a:p>
            <a:pPr algn="just">
              <a:buNone/>
            </a:pPr>
            <a:r>
              <a:rPr lang="es-ES" dirty="0" smtClean="0">
                <a:latin typeface="Forte" pitchFamily="66" charset="0"/>
              </a:rPr>
              <a:t>Somos una empresa, que ofrecemos al ciudadano todo tipo de productos agrícolas con costos bajos en relación a los supermercados.</a:t>
            </a:r>
          </a:p>
          <a:p>
            <a:pPr algn="just">
              <a:buNone/>
            </a:pPr>
            <a:r>
              <a:rPr lang="es-ES" dirty="0" smtClean="0">
                <a:latin typeface="Forte" pitchFamily="66" charset="0"/>
              </a:rPr>
              <a:t>Los pedidos de los productos incluyen coste de envió.</a:t>
            </a:r>
          </a:p>
          <a:p>
            <a:pPr algn="ctr">
              <a:buNone/>
            </a:pPr>
            <a:r>
              <a:rPr lang="es-ES" dirty="0" smtClean="0">
                <a:latin typeface="Forte" pitchFamily="66" charset="0"/>
              </a:rPr>
              <a:t>Esperemos que disfruten de nuestro catalogo.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llenas pepinill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>
          <a:xfrm>
            <a:off x="357159" y="1571614"/>
            <a:ext cx="2734550" cy="2937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aceitunas</a:t>
            </a:r>
            <a:endParaRPr lang="es-ES" sz="88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57554" y="2071678"/>
            <a:ext cx="485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600" dirty="0" smtClean="0">
                <a:solidFill>
                  <a:srgbClr val="008000"/>
                </a:solidFill>
                <a:latin typeface="Comic Sans MS" pitchFamily="66" charset="0"/>
              </a:rPr>
              <a:t>Deliciosas aceitunas riojanas rellenas de pepinillo en vinagre.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403648" y="49411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32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19672" y="4797152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Peso: 300 gramos</a:t>
            </a:r>
          </a:p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 2€</a:t>
            </a:r>
          </a:p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Referencia: ACEI-01</a:t>
            </a:r>
          </a:p>
          <a:p>
            <a:endParaRPr lang="es-E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banderilla dulc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285720" y="1571612"/>
            <a:ext cx="3158806" cy="3473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BANDERILLAS DULCES</a:t>
            </a:r>
            <a:endParaRPr lang="es-ES" sz="54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14744" y="2786058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600" dirty="0" smtClean="0">
                <a:solidFill>
                  <a:srgbClr val="008000"/>
                </a:solidFill>
                <a:latin typeface="Comic Sans MS" pitchFamily="66" charset="0"/>
              </a:rPr>
              <a:t>Banderillas dulces con pepinillo entero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987824" y="5085184"/>
            <a:ext cx="4968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Peso: 300 gramos</a:t>
            </a:r>
          </a:p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 2.50 €</a:t>
            </a:r>
          </a:p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Referencia: BANDUL-02</a:t>
            </a:r>
          </a:p>
          <a:p>
            <a:endParaRPr lang="es-ES" sz="32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je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28596" y="1484784"/>
            <a:ext cx="3429024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0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fardalejos</a:t>
            </a:r>
            <a:endParaRPr lang="es-ES" sz="80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067944" y="162880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008000"/>
                </a:solidFill>
                <a:latin typeface="Comic Sans MS" pitchFamily="66" charset="0"/>
              </a:rPr>
              <a:t>Deliciosos hojaldres rellenos de una rica pasta de almendras similar al mazapán, elaborados con ingredientes naturales.</a:t>
            </a:r>
            <a:endParaRPr lang="es-ES" sz="32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11760" y="5085184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6576" lvl="1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</a:t>
            </a:r>
            <a:r>
              <a:rPr lang="es-ES_tradnl" b="1" i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Caja / 6 fardelejos: 4€ (Ref-03).</a:t>
            </a:r>
          </a:p>
          <a:p>
            <a:pPr marL="0" marR="36576" lvl="1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_tradnl" b="1" i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    Caja / 12 fardelejos: 7€ (Ref-04).</a:t>
            </a:r>
          </a:p>
          <a:p>
            <a:pPr marL="0" marR="36576" lvl="1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_tradnl" b="1" i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    Caja / 12  unid.  embolsados 7,20€ (Ref-05).</a:t>
            </a:r>
            <a:endParaRPr lang="es-ES" b="1" i="1" dirty="0" smtClean="0">
              <a:ln>
                <a:solidFill>
                  <a:schemeClr val="bg2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je\76_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85720" y="1928802"/>
            <a:ext cx="3714034" cy="2751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Pimientos de </a:t>
            </a:r>
            <a:r>
              <a:rPr lang="es-ES" sz="66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tricio</a:t>
            </a:r>
            <a:endParaRPr lang="es-ES" sz="66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83968" y="1916832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008000"/>
                </a:solidFill>
                <a:latin typeface="Comic Sans MS" pitchFamily="66" charset="0"/>
              </a:rPr>
              <a:t>Pimientos de la variedad Najerano de la localidad riojana de </a:t>
            </a:r>
            <a:r>
              <a:rPr lang="es-ES" sz="2400" dirty="0" err="1" smtClean="0">
                <a:solidFill>
                  <a:srgbClr val="008000"/>
                </a:solidFill>
                <a:latin typeface="Comic Sans MS" pitchFamily="66" charset="0"/>
              </a:rPr>
              <a:t>Tricio</a:t>
            </a:r>
            <a:r>
              <a:rPr lang="es-ES" sz="2400" dirty="0" smtClean="0">
                <a:solidFill>
                  <a:srgbClr val="008000"/>
                </a:solidFill>
                <a:latin typeface="Comic Sans MS" pitchFamily="66" charset="0"/>
              </a:rPr>
              <a:t>. </a:t>
            </a:r>
            <a:br>
              <a:rPr lang="es-ES" sz="24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es-ES" sz="2400" dirty="0" smtClean="0">
                <a:solidFill>
                  <a:srgbClr val="008000"/>
                </a:solidFill>
                <a:latin typeface="Comic Sans MS" pitchFamily="66" charset="0"/>
              </a:rPr>
              <a:t>Recogidos de las plantas, manualmente en cestos. El asado se hace de forma tradicional directamente en un horno de leña.</a:t>
            </a:r>
            <a:endParaRPr lang="es-ES" sz="24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11760" y="5013176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Peso: 290 gramos</a:t>
            </a:r>
          </a:p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 2 €</a:t>
            </a:r>
          </a:p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Referencia: PIMTRI-06</a:t>
            </a:r>
          </a:p>
          <a:p>
            <a:endParaRPr lang="es-E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horizo-extra-sin-aditivos-la-gloria-riojana-picante-280g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67544" y="1844824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CHORIZO LA GLORIA</a:t>
            </a:r>
            <a:endParaRPr lang="es-ES" sz="66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635896" y="19168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solidFill>
                  <a:srgbClr val="008000"/>
                </a:solidFill>
                <a:latin typeface="Comic Sans MS" pitchFamily="66" charset="0"/>
              </a:rPr>
              <a:t>El chorizo riojano </a:t>
            </a:r>
            <a:r>
              <a:rPr lang="es-ES" sz="2400" dirty="0" smtClean="0">
                <a:solidFill>
                  <a:srgbClr val="008000"/>
                </a:solidFill>
                <a:latin typeface="Comic Sans MS" pitchFamily="66" charset="0"/>
                <a:ea typeface="Gulim" pitchFamily="34" charset="-127"/>
              </a:rPr>
              <a:t>de la localidad de Baños de Río </a:t>
            </a:r>
            <a:r>
              <a:rPr lang="es-ES" sz="2400" dirty="0" err="1" smtClean="0">
                <a:solidFill>
                  <a:srgbClr val="008000"/>
                </a:solidFill>
                <a:latin typeface="Comic Sans MS" pitchFamily="66" charset="0"/>
                <a:ea typeface="Gulim" pitchFamily="34" charset="-127"/>
              </a:rPr>
              <a:t>Tobía</a:t>
            </a:r>
            <a:r>
              <a:rPr lang="es-ES" sz="2400" dirty="0" smtClean="0">
                <a:solidFill>
                  <a:srgbClr val="008000"/>
                </a:solidFill>
                <a:latin typeface="Comic Sans MS" pitchFamily="66" charset="0"/>
                <a:ea typeface="Gulim" pitchFamily="34" charset="-127"/>
              </a:rPr>
              <a:t>, </a:t>
            </a:r>
            <a:r>
              <a:rPr lang="es-ES" sz="2400" dirty="0" smtClean="0">
                <a:solidFill>
                  <a:srgbClr val="008000"/>
                </a:solidFill>
                <a:latin typeface="Comic Sans MS" pitchFamily="66" charset="0"/>
              </a:rPr>
              <a:t>de calidad garantizada. Es reconocido por su sabor suave y color intenso además de por su textura agradable al paladar.</a:t>
            </a:r>
            <a:endParaRPr lang="es-ES" sz="24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83768" y="494116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Peso:250 gramos</a:t>
            </a:r>
          </a:p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 3.50 €</a:t>
            </a:r>
          </a:p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Referencia: CHOGLO-07  </a:t>
            </a:r>
            <a:endParaRPr lang="es-ES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LENTEJAS EXTRA</a:t>
            </a:r>
            <a:endParaRPr lang="es-ES" sz="66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7" name="6 Marcador de contenido" descr="4486_thickbox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395536" y="1412776"/>
            <a:ext cx="2055541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2915816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Peso: 400 gramos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 1.50€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Referencia: LENEX-08 </a:t>
            </a:r>
            <a:endParaRPr lang="es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3491880" y="19888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800" dirty="0" smtClean="0">
                <a:solidFill>
                  <a:srgbClr val="008000"/>
                </a:solidFill>
                <a:latin typeface="Comic Sans MS" pitchFamily="66" charset="0"/>
              </a:rPr>
              <a:t>Las lentejas son uno de los alimentos más importantes, por lo que os mostramos la primera calidad riojana.</a:t>
            </a:r>
            <a:endParaRPr lang="es-ES" sz="2800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QUESO DE OVEJA</a:t>
            </a:r>
            <a:endParaRPr lang="es-ES" sz="66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15816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Peso:1/2 KILO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Precio: 6.60 €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Referencia: QUEOVE-O9</a:t>
            </a:r>
            <a:endParaRPr lang="es-ES" sz="2400" dirty="0"/>
          </a:p>
        </p:txBody>
      </p:sp>
      <p:pic>
        <p:nvPicPr>
          <p:cNvPr id="6" name="Picture 2" descr="C:\Users\juanan\Desktop\Catalogo geen grapes\108_1703\QUES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4055268" cy="304145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643729" y="2564904"/>
            <a:ext cx="45002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576" algn="just">
              <a:buClr>
                <a:schemeClr val="accent1"/>
              </a:buClr>
              <a:buSzPct val="80000"/>
              <a:defRPr/>
            </a:pPr>
            <a:r>
              <a:rPr lang="es-ES" sz="3600" dirty="0" smtClean="0">
                <a:ln>
                  <a:solidFill>
                    <a:schemeClr val="bg2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Queso de oveja. </a:t>
            </a:r>
          </a:p>
          <a:p>
            <a:pPr marR="36576" algn="just">
              <a:buClr>
                <a:schemeClr val="accent1"/>
              </a:buClr>
              <a:buSzPct val="80000"/>
              <a:defRPr/>
            </a:pPr>
            <a:r>
              <a:rPr lang="es-ES" sz="3600" dirty="0" smtClean="0">
                <a:ln>
                  <a:solidFill>
                    <a:schemeClr val="bg2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Leche pasteurizada.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irador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rencia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urrencia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urrencia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515</TotalTime>
  <Words>561</Words>
  <Application>Microsoft Office PowerPoint</Application>
  <PresentationFormat>Presentación en pantalla (4:3)</PresentationFormat>
  <Paragraphs>115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Mirador</vt:lpstr>
      <vt:lpstr>Concurrencia</vt:lpstr>
      <vt:lpstr>1_Concurrencia</vt:lpstr>
      <vt:lpstr>2_Concurrencia</vt:lpstr>
      <vt:lpstr>    AHUYAR</vt:lpstr>
      <vt:lpstr>NUESTRO CATALOGO</vt:lpstr>
      <vt:lpstr>aceitunas</vt:lpstr>
      <vt:lpstr>BANDERILLAS DULCES</vt:lpstr>
      <vt:lpstr>fardalejos</vt:lpstr>
      <vt:lpstr>Pimientos de tricio</vt:lpstr>
      <vt:lpstr>CHORIZO LA GLORIA</vt:lpstr>
      <vt:lpstr>LENTEJAS EXTRA</vt:lpstr>
      <vt:lpstr>QUESO DE OVEJA</vt:lpstr>
      <vt:lpstr>CHORIZO RIOJANO</vt:lpstr>
      <vt:lpstr>PATÉ RIOJANO</vt:lpstr>
      <vt:lpstr>GUINDILLAS</vt:lpstr>
      <vt:lpstr>ESPÁRRAGOS</vt:lpstr>
      <vt:lpstr>VINOS</vt:lpstr>
      <vt:lpstr>LLAVEROS</vt:lpstr>
      <vt:lpstr>AHUYAR   S.C.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AHUYAR</dc:title>
  <dc:creator>Usuario</dc:creator>
  <cp:lastModifiedBy>Informática</cp:lastModifiedBy>
  <cp:revision>40</cp:revision>
  <dcterms:created xsi:type="dcterms:W3CDTF">2013-02-08T08:01:09Z</dcterms:created>
  <dcterms:modified xsi:type="dcterms:W3CDTF">2013-03-14T10:09:38Z</dcterms:modified>
</cp:coreProperties>
</file>