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62" r:id="rId3"/>
    <p:sldId id="265" r:id="rId4"/>
    <p:sldId id="261" r:id="rId5"/>
    <p:sldId id="268" r:id="rId6"/>
    <p:sldId id="264" r:id="rId7"/>
    <p:sldId id="258" r:id="rId8"/>
    <p:sldId id="263" r:id="rId9"/>
    <p:sldId id="260" r:id="rId10"/>
    <p:sldId id="259" r:id="rId11"/>
    <p:sldId id="267" r:id="rId12"/>
    <p:sldId id="269" r:id="rId13"/>
    <p:sldId id="266" r:id="rId14"/>
    <p:sldId id="271"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276D36E-A009-4327-81C9-F5901259264A}" type="datetimeFigureOut">
              <a:rPr lang="es-ES" smtClean="0"/>
              <a:pPr/>
              <a:t>15/04/2013</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3A05C3F-FBA6-4995-A45D-66C177B24D0F}" type="slidenum">
              <a:rPr lang="es-ES" smtClean="0"/>
              <a:pPr/>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3A05C3F-FBA6-4995-A45D-66C177B24D0F}" type="slidenum">
              <a:rPr lang="es-ES" smtClean="0"/>
              <a:pPr/>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7" name="Slide Number Placeholder 6"/>
          <p:cNvSpPr>
            <a:spLocks noGrp="1"/>
          </p:cNvSpPr>
          <p:nvPr>
            <p:ph type="sldNum" sz="quarter" idx="12"/>
          </p:nvPr>
        </p:nvSpPr>
        <p:spPr/>
        <p:txBody>
          <a:bodyPr/>
          <a:lstStyle/>
          <a:p>
            <a:fld id="{D3A05C3F-FBA6-4995-A45D-66C177B24D0F}" type="slidenum">
              <a:rPr lang="es-ES" smtClean="0"/>
              <a:pPr/>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76D36E-A009-4327-81C9-F5901259264A}" type="datetimeFigureOut">
              <a:rPr lang="es-ES" smtClean="0"/>
              <a:pPr/>
              <a:t>15/04/2013</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D3A05C3F-FBA6-4995-A45D-66C177B24D0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276D36E-A009-4327-81C9-F5901259264A}" type="datetimeFigureOut">
              <a:rPr lang="es-ES" smtClean="0"/>
              <a:pPr/>
              <a:t>15/04/2013</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3A05C3F-FBA6-4995-A45D-66C177B24D0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package" Target="../embeddings/Documento_de_Microsoft_Office_Word1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928662" y="1000108"/>
            <a:ext cx="5572125" cy="1685925"/>
          </a:xfrm>
          <a:prstGeom prst="triangle">
            <a:avLst>
              <a:gd name="adj" fmla="val 50000"/>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s-ES" dirty="0"/>
          </a:p>
        </p:txBody>
      </p:sp>
      <p:sp>
        <p:nvSpPr>
          <p:cNvPr id="5" name="Rectangle 6"/>
          <p:cNvSpPr>
            <a:spLocks noChangeArrowheads="1"/>
          </p:cNvSpPr>
          <p:nvPr/>
        </p:nvSpPr>
        <p:spPr bwMode="auto">
          <a:xfrm>
            <a:off x="1214414" y="2786058"/>
            <a:ext cx="523875" cy="222885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s-ES" dirty="0"/>
          </a:p>
        </p:txBody>
      </p:sp>
      <p:grpSp>
        <p:nvGrpSpPr>
          <p:cNvPr id="8" name="7 Grupo"/>
          <p:cNvGrpSpPr/>
          <p:nvPr/>
        </p:nvGrpSpPr>
        <p:grpSpPr>
          <a:xfrm>
            <a:off x="285750" y="1347674"/>
            <a:ext cx="9144000" cy="4752063"/>
            <a:chOff x="285750" y="1347674"/>
            <a:chExt cx="9144000" cy="4752063"/>
          </a:xfrm>
        </p:grpSpPr>
        <p:sp>
          <p:nvSpPr>
            <p:cNvPr id="9" name="Rectangle 3"/>
            <p:cNvSpPr>
              <a:spLocks noChangeArrowheads="1"/>
            </p:cNvSpPr>
            <p:nvPr/>
          </p:nvSpPr>
          <p:spPr bwMode="auto">
            <a:xfrm>
              <a:off x="4000496" y="3429000"/>
              <a:ext cx="495300" cy="160020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s-ES" dirty="0"/>
            </a:p>
          </p:txBody>
        </p:sp>
        <p:sp>
          <p:nvSpPr>
            <p:cNvPr id="10" name="AutoShape 7"/>
            <p:cNvSpPr>
              <a:spLocks noChangeArrowheads="1"/>
            </p:cNvSpPr>
            <p:nvPr/>
          </p:nvSpPr>
          <p:spPr bwMode="auto">
            <a:xfrm>
              <a:off x="2214546" y="3000372"/>
              <a:ext cx="4238625" cy="381000"/>
            </a:xfrm>
            <a:prstGeom prst="parallelogram">
              <a:avLst>
                <a:gd name="adj" fmla="val 278125"/>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s-ES" dirty="0"/>
            </a:p>
          </p:txBody>
        </p:sp>
        <p:sp>
          <p:nvSpPr>
            <p:cNvPr id="11" name="Rectangle 11"/>
            <p:cNvSpPr>
              <a:spLocks noChangeArrowheads="1"/>
            </p:cNvSpPr>
            <p:nvPr/>
          </p:nvSpPr>
          <p:spPr bwMode="auto">
            <a:xfrm rot="21321761">
              <a:off x="285750" y="1347674"/>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0" b="1" i="0" u="none" strike="noStrike" cap="none" normalizeH="0" baseline="0" dirty="0" smtClean="0">
                  <a:ln>
                    <a:noFill/>
                  </a:ln>
                  <a:solidFill>
                    <a:schemeClr val="tx1"/>
                  </a:solidFill>
                  <a:effectLst/>
                  <a:latin typeface="Edwardian Script ITC" pitchFamily="66" charset="0"/>
                  <a:ea typeface="Calibri" pitchFamily="34" charset="0"/>
                  <a:cs typeface="Aharoni" pitchFamily="2" charset="-79"/>
                </a:rPr>
                <a:t>El</a:t>
              </a: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CuadroTexto"/>
            <p:cNvSpPr txBox="1"/>
            <p:nvPr/>
          </p:nvSpPr>
          <p:spPr>
            <a:xfrm rot="370544">
              <a:off x="1785918" y="5699627"/>
              <a:ext cx="364333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Catalogo de productos </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3" name="12 Rectángulo"/>
          <p:cNvSpPr/>
          <p:nvPr/>
        </p:nvSpPr>
        <p:spPr>
          <a:xfrm>
            <a:off x="1571604" y="3643314"/>
            <a:ext cx="2500330" cy="1815882"/>
          </a:xfrm>
          <a:prstGeom prst="rect">
            <a:avLst/>
          </a:prstGeom>
        </p:spPr>
        <p:txBody>
          <a:bodyPr wrap="square">
            <a:spAutoFit/>
          </a:bodyPr>
          <a:lstStyle/>
          <a:p>
            <a:r>
              <a:rPr lang="es-ES_tradnl" sz="11200" b="1" dirty="0" smtClean="0">
                <a:solidFill>
                  <a:srgbClr val="17365D"/>
                </a:solidFill>
                <a:latin typeface="Calibri" pitchFamily="34" charset="0"/>
                <a:ea typeface="Calibri" pitchFamily="34" charset="0"/>
                <a:cs typeface="Times New Roman" pitchFamily="18" charset="0"/>
              </a:rPr>
              <a:t>UES</a:t>
            </a:r>
            <a:endParaRPr lang="es-ES" sz="11200" dirty="0"/>
          </a:p>
        </p:txBody>
      </p:sp>
      <p:sp>
        <p:nvSpPr>
          <p:cNvPr id="14" name="13 Rectángulo"/>
          <p:cNvSpPr/>
          <p:nvPr/>
        </p:nvSpPr>
        <p:spPr>
          <a:xfrm>
            <a:off x="4429124" y="3643314"/>
            <a:ext cx="1513556" cy="1815882"/>
          </a:xfrm>
          <a:prstGeom prst="rect">
            <a:avLst/>
          </a:prstGeom>
        </p:spPr>
        <p:txBody>
          <a:bodyPr wrap="none">
            <a:spAutoFit/>
          </a:bodyPr>
          <a:lstStyle/>
          <a:p>
            <a:r>
              <a:rPr lang="es-ES_tradnl" sz="11200" b="1" dirty="0" smtClean="0">
                <a:solidFill>
                  <a:srgbClr val="17365D"/>
                </a:solidFill>
                <a:latin typeface="Calibri" pitchFamily="34" charset="0"/>
                <a:ea typeface="Calibri" pitchFamily="34" charset="0"/>
                <a:cs typeface="Times New Roman" pitchFamily="18" charset="0"/>
              </a:rPr>
              <a:t>IN</a:t>
            </a:r>
            <a:endParaRPr lang="es-ES" sz="1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427985" y="1988840"/>
            <a:ext cx="216023" cy="216024"/>
          </a:xfrm>
        </p:spPr>
        <p:txBody>
          <a:bodyPr>
            <a:normAutofit fontScale="90000"/>
          </a:bodyPr>
          <a:lstStyle/>
          <a:p>
            <a:pPr algn="ctr"/>
            <a:endParaRPr lang="es-ES" dirty="0"/>
          </a:p>
        </p:txBody>
      </p:sp>
      <p:sp>
        <p:nvSpPr>
          <p:cNvPr id="5" name="4 Subtítulo"/>
          <p:cNvSpPr>
            <a:spLocks noGrp="1"/>
          </p:cNvSpPr>
          <p:nvPr>
            <p:ph type="subTitle" idx="1"/>
          </p:nvPr>
        </p:nvSpPr>
        <p:spPr>
          <a:xfrm>
            <a:off x="4714876" y="2786058"/>
            <a:ext cx="3309803" cy="2252709"/>
          </a:xfrm>
        </p:spPr>
        <p:txBody>
          <a:bodyPr>
            <a:normAutofit fontScale="85000" lnSpcReduction="10000"/>
          </a:bodyPr>
          <a:lstStyle/>
          <a:p>
            <a:r>
              <a:rPr lang="es-ES_tradnl" sz="2400" b="1" dirty="0" smtClean="0">
                <a:solidFill>
                  <a:schemeClr val="accent1">
                    <a:lumMod val="75000"/>
                  </a:schemeClr>
                </a:solidFill>
                <a:latin typeface="+mj-lt"/>
                <a:cs typeface="Arabic Typesetting" pitchFamily="66" charset="-78"/>
              </a:rPr>
              <a:t>Compango para fabas, puede incluirlas o no. </a:t>
            </a:r>
          </a:p>
          <a:p>
            <a:r>
              <a:rPr lang="es-ES_tradnl" sz="2400" b="1" dirty="0" smtClean="0">
                <a:solidFill>
                  <a:schemeClr val="accent1">
                    <a:lumMod val="75000"/>
                  </a:schemeClr>
                </a:solidFill>
                <a:latin typeface="+mj-lt"/>
                <a:cs typeface="Arabic Typesetting" pitchFamily="66" charset="-78"/>
              </a:rPr>
              <a:t>250gr (chorizo, morcilla y tocino) – 3,00€ o </a:t>
            </a:r>
          </a:p>
          <a:p>
            <a:r>
              <a:rPr lang="es-ES_tradnl" sz="2400" b="1" dirty="0" smtClean="0">
                <a:solidFill>
                  <a:schemeClr val="accent1">
                    <a:lumMod val="75000"/>
                  </a:schemeClr>
                </a:solidFill>
                <a:latin typeface="+mj-lt"/>
                <a:cs typeface="Arabic Typesetting" pitchFamily="66" charset="-78"/>
              </a:rPr>
              <a:t>450gr (compango) + 420gr fabas – 10,00€</a:t>
            </a:r>
            <a:endParaRPr lang="es-ES" sz="2400" b="1" dirty="0" smtClean="0">
              <a:solidFill>
                <a:schemeClr val="accent1">
                  <a:lumMod val="75000"/>
                </a:schemeClr>
              </a:solidFill>
              <a:latin typeface="+mj-lt"/>
              <a:cs typeface="Arabic Typesetting" pitchFamily="66" charset="-78"/>
            </a:endParaRPr>
          </a:p>
          <a:p>
            <a:endParaRPr lang="es-ES" dirty="0"/>
          </a:p>
        </p:txBody>
      </p:sp>
      <p:pic>
        <p:nvPicPr>
          <p:cNvPr id="8" name="Picture 2" descr="http://el-cuco.com/web/uploads/productos/compangofabada.jpg"/>
          <p:cNvPicPr>
            <a:picLocks noChangeAspect="1" noChangeArrowheads="1"/>
          </p:cNvPicPr>
          <p:nvPr/>
        </p:nvPicPr>
        <p:blipFill>
          <a:blip r:embed="rId2" cstate="print"/>
          <a:srcRect/>
          <a:stretch>
            <a:fillRect/>
          </a:stretch>
        </p:blipFill>
        <p:spPr bwMode="auto">
          <a:xfrm>
            <a:off x="857224" y="4000504"/>
            <a:ext cx="2732502" cy="1928826"/>
          </a:xfrm>
          <a:prstGeom prst="rect">
            <a:avLst/>
          </a:prstGeom>
          <a:noFill/>
        </p:spPr>
      </p:pic>
      <p:sp>
        <p:nvSpPr>
          <p:cNvPr id="9" name="8 CuadroTexto"/>
          <p:cNvSpPr txBox="1"/>
          <p:nvPr/>
        </p:nvSpPr>
        <p:spPr>
          <a:xfrm>
            <a:off x="1571604" y="5929330"/>
            <a:ext cx="1368152" cy="523220"/>
          </a:xfrm>
          <a:prstGeom prst="rect">
            <a:avLst/>
          </a:prstGeom>
          <a:noFill/>
        </p:spPr>
        <p:txBody>
          <a:bodyPr wrap="square" rtlCol="0">
            <a:spAutoFit/>
          </a:bodyPr>
          <a:lstStyle/>
          <a:p>
            <a:r>
              <a:rPr lang="es-ES_tradnl" sz="2800" b="1" dirty="0" smtClean="0"/>
              <a:t>3,00€</a:t>
            </a:r>
            <a:endParaRPr lang="es-ES" sz="2800" b="1" dirty="0"/>
          </a:p>
        </p:txBody>
      </p:sp>
      <p:pic>
        <p:nvPicPr>
          <p:cNvPr id="10" name="Picture 4" descr="http://el-cuco.com/web/uploads/sector/tiendas.jpg"/>
          <p:cNvPicPr>
            <a:picLocks noChangeAspect="1" noChangeArrowheads="1"/>
          </p:cNvPicPr>
          <p:nvPr/>
        </p:nvPicPr>
        <p:blipFill>
          <a:blip r:embed="rId3" cstate="print"/>
          <a:srcRect/>
          <a:stretch>
            <a:fillRect/>
          </a:stretch>
        </p:blipFill>
        <p:spPr bwMode="auto">
          <a:xfrm>
            <a:off x="683568" y="764704"/>
            <a:ext cx="3240360" cy="2452165"/>
          </a:xfrm>
          <a:prstGeom prst="rect">
            <a:avLst/>
          </a:prstGeom>
          <a:noFill/>
        </p:spPr>
      </p:pic>
      <p:sp>
        <p:nvSpPr>
          <p:cNvPr id="11" name="10 CuadroTexto"/>
          <p:cNvSpPr txBox="1"/>
          <p:nvPr/>
        </p:nvSpPr>
        <p:spPr>
          <a:xfrm>
            <a:off x="1331640" y="3356992"/>
            <a:ext cx="3168352" cy="523220"/>
          </a:xfrm>
          <a:prstGeom prst="rect">
            <a:avLst/>
          </a:prstGeom>
          <a:noFill/>
        </p:spPr>
        <p:txBody>
          <a:bodyPr wrap="square" rtlCol="0">
            <a:spAutoFit/>
          </a:bodyPr>
          <a:lstStyle/>
          <a:p>
            <a:r>
              <a:rPr lang="es-ES_tradnl" sz="2800" b="1" dirty="0" smtClean="0"/>
              <a:t>10,00€</a:t>
            </a:r>
            <a:endParaRPr lang="es-ES" sz="2800" b="1" dirty="0"/>
          </a:p>
        </p:txBody>
      </p:sp>
      <p:sp>
        <p:nvSpPr>
          <p:cNvPr id="18" name="17 CuadroTexto"/>
          <p:cNvSpPr txBox="1"/>
          <p:nvPr/>
        </p:nvSpPr>
        <p:spPr>
          <a:xfrm>
            <a:off x="4788024" y="548680"/>
            <a:ext cx="3240360" cy="1200329"/>
          </a:xfrm>
          <a:prstGeom prst="rect">
            <a:avLst/>
          </a:prstGeom>
          <a:noFill/>
        </p:spPr>
        <p:txBody>
          <a:bodyPr wrap="square" rtlCol="0">
            <a:spAutoFit/>
          </a:bodyPr>
          <a:lstStyle/>
          <a:p>
            <a:pPr algn="ctr"/>
            <a:r>
              <a:rPr lang="es-ES_tradnl" sz="3600" dirty="0" smtClean="0"/>
              <a:t>Compango</a:t>
            </a:r>
          </a:p>
          <a:p>
            <a:endParaRPr lang="es-ES" sz="3600" dirty="0"/>
          </a:p>
        </p:txBody>
      </p:sp>
      <p:sp>
        <p:nvSpPr>
          <p:cNvPr id="13" name="12 CuadroTexto"/>
          <p:cNvSpPr txBox="1"/>
          <p:nvPr/>
        </p:nvSpPr>
        <p:spPr>
          <a:xfrm>
            <a:off x="4857752" y="5500702"/>
            <a:ext cx="2357454" cy="400110"/>
          </a:xfrm>
          <a:prstGeom prst="rect">
            <a:avLst/>
          </a:prstGeom>
          <a:noFill/>
        </p:spPr>
        <p:txBody>
          <a:bodyPr wrap="square" rtlCol="0">
            <a:spAutoFit/>
          </a:bodyPr>
          <a:lstStyle/>
          <a:p>
            <a:r>
              <a:rPr lang="es-ES_tradnl" sz="2000" b="1" dirty="0" smtClean="0">
                <a:solidFill>
                  <a:schemeClr val="accent1">
                    <a:lumMod val="75000"/>
                  </a:schemeClr>
                </a:solidFill>
              </a:rPr>
              <a:t>Referencia: 009</a:t>
            </a:r>
            <a:endParaRPr lang="es-ES_tradnl"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S_tradnl" sz="3200" b="1" dirty="0" smtClean="0">
                <a:solidFill>
                  <a:schemeClr val="accent1">
                    <a:lumMod val="75000"/>
                  </a:schemeClr>
                </a:solidFill>
              </a:rPr>
              <a:t>Precio 4.5 euros unidad</a:t>
            </a:r>
            <a:endParaRPr lang="es-ES" sz="3200" b="1" dirty="0">
              <a:solidFill>
                <a:schemeClr val="accent1">
                  <a:lumMod val="75000"/>
                </a:schemeClr>
              </a:solidFill>
            </a:endParaRPr>
          </a:p>
        </p:txBody>
      </p:sp>
      <p:sp>
        <p:nvSpPr>
          <p:cNvPr id="5" name="4 Subtítulo"/>
          <p:cNvSpPr>
            <a:spLocks noGrp="1"/>
          </p:cNvSpPr>
          <p:nvPr>
            <p:ph type="subTitle" idx="1"/>
          </p:nvPr>
        </p:nvSpPr>
        <p:spPr>
          <a:xfrm>
            <a:off x="4786314" y="4643446"/>
            <a:ext cx="3309803" cy="1260629"/>
          </a:xfrm>
        </p:spPr>
        <p:txBody>
          <a:bodyPr>
            <a:normAutofit/>
          </a:bodyPr>
          <a:lstStyle/>
          <a:p>
            <a:r>
              <a:rPr lang="es-ES_tradnl" sz="2400" b="1" dirty="0" smtClean="0">
                <a:solidFill>
                  <a:schemeClr val="accent1">
                    <a:lumMod val="75000"/>
                  </a:schemeClr>
                </a:solidFill>
              </a:rPr>
              <a:t>MERMELADA DE ARANDANOS : VILLA MELVA</a:t>
            </a:r>
            <a:endParaRPr lang="es-ES" sz="2400" b="1" dirty="0">
              <a:solidFill>
                <a:schemeClr val="accent1">
                  <a:lumMod val="75000"/>
                </a:schemeClr>
              </a:solidFill>
            </a:endParaRPr>
          </a:p>
        </p:txBody>
      </p:sp>
      <p:pic>
        <p:nvPicPr>
          <p:cNvPr id="6" name="Picture 3" descr="http://www.villamelba.es/WebRoot/StoreES2/Shops/ec1569/4E8C/4FAF/73B6/40A8/726E/AC10/1417/DA0C/P1010297_m.JPG"/>
          <p:cNvPicPr>
            <a:picLocks noChangeAspect="1" noChangeArrowheads="1"/>
          </p:cNvPicPr>
          <p:nvPr/>
        </p:nvPicPr>
        <p:blipFill>
          <a:blip r:embed="rId2"/>
          <a:srcRect/>
          <a:stretch>
            <a:fillRect/>
          </a:stretch>
        </p:blipFill>
        <p:spPr bwMode="auto">
          <a:xfrm>
            <a:off x="4786314" y="428604"/>
            <a:ext cx="3214710" cy="2306228"/>
          </a:xfrm>
          <a:prstGeom prst="rect">
            <a:avLst/>
          </a:prstGeom>
          <a:noFill/>
        </p:spPr>
      </p:pic>
      <p:sp>
        <p:nvSpPr>
          <p:cNvPr id="7" name="6 Rectángulo"/>
          <p:cNvSpPr/>
          <p:nvPr/>
        </p:nvSpPr>
        <p:spPr>
          <a:xfrm>
            <a:off x="214282" y="928670"/>
            <a:ext cx="4357718" cy="4524315"/>
          </a:xfrm>
          <a:prstGeom prst="rect">
            <a:avLst/>
          </a:prstGeom>
        </p:spPr>
        <p:txBody>
          <a:bodyPr wrap="square">
            <a:spAutoFit/>
          </a:bodyPr>
          <a:lstStyle/>
          <a:p>
            <a:pPr marL="342900" lvl="0" indent="-274320">
              <a:spcBef>
                <a:spcPct val="20000"/>
              </a:spcBef>
              <a:buClr>
                <a:schemeClr val="accent1"/>
              </a:buClr>
              <a:buSzPct val="76000"/>
              <a:buFont typeface="Wingdings 2" pitchFamily="18" charset="2"/>
              <a:buChar char=""/>
              <a:defRPr/>
            </a:pPr>
            <a:r>
              <a:rPr lang="es-ES" sz="2400" b="1" dirty="0" smtClean="0">
                <a:solidFill>
                  <a:schemeClr val="accent1">
                    <a:lumMod val="75000"/>
                  </a:schemeClr>
                </a:solidFill>
              </a:rPr>
              <a:t>Mermelada de arándano 100% fruta, sin la adicción de azúcar ni fructosa. El azúcar ha sido sustituido por concentrados de frutas naturales, lo que aporta todas las propiedades de la fruta al producto final. No contiene ni colorantes ni conservantes. Son 275gramos.</a:t>
            </a:r>
          </a:p>
        </p:txBody>
      </p:sp>
      <p:sp>
        <p:nvSpPr>
          <p:cNvPr id="8" name="7 CuadroTexto"/>
          <p:cNvSpPr txBox="1"/>
          <p:nvPr/>
        </p:nvSpPr>
        <p:spPr>
          <a:xfrm>
            <a:off x="642910" y="6000768"/>
            <a:ext cx="2500330" cy="400110"/>
          </a:xfrm>
          <a:prstGeom prst="rect">
            <a:avLst/>
          </a:prstGeom>
          <a:noFill/>
        </p:spPr>
        <p:txBody>
          <a:bodyPr wrap="square" rtlCol="0">
            <a:spAutoFit/>
          </a:bodyPr>
          <a:lstStyle/>
          <a:p>
            <a:r>
              <a:rPr lang="es-ES_tradnl" sz="2000" b="1" dirty="0" smtClean="0">
                <a:solidFill>
                  <a:schemeClr val="accent1">
                    <a:lumMod val="75000"/>
                  </a:schemeClr>
                </a:solidFill>
              </a:rPr>
              <a:t>Referencia: 010</a:t>
            </a:r>
            <a:endParaRPr lang="es-ES_tradnl"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714876" y="2214554"/>
            <a:ext cx="3313355" cy="1702160"/>
          </a:xfrm>
        </p:spPr>
        <p:txBody>
          <a:bodyPr>
            <a:normAutofit fontScale="90000"/>
          </a:bodyPr>
          <a:lstStyle/>
          <a:p>
            <a:r>
              <a:rPr lang="es-ES" b="1" cap="all" dirty="0" smtClean="0">
                <a:ln w="0"/>
                <a:solidFill>
                  <a:schemeClr val="bg2">
                    <a:lumMod val="75000"/>
                  </a:schemeClr>
                </a:solidFill>
                <a:effectLst>
                  <a:reflection blurRad="12700" stA="50000" endPos="50000" dist="5000" dir="5400000" sy="-100000" rotWithShape="0"/>
                </a:effectLst>
              </a:rPr>
              <a:t>Precio:4,50 unidad</a:t>
            </a:r>
            <a:br>
              <a:rPr lang="es-ES" b="1" cap="all" dirty="0" smtClean="0">
                <a:ln w="0"/>
                <a:solidFill>
                  <a:schemeClr val="bg2">
                    <a:lumMod val="75000"/>
                  </a:schemeClr>
                </a:solidFill>
                <a:effectLst>
                  <a:reflection blurRad="12700" stA="50000" endPos="50000" dist="5000" dir="5400000" sy="-100000" rotWithShape="0"/>
                </a:effectLst>
              </a:rPr>
            </a:br>
            <a:endParaRPr lang="es-ES" dirty="0"/>
          </a:p>
        </p:txBody>
      </p:sp>
      <p:sp>
        <p:nvSpPr>
          <p:cNvPr id="5" name="4 Subtítulo"/>
          <p:cNvSpPr>
            <a:spLocks noGrp="1"/>
          </p:cNvSpPr>
          <p:nvPr>
            <p:ph type="subTitle" idx="1"/>
          </p:nvPr>
        </p:nvSpPr>
        <p:spPr>
          <a:xfrm>
            <a:off x="714348" y="571480"/>
            <a:ext cx="3500462" cy="5286412"/>
          </a:xfrm>
        </p:spPr>
        <p:txBody>
          <a:bodyPr>
            <a:normAutofit/>
          </a:bodyPr>
          <a:lstStyle/>
          <a:p>
            <a:r>
              <a:rPr lang="es-ES" sz="2000" b="1" dirty="0" smtClean="0">
                <a:solidFill>
                  <a:schemeClr val="accent1">
                    <a:lumMod val="75000"/>
                  </a:schemeClr>
                </a:solidFill>
              </a:rPr>
              <a:t>Es uno de los quesos exclusivamente de leche de vaca más extendidos de Asturias, se elaboraba en las pequeñas granjas, llamadas caserías, diseminadas por los valles centrales asturianos y las laderas de las montañas entre los ríos Narcea y Sella. La producción actual se concentra principalmente en concejos como </a:t>
            </a:r>
            <a:r>
              <a:rPr lang="es-ES" sz="2000" b="1" dirty="0" err="1" smtClean="0">
                <a:solidFill>
                  <a:schemeClr val="accent1">
                    <a:lumMod val="75000"/>
                  </a:schemeClr>
                </a:solidFill>
              </a:rPr>
              <a:t>Riosa</a:t>
            </a:r>
            <a:r>
              <a:rPr lang="es-ES" sz="2000" b="1" dirty="0" smtClean="0">
                <a:solidFill>
                  <a:schemeClr val="accent1">
                    <a:lumMod val="75000"/>
                  </a:schemeClr>
                </a:solidFill>
              </a:rPr>
              <a:t>, </a:t>
            </a:r>
            <a:r>
              <a:rPr lang="es-ES" sz="2000" b="1" dirty="0" err="1" smtClean="0">
                <a:solidFill>
                  <a:schemeClr val="accent1">
                    <a:lumMod val="75000"/>
                  </a:schemeClr>
                </a:solidFill>
              </a:rPr>
              <a:t>Morcín</a:t>
            </a:r>
            <a:r>
              <a:rPr lang="es-ES" sz="2000" b="1" dirty="0" smtClean="0">
                <a:solidFill>
                  <a:schemeClr val="accent1">
                    <a:lumMod val="75000"/>
                  </a:schemeClr>
                </a:solidFill>
              </a:rPr>
              <a:t>, Grado, Las Regueras, </a:t>
            </a:r>
            <a:r>
              <a:rPr lang="es-ES" sz="2000" b="1" dirty="0" err="1" smtClean="0">
                <a:solidFill>
                  <a:schemeClr val="accent1">
                    <a:lumMod val="75000"/>
                  </a:schemeClr>
                </a:solidFill>
              </a:rPr>
              <a:t>Pravia</a:t>
            </a:r>
            <a:r>
              <a:rPr lang="es-ES" sz="2000" b="1" dirty="0" smtClean="0">
                <a:solidFill>
                  <a:schemeClr val="accent1">
                    <a:lumMod val="75000"/>
                  </a:schemeClr>
                </a:solidFill>
              </a:rPr>
              <a:t>, y Salas</a:t>
            </a:r>
          </a:p>
          <a:p>
            <a:endParaRPr lang="es-ES" dirty="0"/>
          </a:p>
        </p:txBody>
      </p:sp>
      <p:sp>
        <p:nvSpPr>
          <p:cNvPr id="6" name="5 Rectángulo"/>
          <p:cNvSpPr/>
          <p:nvPr/>
        </p:nvSpPr>
        <p:spPr>
          <a:xfrm>
            <a:off x="4929191" y="785794"/>
            <a:ext cx="2786082" cy="954107"/>
          </a:xfrm>
          <a:prstGeom prst="rect">
            <a:avLst/>
          </a:prstGeom>
        </p:spPr>
        <p:txBody>
          <a:bodyPr wrap="square">
            <a:spAutoFit/>
          </a:bodyPr>
          <a:lstStyle/>
          <a:p>
            <a:r>
              <a:rPr lang="es-ES" sz="2800" b="1" dirty="0" smtClean="0">
                <a:solidFill>
                  <a:schemeClr val="tx1">
                    <a:lumMod val="95000"/>
                    <a:lumOff val="5000"/>
                  </a:schemeClr>
                </a:solidFill>
              </a:rPr>
              <a:t>Queso </a:t>
            </a:r>
            <a:r>
              <a:rPr lang="es-ES" sz="2800" b="1" dirty="0" err="1" smtClean="0">
                <a:solidFill>
                  <a:schemeClr val="tx1">
                    <a:lumMod val="95000"/>
                    <a:lumOff val="5000"/>
                  </a:schemeClr>
                </a:solidFill>
              </a:rPr>
              <a:t>afuega´l</a:t>
            </a:r>
            <a:r>
              <a:rPr lang="es-ES" sz="2800" b="1" dirty="0" smtClean="0">
                <a:solidFill>
                  <a:schemeClr val="tx1">
                    <a:lumMod val="95000"/>
                    <a:lumOff val="5000"/>
                  </a:schemeClr>
                </a:solidFill>
              </a:rPr>
              <a:t> </a:t>
            </a:r>
            <a:r>
              <a:rPr lang="es-ES" sz="2800" b="1" dirty="0" err="1" smtClean="0">
                <a:solidFill>
                  <a:schemeClr val="tx1">
                    <a:lumMod val="95000"/>
                    <a:lumOff val="5000"/>
                  </a:schemeClr>
                </a:solidFill>
              </a:rPr>
              <a:t>pitu</a:t>
            </a:r>
            <a:endParaRPr lang="es-ES" sz="2800" b="1" dirty="0">
              <a:solidFill>
                <a:schemeClr val="tx1">
                  <a:lumMod val="95000"/>
                  <a:lumOff val="5000"/>
                </a:schemeClr>
              </a:solidFill>
            </a:endParaRPr>
          </a:p>
        </p:txBody>
      </p:sp>
      <p:pic>
        <p:nvPicPr>
          <p:cNvPr id="7" name="Picture 2" descr="http://i41.tinypic.com/244e1xl.jpg"/>
          <p:cNvPicPr>
            <a:picLocks noChangeAspect="1" noChangeArrowheads="1"/>
          </p:cNvPicPr>
          <p:nvPr/>
        </p:nvPicPr>
        <p:blipFill>
          <a:blip r:embed="rId2"/>
          <a:srcRect/>
          <a:stretch>
            <a:fillRect/>
          </a:stretch>
        </p:blipFill>
        <p:spPr bwMode="auto">
          <a:xfrm>
            <a:off x="4786314" y="3643314"/>
            <a:ext cx="3071834" cy="2492360"/>
          </a:xfrm>
          <a:prstGeom prst="rect">
            <a:avLst/>
          </a:prstGeom>
          <a:noFill/>
        </p:spPr>
      </p:pic>
      <p:sp>
        <p:nvSpPr>
          <p:cNvPr id="8" name="7 CuadroTexto"/>
          <p:cNvSpPr txBox="1"/>
          <p:nvPr/>
        </p:nvSpPr>
        <p:spPr>
          <a:xfrm>
            <a:off x="642910" y="6000768"/>
            <a:ext cx="2357454" cy="400110"/>
          </a:xfrm>
          <a:prstGeom prst="rect">
            <a:avLst/>
          </a:prstGeom>
          <a:noFill/>
        </p:spPr>
        <p:txBody>
          <a:bodyPr wrap="square" rtlCol="0">
            <a:spAutoFit/>
          </a:bodyPr>
          <a:lstStyle/>
          <a:p>
            <a:r>
              <a:rPr lang="es-ES_tradnl" sz="2000" b="1" dirty="0" smtClean="0">
                <a:solidFill>
                  <a:schemeClr val="accent1">
                    <a:lumMod val="75000"/>
                  </a:schemeClr>
                </a:solidFill>
              </a:rPr>
              <a:t>Referencia: 011</a:t>
            </a:r>
            <a:endParaRPr lang="es-ES_tradnl"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S" b="1" cap="all" dirty="0" smtClean="0">
                <a:ln w="0"/>
                <a:solidFill>
                  <a:schemeClr val="bg2">
                    <a:lumMod val="75000"/>
                  </a:schemeClr>
                </a:solidFill>
                <a:effectLst>
                  <a:reflection blurRad="12700" stA="50000" endPos="50000" dist="5000" dir="5400000" sy="-100000" rotWithShape="0"/>
                </a:effectLst>
              </a:rPr>
              <a:t/>
            </a:r>
            <a:br>
              <a:rPr lang="es-ES" b="1" cap="all" dirty="0" smtClean="0">
                <a:ln w="0"/>
                <a:solidFill>
                  <a:schemeClr val="bg2">
                    <a:lumMod val="75000"/>
                  </a:schemeClr>
                </a:solidFill>
                <a:effectLst>
                  <a:reflection blurRad="12700" stA="50000" endPos="50000" dist="5000" dir="5400000" sy="-100000" rotWithShape="0"/>
                </a:effectLst>
              </a:rPr>
            </a:br>
            <a:endParaRPr lang="es-ES" dirty="0"/>
          </a:p>
        </p:txBody>
      </p:sp>
      <p:sp>
        <p:nvSpPr>
          <p:cNvPr id="5" name="4 Subtítulo"/>
          <p:cNvSpPr>
            <a:spLocks noGrp="1"/>
          </p:cNvSpPr>
          <p:nvPr>
            <p:ph type="subTitle" idx="1"/>
          </p:nvPr>
        </p:nvSpPr>
        <p:spPr>
          <a:xfrm>
            <a:off x="4786314" y="3929066"/>
            <a:ext cx="3309803" cy="1260629"/>
          </a:xfrm>
        </p:spPr>
        <p:txBody>
          <a:bodyPr>
            <a:normAutofit fontScale="77500" lnSpcReduction="20000"/>
          </a:bodyPr>
          <a:lstStyle/>
          <a:p>
            <a:endParaRPr lang="es-ES" sz="2000" b="1" dirty="0" smtClean="0">
              <a:solidFill>
                <a:schemeClr val="accent1">
                  <a:lumMod val="75000"/>
                </a:schemeClr>
              </a:solidFill>
            </a:endParaRPr>
          </a:p>
          <a:p>
            <a:r>
              <a:rPr lang="es-ES" sz="2900" b="1" dirty="0" smtClean="0">
                <a:solidFill>
                  <a:schemeClr val="accent1">
                    <a:lumMod val="75000"/>
                  </a:schemeClr>
                </a:solidFill>
              </a:rPr>
              <a:t>Bote de 500 gramos, peso neto</a:t>
            </a:r>
          </a:p>
          <a:p>
            <a:r>
              <a:rPr lang="es-ES" sz="2900" b="1" dirty="0" smtClean="0">
                <a:solidFill>
                  <a:schemeClr val="accent1">
                    <a:lumMod val="75000"/>
                  </a:schemeClr>
                </a:solidFill>
              </a:rPr>
              <a:t>Precio: 5 euros</a:t>
            </a:r>
            <a:endParaRPr lang="es-ES" sz="2900" b="1" dirty="0">
              <a:solidFill>
                <a:schemeClr val="accent1">
                  <a:lumMod val="75000"/>
                </a:schemeClr>
              </a:solidFill>
            </a:endParaRPr>
          </a:p>
        </p:txBody>
      </p:sp>
      <p:sp>
        <p:nvSpPr>
          <p:cNvPr id="2050" name="AutoShape 2" descr="data:image/jpeg;base64,/9j/4AAQSkZJRgABAQAAAQABAAD/2wCEAAkGBhQSEBUUExQUFRUVGBcWFxgWGBQXFhcYGBUYGBcXGBcXHCYgGBkjGhQUHy8gJCcpLCwsGB4xNTAqNSYrLCkBCQoKDgwOGg8PGiwlHyQvLiwsLSwsLCwsLCwsKSwsLCwpLCksLywsLCwqLCwsLCwsKSwqLCwsLCwpLCwsKSwsKf/AABEIAOEA4QMBIgACEQEDEQH/xAAcAAABBAMBAAAAAAAAAAAAAAAABAUGBwECAwj/xABOEAACAQIEAwUEBQcJBQcFAAABAhEAAwQSITEFQVEGBxMiYTJxgZEUUqGxwSMzQnLR4fAIFTRTYnOCkrIWg5PS8SQlNaKzwsNEVGN0tP/EABsBAQADAQEBAQAAAAAAAAAAAAABAgMEBQYH/8QAMxEAAgECBAMHAwMEAwAAAAAAAAECAxEEEiExBUFRE2FxgZGxwaHR8BQiUiMzYuEkMkL/2gAMAwEAAhEDEQA/ALH7Wdv7GBuW7bjMzwQAQDGYLpPqarPtH/KDuC7lwqWyq7u05X0E6ETEyNDy500d+TZ+JpGQEYe2fNEH8pcIPmOo30I981X/AB3iSXSmSxbssFAfIX87cywbYyDsJ11JigLau/yib6oM2CRSwV1Y3GgqTBITLrqrD2hWmH/lA3GY57Ns6+VFFxWI8MH84GIUl9IggTqfLJpi9dLBZM5RlGusSW+XmrmX29P2zr13oC7rP8otpcvhhObyIreVVge3cmWMzsgidtNWnjPfniLqAqnha6mzdKsN9JdWlTEzA+WlVPbeCD01rAoC3078nuJbVlygBkeWJZpACnMB+tr6a70wjvgxaMwRhkE5RrGumup5ZRoBtymq+JoB0oCyuHd8+JSy4LecCUI8xJMCGLfogSeepE9Cn4R3u8VN6FxAJbMctxbYQQpbciRt110E1Xwas27mUyOVAWNd79OJOTFxFlABktr7XMgNOup9NBvz64jv1x+RvDuKCx/TS2XWAsBSoGhIaSwJGbSq0Lw0gnQ6Hb4+laUBZ1/v2x7xlZbayJhEY7GfMV32PvHTSmy13w49L/iC5bbaT4SAsANjAB61Bs5iJ03itaAsLFd8WNa0y+NLE6E27MwTMCbcRBjWTp6zSVu+DigAH0oj32sPpruIt9OvX3VB6yTQFncc77cbctW1s3DbaCbpyW4JzaC3IPlA6ifvrhgu93iaWvF+lZ1VzbKulrMZtllOiaAFTsedVyXkAdK2R/KwPoR6kGNfSC1AXi/eDjFEu7EAETLASYyk5QZOnu39aSYvvexQxBKupUKQqw2UeadQpXM24kj8RUNx/a60wEPPplYbAx9/2Uw4niSsSVIHTQg7/soCxsV3lYt1dHxDeZRE27ZUE29VjLEHfUNueVdOBd4GKtr4bXZUnMAEtqREGBkUAKYbUidjNVY/Ep5k6AT1jb3AVp/OJGokEba/u91AXZc7zr3iBluNlgAqIAO065d/WtsH3w3rQYOFeWlSx1UdNBr1+B66Um3GG03/AI/6VzfHFtZiNhrJn3CNPxoD0G3fIeVtW0UyrQPMAYgidJIn+zTbje+O+ScgVNDE5W31Bgift51SQxrlTlJhF11A5wIG55ae+h8aRHmB32J0gxrpzGtAW6vfDjTpmSAJzKiEnT3wOu3XapZ2F7dX8Xch2kSAfKsDWNIEj1n4bxXn5uJuVElioBOzgBiMpEA5ZiBmidY5CrH7kcXduY0Aq3h6mSCFJAMwYgkGNPWgPQlFYooDzB3lhbGKLBs12MoMaKP0gCOfm6cyPfX1y4WJJ3O/v61Ou+Qj+cFKzBtKYMaHMw0A02UfH7IHQBRRWTQGKKyBWKAKKKzQGKKzFBoDFFFFAFZFYrNAZrBFZArYnTaoIOdFbUBaC4Fa1resGgNaKzlrFSSFFFFAFFFFAPXD7v5H22GsRuAPJPw/EfO++5S630MBnLQ7ZZzCVyrIM6SGn4Rzk15yt4g5YnSdvvg/Ac+tXh3IcfJVLTDSSJgxohgk7fV+YoC6ZPQfP91FbUUB5S711P0tXOeHXMubpAAAGwA2ge/nUJq0e/fBql/DFSDmttt6MPhz++quoAooooArNYrNAYorJrFAZrMVlKGNQQBFYC1ulbMtRcrexzNaiumWjLS5NzEVmKAKIoQDfKiKzRFQDFYNbGgCgMRWrCugrU0uEzmWrFbMK1q5cKKKKA3z6RrV39xFhbgLbNbIBGnKOW46Seh2qkcPlzrnzZJGbLGbLPmyzpMTE1ancPiY4i6W83hMSQGK5gAGy545xGsRM1FweiqKKzUg8/8Afzwo3MRhMnhybbL5ntIT5/L7ZE/DQaVWj9ksQJGW2SNYF/DsdPQXDVl95+KN/G4eRGQ3LYMjUB1IOm0gikWH4aq4XEOAJIC/A3FqJ3jBz6HK677eNJLe31K0xnCbtpVa5bZVacrEeViNwGGhIkSN9R1pJXoPgXDEfh4tXba3LVwEsjbejAjVWHJhrUKs90+HusQuLewfq3bQuD/iIy/6RXk0OLUZ3U9Gn5HrVcHUhtqisa2Aq1rv8nrEETZxeHufrB1/0hopDf7g+JLt9Hb9W4R/rQV3xxNKSupHI4taFcqKzl1qaXe53iq//SE+q3LDA/8Ann7Kb8R3f8Qt+3gsT/htO4+aA1btIvZmbuR/IK1a16inHEcDv2/bsX0A5tauL960h0HMfMVKZS5rkrMVv4dGSlyMxzitSK6MtakVJKZiKzFAre2hZgACSSAABJJJgAAbk7RQk0y0owPDLt5stm1cut0tozn5KDVw9je4hcgvcRJJIkYdGyiI2u3BrOuykRG5q2cHhrdmyqW0S0o0C2wFUCeQEa+tc1XEKGhrCm5HmOx3Z8TdsowV8H+0Ag/zOQKWv3OcVAB+jAzyF2xI9/n+6a9MLPU+4RAHUmsbDWPnyrB4uXRF+yR5Ux/YDiFkxcwd/XbKhuD528wpmxnD7llsl23ctvE5bisjR1ysAY3r13fvtMW0zbAmYj1pp7TdmcLj7YTFJnKnQqSLi7EgNuAdJFRHG/yRLw75HlEitrGDe4wS2jOzbKqlmPuA1Nehe1HdLhMUUdVXCQQCbKqAya7oIUHX29+s1LeF9i8LgbDW8NaCTBZtS7xr5nOp56ba6CuujiI1VePoUnCVPcoDg/dNfdiMTcXDACSCDduenkQ5R8WBrHanguEwllksYe9eY6HEXmYBD1W3ahR6Z2bert47gvywYbOsfsqI8cwhs2blw5oUEmNeXSrOpJS7jFtlD1aXcT5cTccg+XKBzE6/IgD7arLE3s7s0ASSYAAA9wFW7/J6tsb9wgrl5qR5icp1nkP37aT0Gp6BorFZoDzT2ib/AL2uLr5bzjeRoBqBynU/H309oubh947TdtIOm8/+2mntNay8XvjTR22EfojlUl4dg83D7S/1mJB+SkfjUYuWTCyl+cjzcKs+Piu/7kjw1vJhlHIJ+FQ/EuTc00qbcbui3ag/xFQaczT1r89wyveTPs6k9B+4VxVkjU1LcB2hY/pH46/fUKwqCnDhGNLCco5bEwCWC5WJETJ1iYg+k6JSi81N28HYytnWquT6zxedwDSlOILzEVFreMOsAfacsMF8w5bz8D763tcRaNQSZ00In8oy6e4AH4iuyGMxEd3fxSZg8NF7IlP01fWuOIwti7+ct23/AF0VvvFR9eKNAMLGswZgBc3TfbT1rr9PnQ6Hod+X/MPnWi4jVW6XoZPCm+I7E8LbfBYX4WUX/SKaMV3TcHcz9Hyk/UuX1HyDR9lON28a5C6etHxeqnsvr9yn6eAyHud4QD7N8+nivpRe7reEKNMOxj616+Z+AeKeGY1zCkmspcTxFT9qdvAsqFNDTb7vOHEf0S1E/wBqfnM09dmO7jCYS6by20ZpBt5kt5rXUqwEz91K8BZzvzyrv6+lPBUkEaATy6ftrqwlSq7ylJtctfUirGOiSOz3AZAO2tcjpLNOg9wpPexWTQDfYayffWz2QR+Uf3jl7q6Jz9foVUbHRPMCZJG/l5/GtbrA7tA6enSuVm9m0t+VBp/0rr44EwBA1Zjr8PU1jnTV/wAZezTM23BGW2Ij7hXAYRZl7gLTr+ys3sUFE6KGPlB0ze89K1FsPAMFRqSNBPIepo3fTd/nQlKwnvu11gqSEHtEzEEfsHKlbXiloEnNGmk+z6+sUnXiAYtrAU7bT/GlZtOCM7EwNl1ieXvrNScdU9WWaT0aEmPuLdUhJJQ8/upJfOnpvSjit0vbXK2VpkD91K8LhxlUXIDFZ3/jrXdh8Y75aj8/hnNWwytePoeb+8vG2LmNIsoilJFxlEZ3nWQNJHXfUztU0/k944C+9uRLMPj+TeOWuzfbXfvqw2ES0C1tRiGgW2XyuQCM2aNGUDr1EEVGe5XHLb4jbDCSzqBtzt3VETtq1e7F3VzjhorHqGisVmpLlDdv8Ov873CLeTySTJIuGAS8ct8v+GpVwLAf9lwZPsjxLpPTYL95qP8Aafh5PE8Ux80Ije7NbUx9tZ7YcRxFq3hbdt8ts2dVA1OvM9Ky4pCUsFli97e5wYGSWOcmtr+wdqOOZ3IU6DSmjDXeZpt+lALLftJPQDmaVWOH6q+KDLbY6IAcqxqDeI5ensjnXzWHwTmsq2XM+hnW5vyXPyHXh2Oe6YsIbnIuTltD/Gd/8INSLhHD2IbPfIyvDJaUIAWhjL3AzH2gZEb1xbDi34V5BIWFIQTNt4HlA3g5W05Agb1nFcUS3dY+Ii+IoDW2zG4MuYB1toCxJBiDHsivWhgaFLdX8TGNepU/tr5d77Py6WJFbwNhbqIyuwefM9263n3CwW5gMfh60otcMsm8UFtRD5dGuq2Xw1YtmDxILARFRtuMLc2w995KkNlt2yuUgiDcIbcTtzNOeG4u5Yn6M0lw8m8gOYKFkACB5QBGx+NJVsNF2vE1jGvbVu9v5c/Njo/C0yF1a6qBis+JnOjZSct0MImee3ypHiMG6M2UpcFsiRHhNqAfaMqxiPq6Vi5xhlOV7F0WS2byFHg5s2oUlmXNrAHptWcHj1cXCrBxma4xE5oOoVrcZgwACxGw+FZ9lha6/al5aFpyrU1d6/X1fXzNLfEFZsplXGpRxDe8fWHqJFdCaS3LQa0XvgnMwYAN7JchUCNM22AKyQRqSaTXsQ9kxclrZMC4YlT9W5GkdHGnWDv4uK4bKms9PVfUmMlPRb+/gOKCZ6CtPpBCmuuFXSetIsdc8ojmfu/61x5XCCkiu7JBwK9NkHbU/GDSouG9owo2jT46bCmTgmMPhAEgQY+G/wA9aVY0C4QswTECY2Ov2V6VKf8ASSXQq1qOWDUAlhmPvBj0jr76S4iyLj5cw3kxv7qT4riflNu0SI0B3I99HDLfgqQWBuMdRpoOkipc1NJcvoEmmLL7NbGW2PKB6Az6nmTXHA2vIWun2vZBkDqTXDHAXDo4HUdTS6/azwJ8oAGvTn7qru215dCe4SJhM93OTKjn+iAOgrGJxRutkQQCYHr6mtsXjmICqBqdBO8fh+yuAuGyBmM3GEAR7M+vWqvpy5k3FtuwixbBLRuY3571x4ldZkAA8h0Ue6uCKEbM5JaJyrO/qa6fTFJzMQEQQAeZ6Rzqzd1bYhb3DwlsoGdMzt5oJ6ek1qmJJY3G0K8hBUAbTymkvi3LxzHKSRt9QdZO1ccS1sL4auWMy7A6bHyj4msG+e3Q0Q0cX4LhuJW3XE2mLoWy3F8j2500OxE8iCKgnc7wVV4u9q6pW5ZbMocQwylhOmgMMvzqzsXxV/o7BLZA0EtE6+pioz2U4W68Vs3rl9TcuMQEmSbao8LAGjAtIMkR7q9Th+LcJdnN6cvH7GdahnTnBa8y6KKxRX0B5xWnG8OFxGLc7k4dI/3SEj5Gm3t5aBfDD/8AEPtJp07a3BabKT5rl20B6xYQfDWm7tYhbF20AJK27a7c4Jj7ay4rK2FXkcfD4/8AKl4sh+D4SWxDwyrct5TaVgYYbs46z7MiSuvWpE2MQ2puKUKEB1aZB+rp7eYEgAbz76ex2O8RRnlWGqsujIeqnka14vwp0QXLzq1xRktZVgBiNbrD68fARA3NeLQ4jBUslv3e59D+jVWqtfv5d3t3kKx/GSgNu2vgpJJto2WJM+d19k6z4aR6nWl3BuA464oawLSK2vkNjX1J8xPxM1IuDdlPBtW7yG6btwXNECaDMAZz7kmNTmmTodKXXQLV5C/iy4EoFw6nNmKkOMsE6aMAD69OjIpK9XX2PUbjBOFFJvW99btd3y2Mi9lOKf1i/wCa3+CV3s9kuJzrdQf4z+FupdwjGt41ywGuFkJgXDagwf0dM0bGNa73cbcQHxDeDkDyhUZZ6rFvVeehJHMVosLhrXy+xwyr4hStlh6dSL3OznEQPzyE/rn8UrlxLguLVUuFM7KvmdIDqR9VkhoMbEEdRS/F8defNeyEKbkM1lSVXcqBaYEQp3IPUUownaMrda2cQ2YMihXFgE5lU6AAE+1y10OlUeGw61V16EqriL6qL8E9tt0NvDOKrfU2rpALgoXyrDZ9IdSIDHYNEE6QDAp2uo5uLahYiXBh/JEZSTzJ9NgdaxxPgytcN4RMlWAChWGoOYA89jtyNd7+CNy2qScmmZp87oNVtkjWJOp5gRzNQ6rpXVTy7+4xq06c2pU9E+XR9356DRw+8Ldy5ZRhcRIKkGckz+TY8yI09CPjnFiQPSnReHBAFVQqjYAAAe4CkmJw+k183iJynJu1l0Ila9zhwK9BcRsQfsjQfCuuBw/iXvFYk5fZEHfYD+OlIMLK3v1tNOo1H408fzoS/hKP0Z/afma0pSTik/xlXubWsOniu7CFt6ZTzbfnW+f8mXVYzmATvE6xPKo+3Frl5/BCEeaOskmAfunpNOnE8eVfJPswojYe4VdvL4fL/wBENDnFtSGc6gDQc9B8N64ZRevedW+tlBI2HMVvi8SlvKzZi0A69Y5j8KTLx0qC1wFS3s6eZgOo5D1q83G9nt4e5VXNMbxW3aLErDn2doXlSThyeO2e42VV1Ou/p60xY25fusBoRJI06+tSHBIqIBcQxAJIJ3iqK716fnINpaHa52hhjkUCZEwNhXW/ezZEyqBAckwFE6yY3PSkaYhcwCpbyjWNo9/1vxpFjbd3EXCFkDaBH2jpFFKTW9y2grvYtMzEXhB5AGTrudYmk1zGjRQggbHLoWneeenKtvyOGXLCXLnM7iZ0AHTahMW9xfP+TVScoOgk66DrULUluw24m45XJZOWJZ2bWPnoOenupr7nke5xe89xs4S2wXNvJYSw90AT6jbm68U4iMnhWR7Uhv7RIg04d3GEVMa6AFWsW8rbQTcyuZ0kkAKBr9aeVepw5/1LWMar/buWdRRRX0JxFP8AfAqDGWB5izCXBAywciLDc/Z2+3lSy/pi80eyOX6sfjXDvUS4eI4YGTb/ACYUaxmNyGPvgD4e+nTD4UPirkt7MyPiBp1rk4tf9IrdfgpgIr9VJ93yL8NxRuYpr7S8SHiWQwJAliBz8w+2AaklvCoBpUT7cv4ZtXQAQpg9JkMAfQwRXyOG/uq59Vg8rrLz9iW8au+EqJ4gs2xaBcj24zqMqa6E6661oeGK1xV8Rc+VAAzCUGTVlUg5rpgmY0Aplx/GrGKvriMxNmzYW8/sZYzOfDYEZg+ZVECNAZ3qP4ftJ/2nxkxC27l0As1xUuqC3tISseGFiANyIHv+qnJX12MKOHnKFlpJJ305vk9L+Pl3k+u4JbBOe9beVLFL2W3oumcMo0jrHxrF+27IB4122ByR0cMsbZ2TMB6g1Ae1Hal7oVLjW3a2xJKKhst0IJJcGN1Om/SkvD8KzWmueZQ8Jb8N7rXIyqSbYSdJMnSAZGkVMaqzOMVp4/nuVqYOapKdSaT8L+m3LuHLjfCraZl8e47lswFweIbbN+nJXVANWDSCAdiBWt3BBcczFcx8SyBDzlnwVzlAhiPNqzCZ0GlNuGwvgf0m1Ztq4IWBbN67qC2YXTcJmRoNZIHSnJOE3LjYW5oFBU+G4cXCEJa2Lhy7qDGsA/KqShm2RdT7Ped1Zq/XZ6W8PuK8diGS/euCYF0qQF0KmWLMw5gkDXkRG1SvhNwPZRgdwfvNVpxhlttAJe45bM4ZSZLa24R2kZiYBAI9eU/4AhtWLaE6hRPvOp+0mvMxNRRlZ82aYiC7CL5/CQ7EUhx1v7aXkzSG1d8RCf7TD5MQPsFc9WGaDPMInxLEReW2PaKNcnoFZV+3P9lK8LipgMckjzH7CBTP2gueFxbDljC3rFy0vTOHVvmfKPiKzxfElQFAJ109eoriUMjiuq+WWtfQdOGYQWbhvl87Pm8JRIgHTMZO+/zpRgsWgctceTPlQDUtvr6VEmxLOBDHTQciKccFh0sp4njTccQBE5eu+oJjeuhR5vkTNXHfFcWuXLxXLLHXcCB1JrV0uX3BgmZjQx8CehplHEFQMUY3HbykxECdvXX7qcb3Fb1izGeSR7Ik5R8tP3VRx63Zm1qPuF4aLQCs65ufoNZ/CsY3GKRkRSW6dff61Cr+OfykTmMSNySeQj1p/vcXTCLAGa6w85J2JGoHyq+aSVtiHFDnctpaQhVl480kTPTTkNaaMRi/BTIrAu+pKkzMez7qbMXxkKfyblyQM0DRT0HM1ww2PFoeKwDXD7KnkfrGqpPYhtC7C8Ju5vGbKFjTOY19BSfHYhmcST0Fa4XHXLwa9dY5V0Uawx6fCu/DLqs5cr5EnMSegmIqbcird2LbeDt4ez4l0/lDJVdRtzkUg7n+MhsZfzk57rtA9Mugn3A/waj/AGj48152J0UaAco/iKee5LAI2Jvtu1tgQdR7Vs6SNI3+Vevw2NpNswrTTeVFnZB9f7f30U/Zj0P2UV7ZiU72wxLPx63bYyFayBoBGmfkNdzTxwls2IuHqf4+6mztIijtCJEtCMDJGXLh2nTnMfCnLsrqbjesVwcZnbDw8fgvw6L7ao30+WPmKu5F99MePy3VZHEqwgj+NjS/iVwvcgcq1+gAKWYwAJJ6Aamvjs2tz6CKtbqV9juy9+2W8Is6NuA2ViOjLoG/jSkuGw2KQ+W1dBBn83MGIkEg6wdxVkqVE5lZNvbgAztBBPTbf0rDXrYnzroJ3G2n/MPmOtd0cbUW6PRjiZ2tJJlf2bN+2wuGw7MCGGdSTIM6idfjNcMdxnH3NxfUxBKBwWHrB09ywPSpXxzjFtAIIOYgCI1M+vSD8qZzxtPrqNjuOckH7D8jXRDFVbaIxq4m8rygiP4azeUgmxdaCW1t3JJIicwGYGdd9wDvTsnEcexPhLdt5t5kD4eJon+ED407WOLpIGYSfUfVLT7oFLH4lbC5i6xrzGsbx1qHjKq2RnPE596afjr9BHwPgGR/FvNnuTPMgE7mT7TetS/DX6YLWIBJAIJG4BGnvpbZvV5tWUpyvI4atSdSV5Eqwt+RFMHBeJquIu4RzluBjcQH9JTvHXafcfQ12w+NikvaHgtnGKCxa3dT2LtsxcXprzHp8orppYiLhkn6mKSvqde1fZy3jLBtvIg5kdfaRxsynrUCu8VvYVhb4guZQRkxKTkfXQXIH5Njpr7+k1IG7VYjAQuPUXbB8oxVoHy8h41saj3j0GppTxNEvJIy3LdxdCIZGU/YQa0d6cVmWaL+j7n8P0KNa6Mg/E+LKLwdcoDiQFMiOWuxJFKcPjVubHUbiov2o4G2CYMknDsdt/DY9PQ/xyrTA8QNsgzpyPUH+N67+xjKClB3IzX06E4w+LKKFtnLLSwOusDXSs4xrkkeMmpkzKjn7U022eIK6aQG39Z6zWcBYW5c/KscqgkgQGJ5amZrmy9RdDxgkSwfEa4rssFImAepB3pFZxK3Lni3dVEwB+k34Cm29xRfGLFcwLQqnRQPcPdSTH49mg6LrqNgJmIFWVJszk7DmvEz53VVGvlED1/CjA4Z7yszFUQRmYkae4c+dMC4llWS0gsfWDGv3TXX6W5UWz5VInQ/xrWjpdDnzrmSK7xCctu0fKnPaepP21jHYoLayi6CTuEGhnqZqN3seFgJlnYD7vfSU8QYXDmBGQwdDvSNBvUrKokLLzQpBEzM9f3VI+4viBXiT2YhWtu4mZBXIAP8rGonexQymJzmdZiBuKc+6q9d+njw2AuOSocgHJmWGeDv+iIr08HGzZzJ3mel8/v+RoqKfzRxP/7nCf8AAb/nor0TUYu2mCUcVS4LZB+jXme5JgkLlUZeRAnn8OdJezN2LObqxNL+2Ic46+TGRcH5esvcymf8v20q7LcDjCoWOpXbpXj8cqKNOkpd51cPajKrJ/4r6M74TEL8a3xkMjKdmBBjeCOVdH4RG1R/H8XAJEjSvlmk5XgexDLN3TO+LtyPNdef8IEQRERHMmevyqM8ZxaoDluMDAGkCYy7ge17IGvImk3FOPnkah3EcXcZm1OsxtAEbb7zrMV6GGoSk9XY2liMismLb+LmBJ0JPLmSfxrjhlggyTAAG2wBA+xjTVbzHMDJ1015QOfvmt1tkFfQIOUaHWeY+Hxr0+ztpc4VNyd2SDDYbQAOwA22kHJk3joZpzs2JBGY+YEHQbGOvuqK4dTG3pACcgQCQZB33qQ4bFbVy1oyjszZzfUfMLbysWzEzprykz+NONu5THaxdLLOMjevOnFvVmTd9x4W5XRMRFNa4udq6oTuTWLiVsOlwB1KsAVIggiQQdwRzFQvA4e5w3EMgacJcZSitr4ZckMF6AMV+BnepXaxgFRPvRlsAWVoyuhMcwTEfPKfhXZgpXn2Uv8ArLT7MwqxaWZch649gkxNl7bD2lI9x5H4GDVX8HwRfDlWHmtuyH4a/jHwqz7yEorTDFQfjFRXD8Ha2tyYzXLr3DryZtP/ACxW2Gq9nCUL81b5LZbyTIU2KuWb4EnLG3un91SXBcRDqCdCRz3rTjXC1YyAcwED1B1/CotczW20JEV60cuIiuTOWonTd+RKHxRWYCyefOPTpSByTtJJ299IsLxfMYOnvru2IKkMJMGdKjsnFnNOrcV4jEeDbgauJLTHMRsfSkT4lnUSfMeZ21pDjb5a4WJkHXf7DWjXZ1mI2FbRpaGE566Ds+RSJAZh+kZ+cbVpc4jPrG9IWJdAxZQPt0pVicQqJ4SZTO7bx6TVcnXcq2c9bkgfE+lSjuhxipxVLckhmAGhM+/TQTGp9OusO+nstvw1iOZA1I6E9Klvcof+8xMT5YB/XAn5MfjFddGLTFJanpqiifT7qK6ToK+xmHOIv8QZ7gRQbOHUzocvmKiTAYs0E+m1SPxlsoByA091Rrt7xc4NYXDJfF+8924r6IEtrbWSYIkuyACNfnVOY/tE2ILm1bXDIBmy4Z2RNZPmy5QT5T+iZrxeK4KrjK8baRSS5b8+dzTCuMIPM9239voWl2t7wVQG3bPmOmnKq5xPHyedQ08XkzmufJD99aPxWebH3gfgapR4WqasdEsW7WirEgxPFT0PxpI/FiDsKZTxH0+z99aHGnp9/wC2u+OFS5HNKvUew6txJuQj51zXHN602nGnoK1OKPpWqoLoZ56nUkFjGvTjhsW/UfOoeMaw2rdeKXBzrOWFi+RrGtNFh4fFN6H4ilqYw9Puqtl7QXh+lQe0N/k5HuiuWXDrs6ViepaaY5h+j91dvp7RVS/7QX/6xvs/ZWP9oL/9a32fsrJ8LfVfnkXWLXQtZ8e1NnGbjXrfhsfKWUt6hTmj4wBVdnj1/wDrW+ysfz3f/rGq0OGyi8yaIeKi1axaI4ndZSZ0GlNGIuMTzJqB3OMXmEG68ehI+6uJxjnd3/zGrx4dl5lXiu4nTYi4JH3xp6joabcXDe0mvUN+G1R63jrwEhmj11++thxu56H4VtHCyi9LGcqykdrmCIMihLzqYatP56Y7gfAfvrm3EJ3n5fvrdRn/AOkcc4rkd7jTXMjSuJxC+vyFaG9OlXUGY5Gd3vgCOlYDkjpXBV5mjNNWyotlR38SNqkXdjZutxBVtvlINtiZI0F+2G1HoxqLZqmPc7j/AAuLWv7ZW3ExOa9b+cRPwq0VYvBWPUOUf2v87ftopTFFXNDzl3vYhk41nxHjNhSyjw21QoiWy4toLg0JIOuXXrUA4ndwzXn8FbgtlmyZiAQpUZREnXMDudt5O057/cbn4iFzE+GCpQgjLojSJGoafaG8elVjNAZYQSK1oooAooooAooooAooooAooooAooooAooooAooooDbxDETp0rWiigCiiigCiiigN2uSK1DViiosRYzNTjuY4Qb/F7GpAsnxjEScmg35Syzz+8QarD7i7gHF7YiSVfXoApP2mPXQdTUknp+iiigPNn8oDAFeJC5nDC6g8smUyKoiI0mQZB1nYRrWFWd3+40vxQ24AFtLfLUs6SdekBR8KrKgMUUUUAUUUUAUUUUAUUUUAUUV0t2GYEgExvGsep9KA50VkrG/wDE7VlUJ2BPuoDWitvDPQ/KtaAKKKKAKKKKAKKKKAKKKKAKyrRWKKAKs7uDwSPxMMWHiW1ZlUqTIgKzBuRAaPiNNJFZAVYvcNhHfiysrhRbtuWWYLqRlgDnBKk+4UB6a+H3UUj8Ef2v+Lc/bWaA879+f/i12WkZLRAWJB8NR5ydtDpvvVdJYJRmIOUAa7bmN411q9u3XDcMeKX7l21dvXQFypaF13jwUhlQW3TNMatlAMb8q07RcABN51bJkUE22Qrkm6FRWyk5JmJaFzCJAIAAhwURvWtSThPdzxDEsBbwl7X9J0NtBqoPmeBpmGg1iTyNSXC9wXEWRi3g22BIVGZpcLMsGVSoBgRJEzyoCtqKdsb2XxFkA3rZtAsUBuFV1G8CZIHUAiuXDOzuIxAJs2blwAEkgeWBvqdKAbqKkCdgMexULhbzZjAKoxWSYHmAiP7W0azANOFvun4i0xYMqSCJ2I3HRveJHrQEPoqaHuc4rIjCMZ2Oe0P9TAj4xWLXc/xRrnh/RHBkAsxQWxPPPmgx6T8dKAhlbI5BBBII5jcVKr/dTxNWy/RLh3grlIMdNegnrXPj3YHEWMQ1pUZgq2iScoOZ7SMwImV8zNpvA570A24bj7jKLgS8qbLdVW0zBiAxGZZ1mDz661pircyy2ihMtIJW3EmcqxofQMRofg5YHsfeYjPbZPK0ZGtsznaMufSZNO3CuxmItgMpZWLMUhbTsGtlYDrmK5fM3MmUOhOlARTC+KSLYjzidVBkBdNYJIj7fdWwss6T5RbBguVRFJmdIGZ9OWp9KsPDYTF+G7Naw2JZ2YQrKty2wuMmbw2gOCCAFnNqCdqaj2FxuMxPgW8PZw6b3GSRZBX9N9WbMM4XKNJnKACaAgd2BoDPUxA+E6/d7q51M+0XdPjsLdVBbF5XGZXtGVgb5s4UoRpvoMw1NRRcExYKozsZ8qec6Ej9HfadOVAJ6Kfv9hMdIH0a7JGYKFloiZyiSOe8a6b6UqwvdnxBwp+jXFzEqucFSWHKDqBr7RhfXSgIvRU2s9zfFHMLhjy1LKog85YgadN6xjO5zitrfCswmJttbefUBWmPUxQEKoqY4rui4pbtq5wrnNJyoVZ1j6yqefQSdNYpsxfYTH2rRu3MLeS2IlmUjfaBuduW1AMNdrWFZlLDWNI1n7KV4Ts7iLoDJZuEElQcpAZhuikxmfbyiTrUnXhOLe1bt/QLwFsKWKW82YAABmTIZ1BJjUz11oCL8PwrtmKELkgkmQdzzA20+6p93FcZC8WCvkm7bdFMBWzZlaBlHmJynfpvvMexfZa7mDHBYq1azRme3d1EGACVE6D6pOm5mpZ2Y7NfRMVhL64fEoRdVi923cZMgbLd1UrDZXMEplIGhOtAeiYopq/2nsfWb/Jc/wCWs0Alx39KX3j8Kar/APS/8n+oUUUA69kfzVz+9en6iigIR2l/8NP/AOw//wDU9IMH/TF/u7X+ms0UBYB3Pw/GuV/82f1aKKA4WPZP8daiXbX87a/jrRRQEiwH9E/3Vz8KZ+Nb2/1k/wDSaiigEvDvaHwpTjvYv/3p+5KKKAZeI+wv6v408djfzo/uz/rSs0UBJG/P4f8Au7v/AMVV5e9nGf3o/wDXrNFATns5/Rh7x94p15/A/fRRQHC1+db3fsrPFPzTe40UUBEewPP9UfdUh4h7bf7r72oooDN327Xx+8044TY/D/QtFFAdk/b99YHOiigO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052" name="AutoShape 4" descr="data:image/jpeg;base64,/9j/4AAQSkZJRgABAQAAAQABAAD/2wCEAAkGBhQSEBUUExQUFRUVGBcWFxgWGBQXFhcYGBUYGBcXGBcXHCYgGBkjGhQUHy8gJCcpLCwsGB4xNTAqNSYrLCkBCQoKDgwOGg8PGiwlHyQvLiwsLSwsLCwsLCwsKSwsLCwpLCksLywsLCwqLCwsLCwsKSwqLCwsLCwpLCwsKSwsKf/AABEIAOEA4QMBIgACEQEDEQH/xAAcAAABBAMBAAAAAAAAAAAAAAAABAUGBwECAwj/xABOEAACAQIEAwUEBQcJBQcFAAABAhEAAwQSITEFQVEGBxMiYTJxgZEUUqGxwSMzQnLR4fAIFTRTYnOCkrIWg5PS8SQlNaKzwsNEVGN0tP/EABsBAQADAQEBAQAAAAAAAAAAAAABAgMEBQYH/8QAMxEAAgECBAMHAwMEAwAAAAAAAAECAxEEEiExBUFRE2FxgZGxwaHR8BQiUiMzYuEkMkL/2gAMAwEAAhEDEQA/ALH7Wdv7GBuW7bjMzwQAQDGYLpPqarPtH/KDuC7lwqWyq7u05X0E6ETEyNDy500d+TZ+JpGQEYe2fNEH8pcIPmOo30I981X/AB3iSXSmSxbssFAfIX87cywbYyDsJ11JigLau/yib6oM2CRSwV1Y3GgqTBITLrqrD2hWmH/lA3GY57Ns6+VFFxWI8MH84GIUl9IggTqfLJpi9dLBZM5RlGusSW+XmrmX29P2zr13oC7rP8otpcvhhObyIreVVge3cmWMzsgidtNWnjPfniLqAqnha6mzdKsN9JdWlTEzA+WlVPbeCD01rAoC3078nuJbVlygBkeWJZpACnMB+tr6a70wjvgxaMwRhkE5RrGumup5ZRoBtymq+JoB0oCyuHd8+JSy4LecCUI8xJMCGLfogSeepE9Cn4R3u8VN6FxAJbMctxbYQQpbciRt110E1Xwas27mUyOVAWNd79OJOTFxFlABktr7XMgNOup9NBvz64jv1x+RvDuKCx/TS2XWAsBSoGhIaSwJGbSq0Lw0gnQ6Hb4+laUBZ1/v2x7xlZbayJhEY7GfMV32PvHTSmy13w49L/iC5bbaT4SAsANjAB61Bs5iJ03itaAsLFd8WNa0y+NLE6E27MwTMCbcRBjWTp6zSVu+DigAH0oj32sPpruIt9OvX3VB6yTQFncc77cbctW1s3DbaCbpyW4JzaC3IPlA6ifvrhgu93iaWvF+lZ1VzbKulrMZtllOiaAFTsedVyXkAdK2R/KwPoR6kGNfSC1AXi/eDjFEu7EAETLASYyk5QZOnu39aSYvvexQxBKupUKQqw2UeadQpXM24kj8RUNx/a60wEPPplYbAx9/2Uw4niSsSVIHTQg7/soCxsV3lYt1dHxDeZRE27ZUE29VjLEHfUNueVdOBd4GKtr4bXZUnMAEtqREGBkUAKYbUidjNVY/Ep5k6AT1jb3AVp/OJGokEba/u91AXZc7zr3iBluNlgAqIAO065d/WtsH3w3rQYOFeWlSx1UdNBr1+B66Um3GG03/AI/6VzfHFtZiNhrJn3CNPxoD0G3fIeVtW0UyrQPMAYgidJIn+zTbje+O+ScgVNDE5W31Bgift51SQxrlTlJhF11A5wIG55ae+h8aRHmB32J0gxrpzGtAW6vfDjTpmSAJzKiEnT3wOu3XapZ2F7dX8Xch2kSAfKsDWNIEj1n4bxXn5uJuVElioBOzgBiMpEA5ZiBmidY5CrH7kcXduY0Aq3h6mSCFJAMwYgkGNPWgPQlFYooDzB3lhbGKLBs12MoMaKP0gCOfm6cyPfX1y4WJJ3O/v61Ou+Qj+cFKzBtKYMaHMw0A02UfH7IHQBRRWTQGKKyBWKAKKKzQGKKzFBoDFFFFAFZFYrNAZrBFZArYnTaoIOdFbUBaC4Fa1resGgNaKzlrFSSFFFFAFFFFAPXD7v5H22GsRuAPJPw/EfO++5S630MBnLQ7ZZzCVyrIM6SGn4Rzk15yt4g5YnSdvvg/Ac+tXh3IcfJVLTDSSJgxohgk7fV+YoC6ZPQfP91FbUUB5S711P0tXOeHXMubpAAAGwA2ge/nUJq0e/fBql/DFSDmttt6MPhz++quoAooooArNYrNAYorJrFAZrMVlKGNQQBFYC1ulbMtRcrexzNaiumWjLS5NzEVmKAKIoQDfKiKzRFQDFYNbGgCgMRWrCugrU0uEzmWrFbMK1q5cKKKKA3z6RrV39xFhbgLbNbIBGnKOW46Seh2qkcPlzrnzZJGbLGbLPmyzpMTE1ancPiY4i6W83hMSQGK5gAGy545xGsRM1FweiqKKzUg8/8Afzwo3MRhMnhybbL5ntIT5/L7ZE/DQaVWj9ksQJGW2SNYF/DsdPQXDVl95+KN/G4eRGQ3LYMjUB1IOm0gikWH4aq4XEOAJIC/A3FqJ3jBz6HK677eNJLe31K0xnCbtpVa5bZVacrEeViNwGGhIkSN9R1pJXoPgXDEfh4tXba3LVwEsjbejAjVWHJhrUKs90+HusQuLewfq3bQuD/iIy/6RXk0OLUZ3U9Gn5HrVcHUhtqisa2Aq1rv8nrEETZxeHufrB1/0hopDf7g+JLt9Hb9W4R/rQV3xxNKSupHI4taFcqKzl1qaXe53iq//SE+q3LDA/8Ann7Kb8R3f8Qt+3gsT/htO4+aA1btIvZmbuR/IK1a16inHEcDv2/bsX0A5tauL960h0HMfMVKZS5rkrMVv4dGSlyMxzitSK6MtakVJKZiKzFAre2hZgACSSAABJJJgAAbk7RQk0y0owPDLt5stm1cut0tozn5KDVw9je4hcgvcRJJIkYdGyiI2u3BrOuykRG5q2cHhrdmyqW0S0o0C2wFUCeQEa+tc1XEKGhrCm5HmOx3Z8TdsowV8H+0Ag/zOQKWv3OcVAB+jAzyF2xI9/n+6a9MLPU+4RAHUmsbDWPnyrB4uXRF+yR5Ux/YDiFkxcwd/XbKhuD528wpmxnD7llsl23ctvE5bisjR1ysAY3r13fvtMW0zbAmYj1pp7TdmcLj7YTFJnKnQqSLi7EgNuAdJFRHG/yRLw75HlEitrGDe4wS2jOzbKqlmPuA1Nehe1HdLhMUUdVXCQQCbKqAya7oIUHX29+s1LeF9i8LgbDW8NaCTBZtS7xr5nOp56ba6CuujiI1VePoUnCVPcoDg/dNfdiMTcXDACSCDduenkQ5R8WBrHanguEwllksYe9eY6HEXmYBD1W3ahR6Z2bert47gvywYbOsfsqI8cwhs2blw5oUEmNeXSrOpJS7jFtlD1aXcT5cTccg+XKBzE6/IgD7arLE3s7s0ASSYAAA9wFW7/J6tsb9wgrl5qR5icp1nkP37aT0Gp6BorFZoDzT2ib/AL2uLr5bzjeRoBqBynU/H309oubh947TdtIOm8/+2mntNay8XvjTR22EfojlUl4dg83D7S/1mJB+SkfjUYuWTCyl+cjzcKs+Piu/7kjw1vJhlHIJ+FQ/EuTc00qbcbui3ag/xFQaczT1r89wyveTPs6k9B+4VxVkjU1LcB2hY/pH46/fUKwqCnDhGNLCco5bEwCWC5WJETJ1iYg+k6JSi81N28HYytnWquT6zxedwDSlOILzEVFreMOsAfacsMF8w5bz8D763tcRaNQSZ00In8oy6e4AH4iuyGMxEd3fxSZg8NF7IlP01fWuOIwti7+ct23/AF0VvvFR9eKNAMLGswZgBc3TfbT1rr9PnQ6Hod+X/MPnWi4jVW6XoZPCm+I7E8LbfBYX4WUX/SKaMV3TcHcz9Hyk/UuX1HyDR9lON28a5C6etHxeqnsvr9yn6eAyHud4QD7N8+nivpRe7reEKNMOxj616+Z+AeKeGY1zCkmspcTxFT9qdvAsqFNDTb7vOHEf0S1E/wBqfnM09dmO7jCYS6by20ZpBt5kt5rXUqwEz91K8BZzvzyrv6+lPBUkEaATy6ftrqwlSq7ylJtctfUirGOiSOz3AZAO2tcjpLNOg9wpPexWTQDfYayffWz2QR+Uf3jl7q6Jz9foVUbHRPMCZJG/l5/GtbrA7tA6enSuVm9m0t+VBp/0rr44EwBA1Zjr8PU1jnTV/wAZezTM23BGW2Ij7hXAYRZl7gLTr+ys3sUFE6KGPlB0ze89K1FsPAMFRqSNBPIepo3fTd/nQlKwnvu11gqSEHtEzEEfsHKlbXiloEnNGmk+z6+sUnXiAYtrAU7bT/GlZtOCM7EwNl1ieXvrNScdU9WWaT0aEmPuLdUhJJQ8/upJfOnpvSjit0vbXK2VpkD91K8LhxlUXIDFZ3/jrXdh8Y75aj8/hnNWwytePoeb+8vG2LmNIsoilJFxlEZ3nWQNJHXfUztU0/k944C+9uRLMPj+TeOWuzfbXfvqw2ES0C1tRiGgW2XyuQCM2aNGUDr1EEVGe5XHLb4jbDCSzqBtzt3VETtq1e7F3VzjhorHqGisVmpLlDdv8Ov873CLeTySTJIuGAS8ct8v+GpVwLAf9lwZPsjxLpPTYL95qP8Aafh5PE8Ux80Ije7NbUx9tZ7YcRxFq3hbdt8ts2dVA1OvM9Ky4pCUsFli97e5wYGSWOcmtr+wdqOOZ3IU6DSmjDXeZpt+lALLftJPQDmaVWOH6q+KDLbY6IAcqxqDeI5ensjnXzWHwTmsq2XM+hnW5vyXPyHXh2Oe6YsIbnIuTltD/Gd/8INSLhHD2IbPfIyvDJaUIAWhjL3AzH2gZEb1xbDi34V5BIWFIQTNt4HlA3g5W05Agb1nFcUS3dY+Ii+IoDW2zG4MuYB1toCxJBiDHsivWhgaFLdX8TGNepU/tr5d77Py6WJFbwNhbqIyuwefM9263n3CwW5gMfh60otcMsm8UFtRD5dGuq2Xw1YtmDxILARFRtuMLc2w995KkNlt2yuUgiDcIbcTtzNOeG4u5Yn6M0lw8m8gOYKFkACB5QBGx+NJVsNF2vE1jGvbVu9v5c/Njo/C0yF1a6qBis+JnOjZSct0MImee3ypHiMG6M2UpcFsiRHhNqAfaMqxiPq6Vi5xhlOV7F0WS2byFHg5s2oUlmXNrAHptWcHj1cXCrBxma4xE5oOoVrcZgwACxGw+FZ9lha6/al5aFpyrU1d6/X1fXzNLfEFZsplXGpRxDe8fWHqJFdCaS3LQa0XvgnMwYAN7JchUCNM22AKyQRqSaTXsQ9kxclrZMC4YlT9W5GkdHGnWDv4uK4bKms9PVfUmMlPRb+/gOKCZ6CtPpBCmuuFXSetIsdc8ojmfu/61x5XCCkiu7JBwK9NkHbU/GDSouG9owo2jT46bCmTgmMPhAEgQY+G/wA9aVY0C4QswTECY2Ov2V6VKf8ASSXQq1qOWDUAlhmPvBj0jr76S4iyLj5cw3kxv7qT4riflNu0SI0B3I99HDLfgqQWBuMdRpoOkipc1NJcvoEmmLL7NbGW2PKB6Az6nmTXHA2vIWun2vZBkDqTXDHAXDo4HUdTS6/azwJ8oAGvTn7qru215dCe4SJhM93OTKjn+iAOgrGJxRutkQQCYHr6mtsXjmICqBqdBO8fh+yuAuGyBmM3GEAR7M+vWqvpy5k3FtuwixbBLRuY3571x4ldZkAA8h0Ue6uCKEbM5JaJyrO/qa6fTFJzMQEQQAeZ6Rzqzd1bYhb3DwlsoGdMzt5oJ6ek1qmJJY3G0K8hBUAbTymkvi3LxzHKSRt9QdZO1ccS1sL4auWMy7A6bHyj4msG+e3Q0Q0cX4LhuJW3XE2mLoWy3F8j2500OxE8iCKgnc7wVV4u9q6pW5ZbMocQwylhOmgMMvzqzsXxV/o7BLZA0EtE6+pioz2U4W68Vs3rl9TcuMQEmSbao8LAGjAtIMkR7q9Th+LcJdnN6cvH7GdahnTnBa8y6KKxRX0B5xWnG8OFxGLc7k4dI/3SEj5Gm3t5aBfDD/8AEPtJp07a3BabKT5rl20B6xYQfDWm7tYhbF20AJK27a7c4Jj7ay4rK2FXkcfD4/8AKl4sh+D4SWxDwyrct5TaVgYYbs46z7MiSuvWpE2MQ2puKUKEB1aZB+rp7eYEgAbz76ex2O8RRnlWGqsujIeqnka14vwp0QXLzq1xRktZVgBiNbrD68fARA3NeLQ4jBUslv3e59D+jVWqtfv5d3t3kKx/GSgNu2vgpJJto2WJM+d19k6z4aR6nWl3BuA464oawLSK2vkNjX1J8xPxM1IuDdlPBtW7yG6btwXNECaDMAZz7kmNTmmTodKXXQLV5C/iy4EoFw6nNmKkOMsE6aMAD69OjIpK9XX2PUbjBOFFJvW99btd3y2Mi9lOKf1i/wCa3+CV3s9kuJzrdQf4z+FupdwjGt41ywGuFkJgXDagwf0dM0bGNa73cbcQHxDeDkDyhUZZ6rFvVeehJHMVosLhrXy+xwyr4hStlh6dSL3OznEQPzyE/rn8UrlxLguLVUuFM7KvmdIDqR9VkhoMbEEdRS/F8defNeyEKbkM1lSVXcqBaYEQp3IPUUownaMrda2cQ2YMihXFgE5lU6AAE+1y10OlUeGw61V16EqriL6qL8E9tt0NvDOKrfU2rpALgoXyrDZ9IdSIDHYNEE6QDAp2uo5uLahYiXBh/JEZSTzJ9NgdaxxPgytcN4RMlWAChWGoOYA89jtyNd7+CNy2qScmmZp87oNVtkjWJOp5gRzNQ6rpXVTy7+4xq06c2pU9E+XR9356DRw+8Ldy5ZRhcRIKkGckz+TY8yI09CPjnFiQPSnReHBAFVQqjYAAAe4CkmJw+k183iJynJu1l0Ila9zhwK9BcRsQfsjQfCuuBw/iXvFYk5fZEHfYD+OlIMLK3v1tNOo1H408fzoS/hKP0Z/afma0pSTik/xlXubWsOniu7CFt6ZTzbfnW+f8mXVYzmATvE6xPKo+3Frl5/BCEeaOskmAfunpNOnE8eVfJPswojYe4VdvL4fL/wBENDnFtSGc6gDQc9B8N64ZRevedW+tlBI2HMVvi8SlvKzZi0A69Y5j8KTLx0qC1wFS3s6eZgOo5D1q83G9nt4e5VXNMbxW3aLErDn2doXlSThyeO2e42VV1Ou/p60xY25fusBoRJI06+tSHBIqIBcQxAJIJ3iqK716fnINpaHa52hhjkUCZEwNhXW/ezZEyqBAckwFE6yY3PSkaYhcwCpbyjWNo9/1vxpFjbd3EXCFkDaBH2jpFFKTW9y2grvYtMzEXhB5AGTrudYmk1zGjRQggbHLoWneeenKtvyOGXLCXLnM7iZ0AHTahMW9xfP+TVScoOgk66DrULUluw24m45XJZOWJZ2bWPnoOenupr7nke5xe89xs4S2wXNvJYSw90AT6jbm68U4iMnhWR7Uhv7RIg04d3GEVMa6AFWsW8rbQTcyuZ0kkAKBr9aeVepw5/1LWMar/buWdRRRX0JxFP8AfAqDGWB5izCXBAywciLDc/Z2+3lSy/pi80eyOX6sfjXDvUS4eI4YGTb/ACYUaxmNyGPvgD4e+nTD4UPirkt7MyPiBp1rk4tf9IrdfgpgIr9VJ93yL8NxRuYpr7S8SHiWQwJAliBz8w+2AaklvCoBpUT7cv4ZtXQAQpg9JkMAfQwRXyOG/uq59Vg8rrLz9iW8au+EqJ4gs2xaBcj24zqMqa6E6661oeGK1xV8Rc+VAAzCUGTVlUg5rpgmY0Aplx/GrGKvriMxNmzYW8/sZYzOfDYEZg+ZVECNAZ3qP4ftJ/2nxkxC27l0As1xUuqC3tISseGFiANyIHv+qnJX12MKOHnKFlpJJ305vk9L+Pl3k+u4JbBOe9beVLFL2W3oumcMo0jrHxrF+27IB4122ByR0cMsbZ2TMB6g1Ae1Hal7oVLjW3a2xJKKhst0IJJcGN1Om/SkvD8KzWmueZQ8Jb8N7rXIyqSbYSdJMnSAZGkVMaqzOMVp4/nuVqYOapKdSaT8L+m3LuHLjfCraZl8e47lswFweIbbN+nJXVANWDSCAdiBWt3BBcczFcx8SyBDzlnwVzlAhiPNqzCZ0GlNuGwvgf0m1Ztq4IWBbN67qC2YXTcJmRoNZIHSnJOE3LjYW5oFBU+G4cXCEJa2Lhy7qDGsA/KqShm2RdT7Ped1Zq/XZ6W8PuK8diGS/euCYF0qQF0KmWLMw5gkDXkRG1SvhNwPZRgdwfvNVpxhlttAJe45bM4ZSZLa24R2kZiYBAI9eU/4AhtWLaE6hRPvOp+0mvMxNRRlZ82aYiC7CL5/CQ7EUhx1v7aXkzSG1d8RCf7TD5MQPsFc9WGaDPMInxLEReW2PaKNcnoFZV+3P9lK8LipgMckjzH7CBTP2gueFxbDljC3rFy0vTOHVvmfKPiKzxfElQFAJ109eoriUMjiuq+WWtfQdOGYQWbhvl87Pm8JRIgHTMZO+/zpRgsWgctceTPlQDUtvr6VEmxLOBDHTQciKccFh0sp4njTccQBE5eu+oJjeuhR5vkTNXHfFcWuXLxXLLHXcCB1JrV0uX3BgmZjQx8CehplHEFQMUY3HbykxECdvXX7qcb3Fb1izGeSR7Ik5R8tP3VRx63Zm1qPuF4aLQCs65ufoNZ/CsY3GKRkRSW6dff61Cr+OfykTmMSNySeQj1p/vcXTCLAGa6w85J2JGoHyq+aSVtiHFDnctpaQhVl480kTPTTkNaaMRi/BTIrAu+pKkzMez7qbMXxkKfyblyQM0DRT0HM1ww2PFoeKwDXD7KnkfrGqpPYhtC7C8Ju5vGbKFjTOY19BSfHYhmcST0Fa4XHXLwa9dY5V0Uawx6fCu/DLqs5cr5EnMSegmIqbcird2LbeDt4ez4l0/lDJVdRtzkUg7n+MhsZfzk57rtA9Mugn3A/waj/AGj48152J0UaAco/iKee5LAI2Jvtu1tgQdR7Vs6SNI3+Vevw2NpNswrTTeVFnZB9f7f30U/Zj0P2UV7ZiU72wxLPx63bYyFayBoBGmfkNdzTxwls2IuHqf4+6mztIijtCJEtCMDJGXLh2nTnMfCnLsrqbjesVwcZnbDw8fgvw6L7ao30+WPmKu5F99MePy3VZHEqwgj+NjS/iVwvcgcq1+gAKWYwAJJ6Aamvjs2tz6CKtbqV9juy9+2W8Is6NuA2ViOjLoG/jSkuGw2KQ+W1dBBn83MGIkEg6wdxVkqVE5lZNvbgAztBBPTbf0rDXrYnzroJ3G2n/MPmOtd0cbUW6PRjiZ2tJJlf2bN+2wuGw7MCGGdSTIM6idfjNcMdxnH3NxfUxBKBwWHrB09ywPSpXxzjFtAIIOYgCI1M+vSD8qZzxtPrqNjuOckH7D8jXRDFVbaIxq4m8rygiP4azeUgmxdaCW1t3JJIicwGYGdd9wDvTsnEcexPhLdt5t5kD4eJon+ED407WOLpIGYSfUfVLT7oFLH4lbC5i6xrzGsbx1qHjKq2RnPE596afjr9BHwPgGR/FvNnuTPMgE7mT7TetS/DX6YLWIBJAIJG4BGnvpbZvV5tWUpyvI4atSdSV5Eqwt+RFMHBeJquIu4RzluBjcQH9JTvHXafcfQ12w+NikvaHgtnGKCxa3dT2LtsxcXprzHp8orppYiLhkn6mKSvqde1fZy3jLBtvIg5kdfaRxsynrUCu8VvYVhb4guZQRkxKTkfXQXIH5Njpr7+k1IG7VYjAQuPUXbB8oxVoHy8h41saj3j0GppTxNEvJIy3LdxdCIZGU/YQa0d6cVmWaL+j7n8P0KNa6Mg/E+LKLwdcoDiQFMiOWuxJFKcPjVubHUbiov2o4G2CYMknDsdt/DY9PQ/xyrTA8QNsgzpyPUH+N67+xjKClB3IzX06E4w+LKKFtnLLSwOusDXSs4xrkkeMmpkzKjn7U022eIK6aQG39Z6zWcBYW5c/KscqgkgQGJ5amZrmy9RdDxgkSwfEa4rssFImAepB3pFZxK3Lni3dVEwB+k34Cm29xRfGLFcwLQqnRQPcPdSTH49mg6LrqNgJmIFWVJszk7DmvEz53VVGvlED1/CjA4Z7yszFUQRmYkae4c+dMC4llWS0gsfWDGv3TXX6W5UWz5VInQ/xrWjpdDnzrmSK7xCctu0fKnPaepP21jHYoLayi6CTuEGhnqZqN3seFgJlnYD7vfSU8QYXDmBGQwdDvSNBvUrKokLLzQpBEzM9f3VI+4viBXiT2YhWtu4mZBXIAP8rGonexQymJzmdZiBuKc+6q9d+njw2AuOSocgHJmWGeDv+iIr08HGzZzJ3mel8/v+RoqKfzRxP/7nCf8AAb/nor0TUYu2mCUcVS4LZB+jXme5JgkLlUZeRAnn8OdJezN2LObqxNL+2Ic46+TGRcH5esvcymf8v20q7LcDjCoWOpXbpXj8cqKNOkpd51cPajKrJ/4r6M74TEL8a3xkMjKdmBBjeCOVdH4RG1R/H8XAJEjSvlmk5XgexDLN3TO+LtyPNdef8IEQRERHMmevyqM8ZxaoDluMDAGkCYy7ge17IGvImk3FOPnkah3EcXcZm1OsxtAEbb7zrMV6GGoSk9XY2liMismLb+LmBJ0JPLmSfxrjhlggyTAAG2wBA+xjTVbzHMDJ1015QOfvmt1tkFfQIOUaHWeY+Hxr0+ztpc4VNyd2SDDYbQAOwA22kHJk3joZpzs2JBGY+YEHQbGOvuqK4dTG3pACcgQCQZB33qQ4bFbVy1oyjszZzfUfMLbysWzEzprykz+NONu5THaxdLLOMjevOnFvVmTd9x4W5XRMRFNa4udq6oTuTWLiVsOlwB1KsAVIggiQQdwRzFQvA4e5w3EMgacJcZSitr4ZckMF6AMV+BnepXaxgFRPvRlsAWVoyuhMcwTEfPKfhXZgpXn2Uv8ArLT7MwqxaWZch649gkxNl7bD2lI9x5H4GDVX8HwRfDlWHmtuyH4a/jHwqz7yEorTDFQfjFRXD8Ha2tyYzXLr3DryZtP/ACxW2Gq9nCUL81b5LZbyTIU2KuWb4EnLG3un91SXBcRDqCdCRz3rTjXC1YyAcwED1B1/CotczW20JEV60cuIiuTOWonTd+RKHxRWYCyefOPTpSByTtJJ299IsLxfMYOnvru2IKkMJMGdKjsnFnNOrcV4jEeDbgauJLTHMRsfSkT4lnUSfMeZ21pDjb5a4WJkHXf7DWjXZ1mI2FbRpaGE566Ds+RSJAZh+kZ+cbVpc4jPrG9IWJdAxZQPt0pVicQqJ4SZTO7bx6TVcnXcq2c9bkgfE+lSjuhxipxVLckhmAGhM+/TQTGp9OusO+nstvw1iOZA1I6E9Klvcof+8xMT5YB/XAn5MfjFddGLTFJanpqiifT7qK6ToK+xmHOIv8QZ7gRQbOHUzocvmKiTAYs0E+m1SPxlsoByA091Rrt7xc4NYXDJfF+8924r6IEtrbWSYIkuyACNfnVOY/tE2ILm1bXDIBmy4Z2RNZPmy5QT5T+iZrxeK4KrjK8baRSS5b8+dzTCuMIPM9239voWl2t7wVQG3bPmOmnKq5xPHyedQ08XkzmufJD99aPxWebH3gfgapR4WqasdEsW7WirEgxPFT0PxpI/FiDsKZTxH0+z99aHGnp9/wC2u+OFS5HNKvUew6txJuQj51zXHN602nGnoK1OKPpWqoLoZ56nUkFjGvTjhsW/UfOoeMaw2rdeKXBzrOWFi+RrGtNFh4fFN6H4ilqYw9Puqtl7QXh+lQe0N/k5HuiuWXDrs6ViepaaY5h+j91dvp7RVS/7QX/6xvs/ZWP9oL/9a32fsrJ8LfVfnkXWLXQtZ8e1NnGbjXrfhsfKWUt6hTmj4wBVdnj1/wDrW+ysfz3f/rGq0OGyi8yaIeKi1axaI4ndZSZ0GlNGIuMTzJqB3OMXmEG68ehI+6uJxjnd3/zGrx4dl5lXiu4nTYi4JH3xp6joabcXDe0mvUN+G1R63jrwEhmj11++thxu56H4VtHCyi9LGcqykdrmCIMihLzqYatP56Y7gfAfvrm3EJ3n5fvrdRn/AOkcc4rkd7jTXMjSuJxC+vyFaG9OlXUGY5Gd3vgCOlYDkjpXBV5mjNNWyotlR38SNqkXdjZutxBVtvlINtiZI0F+2G1HoxqLZqmPc7j/AAuLWv7ZW3ExOa9b+cRPwq0VYvBWPUOUf2v87ftopTFFXNDzl3vYhk41nxHjNhSyjw21QoiWy4toLg0JIOuXXrUA4ndwzXn8FbgtlmyZiAQpUZREnXMDudt5O057/cbn4iFzE+GCpQgjLojSJGoafaG8elVjNAZYQSK1oooAooooAooooAooooAooooAooooAooooAooooDbxDETp0rWiigCiiigCiiigN2uSK1DViiosRYzNTjuY4Qb/F7GpAsnxjEScmg35Syzz+8QarD7i7gHF7YiSVfXoApP2mPXQdTUknp+iiigPNn8oDAFeJC5nDC6g8smUyKoiI0mQZB1nYRrWFWd3+40vxQ24AFtLfLUs6SdekBR8KrKgMUUUUAUUUUAUUUUAUUUUAUUV0t2GYEgExvGsep9KA50VkrG/wDE7VlUJ2BPuoDWitvDPQ/KtaAKKKKAKKKKAKKKKAKKKKAKyrRWKKAKs7uDwSPxMMWHiW1ZlUqTIgKzBuRAaPiNNJFZAVYvcNhHfiysrhRbtuWWYLqRlgDnBKk+4UB6a+H3UUj8Ef2v+Lc/bWaA879+f/i12WkZLRAWJB8NR5ydtDpvvVdJYJRmIOUAa7bmN411q9u3XDcMeKX7l21dvXQFypaF13jwUhlQW3TNMatlAMb8q07RcABN51bJkUE22Qrkm6FRWyk5JmJaFzCJAIAAhwURvWtSThPdzxDEsBbwl7X9J0NtBqoPmeBpmGg1iTyNSXC9wXEWRi3g22BIVGZpcLMsGVSoBgRJEzyoCtqKdsb2XxFkA3rZtAsUBuFV1G8CZIHUAiuXDOzuIxAJs2blwAEkgeWBvqdKAbqKkCdgMexULhbzZjAKoxWSYHmAiP7W0azANOFvun4i0xYMqSCJ2I3HRveJHrQEPoqaHuc4rIjCMZ2Oe0P9TAj4xWLXc/xRrnh/RHBkAsxQWxPPPmgx6T8dKAhlbI5BBBII5jcVKr/dTxNWy/RLh3grlIMdNegnrXPj3YHEWMQ1pUZgq2iScoOZ7SMwImV8zNpvA570A24bj7jKLgS8qbLdVW0zBiAxGZZ1mDz661pircyy2ihMtIJW3EmcqxofQMRofg5YHsfeYjPbZPK0ZGtsznaMufSZNO3CuxmItgMpZWLMUhbTsGtlYDrmK5fM3MmUOhOlARTC+KSLYjzidVBkBdNYJIj7fdWwss6T5RbBguVRFJmdIGZ9OWp9KsPDYTF+G7Naw2JZ2YQrKty2wuMmbw2gOCCAFnNqCdqaj2FxuMxPgW8PZw6b3GSRZBX9N9WbMM4XKNJnKACaAgd2BoDPUxA+E6/d7q51M+0XdPjsLdVBbF5XGZXtGVgb5s4UoRpvoMw1NRRcExYKozsZ8qec6Ej9HfadOVAJ6Kfv9hMdIH0a7JGYKFloiZyiSOe8a6b6UqwvdnxBwp+jXFzEqucFSWHKDqBr7RhfXSgIvRU2s9zfFHMLhjy1LKog85YgadN6xjO5zitrfCswmJttbefUBWmPUxQEKoqY4rui4pbtq5wrnNJyoVZ1j6yqefQSdNYpsxfYTH2rRu3MLeS2IlmUjfaBuduW1AMNdrWFZlLDWNI1n7KV4Ts7iLoDJZuEElQcpAZhuikxmfbyiTrUnXhOLe1bt/QLwFsKWKW82YAABmTIZ1BJjUz11oCL8PwrtmKELkgkmQdzzA20+6p93FcZC8WCvkm7bdFMBWzZlaBlHmJynfpvvMexfZa7mDHBYq1azRme3d1EGACVE6D6pOm5mpZ2Y7NfRMVhL64fEoRdVi923cZMgbLd1UrDZXMEplIGhOtAeiYopq/2nsfWb/Jc/wCWs0Alx39KX3j8Kar/APS/8n+oUUUA69kfzVz+9en6iigIR2l/8NP/AOw//wDU9IMH/TF/u7X+ms0UBYB3Pw/GuV/82f1aKKA4WPZP8daiXbX87a/jrRRQEiwH9E/3Vz8KZ+Nb2/1k/wDSaiigEvDvaHwpTjvYv/3p+5KKKAZeI+wv6v408djfzo/uz/rSs0UBJG/P4f8Au7v/AMVV5e9nGf3o/wDXrNFATns5/Rh7x94p15/A/fRRQHC1+db3fsrPFPzTe40UUBEewPP9UfdUh4h7bf7r72oooDN327Xx+8044TY/D/QtFFAdk/b99YHOiigO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7" name="6 CuadroTexto"/>
          <p:cNvSpPr txBox="1"/>
          <p:nvPr/>
        </p:nvSpPr>
        <p:spPr>
          <a:xfrm>
            <a:off x="5072066" y="714356"/>
            <a:ext cx="2500330" cy="954107"/>
          </a:xfrm>
          <a:prstGeom prst="rect">
            <a:avLst/>
          </a:prstGeom>
          <a:noFill/>
        </p:spPr>
        <p:txBody>
          <a:bodyPr wrap="square" rtlCol="0">
            <a:spAutoFit/>
          </a:bodyPr>
          <a:lstStyle/>
          <a:p>
            <a:r>
              <a:rPr lang="es-ES_tradnl" sz="2800" b="1" dirty="0" smtClean="0"/>
              <a:t>Galletas la </a:t>
            </a:r>
            <a:r>
              <a:rPr lang="es-ES_tradnl" sz="2800" b="1" dirty="0" err="1" smtClean="0"/>
              <a:t>L</a:t>
            </a:r>
            <a:r>
              <a:rPr lang="es-ES_tradnl" sz="2800" b="1" dirty="0" err="1" smtClean="0"/>
              <a:t>uarquesa</a:t>
            </a:r>
            <a:endParaRPr lang="es-ES_tradnl" sz="2800" b="1" dirty="0"/>
          </a:p>
        </p:txBody>
      </p:sp>
      <p:sp>
        <p:nvSpPr>
          <p:cNvPr id="8" name="7 CuadroTexto"/>
          <p:cNvSpPr txBox="1"/>
          <p:nvPr/>
        </p:nvSpPr>
        <p:spPr>
          <a:xfrm>
            <a:off x="642910" y="6000768"/>
            <a:ext cx="2357454" cy="400110"/>
          </a:xfrm>
          <a:prstGeom prst="rect">
            <a:avLst/>
          </a:prstGeom>
          <a:noFill/>
        </p:spPr>
        <p:txBody>
          <a:bodyPr wrap="square" rtlCol="0">
            <a:spAutoFit/>
          </a:bodyPr>
          <a:lstStyle/>
          <a:p>
            <a:r>
              <a:rPr lang="es-ES_tradnl" sz="2000" b="1" dirty="0" smtClean="0">
                <a:solidFill>
                  <a:schemeClr val="accent1">
                    <a:lumMod val="75000"/>
                  </a:schemeClr>
                </a:solidFill>
              </a:rPr>
              <a:t>Referencia: 012</a:t>
            </a:r>
            <a:endParaRPr lang="es-ES_tradnl" sz="2000" b="1" dirty="0">
              <a:solidFill>
                <a:schemeClr val="accent1">
                  <a:lumMod val="75000"/>
                </a:schemeClr>
              </a:solidFill>
            </a:endParaRPr>
          </a:p>
        </p:txBody>
      </p:sp>
      <p:pic>
        <p:nvPicPr>
          <p:cNvPr id="2054" name="Picture 6" descr="C:\Users\Alumnos\Desktop\biscuitcafe.jpg"/>
          <p:cNvPicPr>
            <a:picLocks noChangeAspect="1" noChangeArrowheads="1"/>
          </p:cNvPicPr>
          <p:nvPr/>
        </p:nvPicPr>
        <p:blipFill>
          <a:blip r:embed="rId2"/>
          <a:srcRect/>
          <a:stretch>
            <a:fillRect/>
          </a:stretch>
        </p:blipFill>
        <p:spPr bwMode="auto">
          <a:xfrm>
            <a:off x="857224" y="857232"/>
            <a:ext cx="3429024" cy="25750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14544" y="1571612"/>
            <a:ext cx="184731" cy="369332"/>
          </a:xfrm>
          <a:prstGeom prst="rect">
            <a:avLst/>
          </a:prstGeom>
          <a:noFill/>
        </p:spPr>
        <p:txBody>
          <a:bodyPr wrap="none" rtlCol="0">
            <a:spAutoFit/>
          </a:bodyPr>
          <a:lstStyle/>
          <a:p>
            <a:endParaRPr lang="es-ES" dirty="0"/>
          </a:p>
        </p:txBody>
      </p:sp>
      <p:sp>
        <p:nvSpPr>
          <p:cNvPr id="5" name="4 Rectángulo"/>
          <p:cNvSpPr/>
          <p:nvPr/>
        </p:nvSpPr>
        <p:spPr>
          <a:xfrm>
            <a:off x="785786" y="3000372"/>
            <a:ext cx="7643866" cy="3046988"/>
          </a:xfrm>
          <a:prstGeom prst="rect">
            <a:avLst/>
          </a:prstGeom>
        </p:spPr>
        <p:txBody>
          <a:bodyPr wrap="square">
            <a:spAutoFit/>
          </a:bodyPr>
          <a:lstStyle/>
          <a:p>
            <a:pPr>
              <a:buFont typeface="Arial" pitchFamily="34" charset="0"/>
              <a:buChar char="•"/>
            </a:pPr>
            <a:r>
              <a:rPr lang="es-ES_tradnl" sz="3200" b="1" dirty="0" smtClean="0">
                <a:solidFill>
                  <a:schemeClr val="accent1">
                    <a:lumMod val="75000"/>
                  </a:schemeClr>
                </a:solidFill>
              </a:rPr>
              <a:t>El precio de estos productos sería con portes no incluidos.</a:t>
            </a:r>
          </a:p>
          <a:p>
            <a:pPr>
              <a:buFont typeface="Arial" pitchFamily="34" charset="0"/>
              <a:buChar char="•"/>
            </a:pPr>
            <a:endParaRPr lang="es-ES_tradnl" sz="3200" b="1" dirty="0" smtClean="0">
              <a:solidFill>
                <a:schemeClr val="accent1">
                  <a:lumMod val="75000"/>
                </a:schemeClr>
              </a:solidFill>
            </a:endParaRPr>
          </a:p>
          <a:p>
            <a:pPr>
              <a:buFont typeface="Arial" pitchFamily="34" charset="0"/>
              <a:buChar char="•"/>
            </a:pPr>
            <a:r>
              <a:rPr lang="es-ES_tradnl" sz="3200" b="1" dirty="0" smtClean="0">
                <a:solidFill>
                  <a:schemeClr val="accent1">
                    <a:lumMod val="75000"/>
                  </a:schemeClr>
                </a:solidFill>
              </a:rPr>
              <a:t>Para mas información póngase en contacto con nosotros en   elpuestin@hotmail.com</a:t>
            </a:r>
            <a:endParaRPr lang="es-ES" sz="3200" b="1" dirty="0">
              <a:solidFill>
                <a:schemeClr val="accent1">
                  <a:lumMod val="75000"/>
                </a:schemeClr>
              </a:solidFill>
            </a:endParaRPr>
          </a:p>
        </p:txBody>
      </p:sp>
      <p:graphicFrame>
        <p:nvGraphicFramePr>
          <p:cNvPr id="1027" name="Object 3"/>
          <p:cNvGraphicFramePr>
            <a:graphicFrameLocks noChangeAspect="1"/>
          </p:cNvGraphicFramePr>
          <p:nvPr/>
        </p:nvGraphicFramePr>
        <p:xfrm>
          <a:off x="714348" y="285728"/>
          <a:ext cx="2726158" cy="2840614"/>
        </p:xfrm>
        <a:graphic>
          <a:graphicData uri="http://schemas.openxmlformats.org/presentationml/2006/ole">
            <p:oleObj spid="_x0000_s1027" name="Documento" r:id="rId3" imgW="6239265" imgH="6500033"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786314" y="4143380"/>
            <a:ext cx="3313355" cy="1702160"/>
          </a:xfrm>
        </p:spPr>
        <p:txBody>
          <a:bodyPr>
            <a:normAutofit fontScale="90000"/>
          </a:bodyPr>
          <a:lstStyle/>
          <a:p>
            <a:r>
              <a:rPr lang="es-ES_tradnl" b="1" dirty="0" smtClean="0">
                <a:solidFill>
                  <a:schemeClr val="bg2">
                    <a:lumMod val="60000"/>
                    <a:lumOff val="40000"/>
                  </a:schemeClr>
                </a:solidFill>
              </a:rPr>
              <a:t>5 euros la unidad </a:t>
            </a:r>
            <a:r>
              <a:rPr lang="es-ES" b="1" dirty="0" smtClean="0">
                <a:solidFill>
                  <a:schemeClr val="bg2">
                    <a:lumMod val="60000"/>
                    <a:lumOff val="40000"/>
                  </a:schemeClr>
                </a:solidFill>
              </a:rPr>
              <a:t/>
            </a:r>
            <a:br>
              <a:rPr lang="es-ES" b="1" dirty="0" smtClean="0">
                <a:solidFill>
                  <a:schemeClr val="bg2">
                    <a:lumMod val="60000"/>
                    <a:lumOff val="40000"/>
                  </a:schemeClr>
                </a:solidFill>
              </a:rPr>
            </a:br>
            <a:endParaRPr lang="es-ES" dirty="0"/>
          </a:p>
        </p:txBody>
      </p:sp>
      <p:sp>
        <p:nvSpPr>
          <p:cNvPr id="5" name="4 Subtítulo"/>
          <p:cNvSpPr>
            <a:spLocks noGrp="1"/>
          </p:cNvSpPr>
          <p:nvPr>
            <p:ph type="subTitle" idx="1"/>
          </p:nvPr>
        </p:nvSpPr>
        <p:spPr/>
        <p:txBody>
          <a:bodyPr/>
          <a:lstStyle/>
          <a:p>
            <a:endParaRPr lang="es-ES" dirty="0"/>
          </a:p>
        </p:txBody>
      </p:sp>
      <p:pic>
        <p:nvPicPr>
          <p:cNvPr id="6" name="Picture 2" descr="C:\Users\Alumnos\Desktop\elisa eje\marcos hh.jpg"/>
          <p:cNvPicPr>
            <a:picLocks noChangeAspect="1" noChangeArrowheads="1"/>
          </p:cNvPicPr>
          <p:nvPr/>
        </p:nvPicPr>
        <p:blipFill>
          <a:blip r:embed="rId2"/>
          <a:srcRect/>
          <a:stretch>
            <a:fillRect/>
          </a:stretch>
        </p:blipFill>
        <p:spPr bwMode="auto">
          <a:xfrm>
            <a:off x="928662" y="3500438"/>
            <a:ext cx="2928958" cy="2143140"/>
          </a:xfrm>
          <a:prstGeom prst="rect">
            <a:avLst/>
          </a:prstGeom>
          <a:noFill/>
        </p:spPr>
      </p:pic>
      <p:sp>
        <p:nvSpPr>
          <p:cNvPr id="7" name="6 Rectángulo"/>
          <p:cNvSpPr/>
          <p:nvPr/>
        </p:nvSpPr>
        <p:spPr>
          <a:xfrm>
            <a:off x="642910" y="571480"/>
            <a:ext cx="3714776" cy="1077218"/>
          </a:xfrm>
          <a:prstGeom prst="rect">
            <a:avLst/>
          </a:prstGeom>
        </p:spPr>
        <p:txBody>
          <a:bodyPr wrap="square">
            <a:spAutoFit/>
          </a:bodyPr>
          <a:lstStyle/>
          <a:p>
            <a:r>
              <a:rPr lang="es-ES_tradnl" sz="3200" b="1" dirty="0" smtClean="0">
                <a:solidFill>
                  <a:schemeClr val="bg2">
                    <a:lumMod val="60000"/>
                    <a:lumOff val="40000"/>
                  </a:schemeClr>
                </a:solidFill>
              </a:rPr>
              <a:t>Portarretratos decorados </a:t>
            </a:r>
            <a:endParaRPr lang="es-ES" sz="3200" dirty="0"/>
          </a:p>
        </p:txBody>
      </p:sp>
      <p:sp>
        <p:nvSpPr>
          <p:cNvPr id="9" name="8 Rectángulo"/>
          <p:cNvSpPr/>
          <p:nvPr/>
        </p:nvSpPr>
        <p:spPr>
          <a:xfrm>
            <a:off x="857224" y="2000240"/>
            <a:ext cx="3143272" cy="1015663"/>
          </a:xfrm>
          <a:prstGeom prst="rect">
            <a:avLst/>
          </a:prstGeom>
        </p:spPr>
        <p:txBody>
          <a:bodyPr wrap="square">
            <a:spAutoFit/>
          </a:bodyPr>
          <a:lstStyle/>
          <a:p>
            <a:r>
              <a:rPr lang="es-ES_tradnl" sz="2000" dirty="0" smtClean="0">
                <a:solidFill>
                  <a:schemeClr val="bg2">
                    <a:lumMod val="60000"/>
                    <a:lumOff val="40000"/>
                  </a:schemeClr>
                </a:solidFill>
              </a:rPr>
              <a:t>Marcos de fotos hechos</a:t>
            </a:r>
            <a:r>
              <a:rPr lang="es-ES_tradnl" sz="1400" dirty="0" smtClean="0">
                <a:solidFill>
                  <a:schemeClr val="bg2">
                    <a:lumMod val="60000"/>
                    <a:lumOff val="40000"/>
                  </a:schemeClr>
                </a:solidFill>
              </a:rPr>
              <a:t> </a:t>
            </a:r>
            <a:r>
              <a:rPr lang="es-ES_tradnl" sz="2000" dirty="0" smtClean="0">
                <a:solidFill>
                  <a:schemeClr val="bg2">
                    <a:lumMod val="60000"/>
                    <a:lumOff val="40000"/>
                  </a:schemeClr>
                </a:solidFill>
              </a:rPr>
              <a:t>por nosotros de diferentes modelos.</a:t>
            </a:r>
            <a:endParaRPr lang="es-ES" sz="2000" dirty="0">
              <a:solidFill>
                <a:schemeClr val="bg2">
                  <a:lumMod val="60000"/>
                  <a:lumOff val="40000"/>
                </a:schemeClr>
              </a:solidFill>
            </a:endParaRPr>
          </a:p>
        </p:txBody>
      </p:sp>
      <p:sp>
        <p:nvSpPr>
          <p:cNvPr id="11" name="10 CuadroTexto"/>
          <p:cNvSpPr txBox="1"/>
          <p:nvPr/>
        </p:nvSpPr>
        <p:spPr>
          <a:xfrm>
            <a:off x="642910" y="5929330"/>
            <a:ext cx="2103461" cy="400110"/>
          </a:xfrm>
          <a:prstGeom prst="rect">
            <a:avLst/>
          </a:prstGeom>
          <a:noFill/>
        </p:spPr>
        <p:txBody>
          <a:bodyPr wrap="none" rtlCol="0">
            <a:spAutoFit/>
          </a:bodyPr>
          <a:lstStyle/>
          <a:p>
            <a:r>
              <a:rPr lang="es-ES_tradnl" sz="2000" b="1" dirty="0" smtClean="0">
                <a:solidFill>
                  <a:schemeClr val="accent1">
                    <a:lumMod val="75000"/>
                  </a:schemeClr>
                </a:solidFill>
              </a:rPr>
              <a:t>Referencia: 001</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857224" y="4214818"/>
            <a:ext cx="3313355" cy="1702160"/>
          </a:xfrm>
        </p:spPr>
        <p:txBody>
          <a:bodyPr>
            <a:normAutofit fontScale="90000"/>
          </a:bodyPr>
          <a:lstStyle/>
          <a:p>
            <a:r>
              <a:rPr lang="es-ES" sz="3100" b="1" cap="all" dirty="0" smtClean="0">
                <a:ln w="0"/>
                <a:solidFill>
                  <a:schemeClr val="bg2">
                    <a:lumMod val="75000"/>
                  </a:schemeClr>
                </a:solidFill>
                <a:effectLst>
                  <a:reflection blurRad="12700" stA="50000" endPos="50000" dist="5000" dir="5400000" sy="-100000" rotWithShape="0"/>
                </a:effectLst>
              </a:rPr>
              <a:t>Precio:</a:t>
            </a:r>
            <a:br>
              <a:rPr lang="es-ES" sz="3100" b="1" cap="all" dirty="0" smtClean="0">
                <a:ln w="0"/>
                <a:solidFill>
                  <a:schemeClr val="bg2">
                    <a:lumMod val="75000"/>
                  </a:schemeClr>
                </a:solidFill>
                <a:effectLst>
                  <a:reflection blurRad="12700" stA="50000" endPos="50000" dist="5000" dir="5400000" sy="-100000" rotWithShape="0"/>
                </a:effectLst>
              </a:rPr>
            </a:br>
            <a:r>
              <a:rPr lang="es-ES" sz="3100" b="1" cap="all" dirty="0" smtClean="0">
                <a:ln w="0"/>
                <a:solidFill>
                  <a:schemeClr val="bg2">
                    <a:lumMod val="75000"/>
                  </a:schemeClr>
                </a:solidFill>
                <a:effectLst>
                  <a:reflection blurRad="12700" stA="50000" endPos="50000" dist="5000" dir="5400000" sy="-100000" rotWithShape="0"/>
                </a:effectLst>
              </a:rPr>
              <a:t>Diademas: 3€</a:t>
            </a:r>
            <a:br>
              <a:rPr lang="es-ES" sz="3100" b="1" cap="all" dirty="0" smtClean="0">
                <a:ln w="0"/>
                <a:solidFill>
                  <a:schemeClr val="bg2">
                    <a:lumMod val="75000"/>
                  </a:schemeClr>
                </a:solidFill>
                <a:effectLst>
                  <a:reflection blurRad="12700" stA="50000" endPos="50000" dist="5000" dir="5400000" sy="-100000" rotWithShape="0"/>
                </a:effectLst>
              </a:rPr>
            </a:br>
            <a:r>
              <a:rPr lang="es-ES" sz="3100" b="1" cap="all" dirty="0" smtClean="0">
                <a:ln w="0"/>
                <a:solidFill>
                  <a:schemeClr val="bg2">
                    <a:lumMod val="75000"/>
                  </a:schemeClr>
                </a:solidFill>
                <a:effectLst>
                  <a:reflection blurRad="12700" stA="50000" endPos="50000" dist="5000" dir="5400000" sy="-100000" rotWithShape="0"/>
                </a:effectLst>
              </a:rPr>
              <a:t>Prendedores:2€</a:t>
            </a:r>
            <a:r>
              <a:rPr lang="es-ES" b="1" cap="all" dirty="0" smtClean="0">
                <a:ln w="0"/>
                <a:solidFill>
                  <a:schemeClr val="bg2">
                    <a:lumMod val="75000"/>
                  </a:schemeClr>
                </a:solidFill>
                <a:effectLst>
                  <a:reflection blurRad="12700" stA="50000" endPos="50000" dist="5000" dir="5400000" sy="-100000" rotWithShape="0"/>
                </a:effectLst>
              </a:rPr>
              <a:t/>
            </a:r>
            <a:br>
              <a:rPr lang="es-ES" b="1" cap="all" dirty="0" smtClean="0">
                <a:ln w="0"/>
                <a:solidFill>
                  <a:schemeClr val="bg2">
                    <a:lumMod val="75000"/>
                  </a:schemeClr>
                </a:solidFill>
                <a:effectLst>
                  <a:reflection blurRad="12700" stA="50000" endPos="50000" dist="5000" dir="5400000" sy="-100000" rotWithShape="0"/>
                </a:effectLst>
              </a:rPr>
            </a:br>
            <a:endParaRPr lang="es-ES" dirty="0"/>
          </a:p>
        </p:txBody>
      </p:sp>
      <p:sp>
        <p:nvSpPr>
          <p:cNvPr id="5" name="4 Subtítulo"/>
          <p:cNvSpPr>
            <a:spLocks noGrp="1"/>
          </p:cNvSpPr>
          <p:nvPr>
            <p:ph type="subTitle" idx="1"/>
          </p:nvPr>
        </p:nvSpPr>
        <p:spPr>
          <a:xfrm>
            <a:off x="4733365" y="2857496"/>
            <a:ext cx="3309803" cy="2824213"/>
          </a:xfrm>
        </p:spPr>
        <p:txBody>
          <a:bodyPr>
            <a:normAutofit fontScale="92500"/>
          </a:bodyPr>
          <a:lstStyle/>
          <a:p>
            <a:r>
              <a:rPr lang="es-ES_tradnl" sz="2300" b="1" dirty="0" smtClean="0">
                <a:solidFill>
                  <a:schemeClr val="accent1">
                    <a:lumMod val="75000"/>
                  </a:schemeClr>
                </a:solidFill>
              </a:rPr>
              <a:t>Diademas y prendedores decorados con golosinas de diferentes  colores y tamaños . Os enviaremos fotos cuando los tengamos terminados.</a:t>
            </a:r>
          </a:p>
          <a:p>
            <a:endParaRPr lang="es-ES" dirty="0"/>
          </a:p>
        </p:txBody>
      </p:sp>
      <p:pic>
        <p:nvPicPr>
          <p:cNvPr id="6" name="il_fi" descr="http://blog.emere.es/wp-content/uploads/2010/11/Gominolas.jpg"/>
          <p:cNvPicPr/>
          <p:nvPr/>
        </p:nvPicPr>
        <p:blipFill>
          <a:blip r:embed="rId2"/>
          <a:srcRect/>
          <a:stretch>
            <a:fillRect/>
          </a:stretch>
        </p:blipFill>
        <p:spPr bwMode="auto">
          <a:xfrm>
            <a:off x="857224" y="1142984"/>
            <a:ext cx="3143272" cy="2428892"/>
          </a:xfrm>
          <a:prstGeom prst="rect">
            <a:avLst/>
          </a:prstGeom>
          <a:noFill/>
          <a:ln w="9525">
            <a:noFill/>
            <a:miter lim="800000"/>
            <a:headEnd/>
            <a:tailEnd/>
          </a:ln>
        </p:spPr>
      </p:pic>
      <p:sp>
        <p:nvSpPr>
          <p:cNvPr id="7" name="6 Rectángulo"/>
          <p:cNvSpPr/>
          <p:nvPr/>
        </p:nvSpPr>
        <p:spPr>
          <a:xfrm>
            <a:off x="5214942" y="357166"/>
            <a:ext cx="2285984" cy="1569660"/>
          </a:xfrm>
          <a:prstGeom prst="rect">
            <a:avLst/>
          </a:prstGeom>
        </p:spPr>
        <p:txBody>
          <a:bodyPr wrap="square">
            <a:spAutoFit/>
          </a:bodyPr>
          <a:lstStyle/>
          <a:p>
            <a:r>
              <a:rPr lang="es-ES_tradnl" sz="2400" b="1" dirty="0" smtClean="0"/>
              <a:t>DIADEMAS Y PRENDEDORES DE GOMINOLAS </a:t>
            </a:r>
            <a:endParaRPr lang="es-ES" sz="2400" b="1" dirty="0"/>
          </a:p>
        </p:txBody>
      </p:sp>
      <p:sp>
        <p:nvSpPr>
          <p:cNvPr id="8" name="7 CuadroTexto"/>
          <p:cNvSpPr txBox="1"/>
          <p:nvPr/>
        </p:nvSpPr>
        <p:spPr>
          <a:xfrm>
            <a:off x="642910" y="5929330"/>
            <a:ext cx="2357454" cy="400110"/>
          </a:xfrm>
          <a:prstGeom prst="rect">
            <a:avLst/>
          </a:prstGeom>
          <a:noFill/>
        </p:spPr>
        <p:txBody>
          <a:bodyPr wrap="square" rtlCol="0">
            <a:spAutoFit/>
          </a:bodyPr>
          <a:lstStyle/>
          <a:p>
            <a:r>
              <a:rPr lang="es-ES_tradnl" sz="2000" b="1" dirty="0" smtClean="0">
                <a:solidFill>
                  <a:schemeClr val="accent1">
                    <a:lumMod val="75000"/>
                  </a:schemeClr>
                </a:solidFill>
              </a:rPr>
              <a:t>Referencia: 002</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786314" y="642918"/>
            <a:ext cx="3313355" cy="1702160"/>
          </a:xfrm>
        </p:spPr>
        <p:txBody>
          <a:bodyPr>
            <a:normAutofit fontScale="90000"/>
          </a:bodyPr>
          <a:lstStyle/>
          <a:p>
            <a:r>
              <a:rPr lang="es-ES" b="1" cap="all" dirty="0" smtClean="0">
                <a:ln w="0"/>
                <a:solidFill>
                  <a:schemeClr val="bg2">
                    <a:lumMod val="75000"/>
                  </a:schemeClr>
                </a:solidFill>
                <a:effectLst>
                  <a:reflection blurRad="12700" stA="50000" endPos="50000" dist="5000" dir="5400000" sy="-100000" rotWithShape="0"/>
                </a:effectLst>
              </a:rPr>
              <a:t>Precio:</a:t>
            </a:r>
            <a:r>
              <a:rPr lang="es-ES" dirty="0" smtClean="0">
                <a:solidFill>
                  <a:schemeClr val="tx2">
                    <a:lumMod val="50000"/>
                  </a:schemeClr>
                </a:solidFill>
                <a:latin typeface="Arial Rounded MT Bold" pitchFamily="34" charset="0"/>
              </a:rPr>
              <a:t> 3euros</a:t>
            </a:r>
            <a:r>
              <a:rPr lang="es-ES" b="1" cap="all" dirty="0" smtClean="0">
                <a:ln w="0"/>
                <a:solidFill>
                  <a:schemeClr val="bg2">
                    <a:lumMod val="75000"/>
                  </a:schemeClr>
                </a:solidFill>
                <a:effectLst>
                  <a:reflection blurRad="12700" stA="50000" endPos="50000" dist="5000" dir="5400000" sy="-100000" rotWithShape="0"/>
                </a:effectLst>
              </a:rPr>
              <a:t/>
            </a:r>
            <a:br>
              <a:rPr lang="es-ES" b="1" cap="all" dirty="0" smtClean="0">
                <a:ln w="0"/>
                <a:solidFill>
                  <a:schemeClr val="bg2">
                    <a:lumMod val="75000"/>
                  </a:schemeClr>
                </a:solidFill>
                <a:effectLst>
                  <a:reflection blurRad="12700" stA="50000" endPos="50000" dist="5000" dir="5400000" sy="-100000" rotWithShape="0"/>
                </a:effectLst>
              </a:rPr>
            </a:br>
            <a:endParaRPr lang="es-ES" dirty="0"/>
          </a:p>
        </p:txBody>
      </p:sp>
      <p:sp>
        <p:nvSpPr>
          <p:cNvPr id="5" name="4 Subtítulo"/>
          <p:cNvSpPr>
            <a:spLocks noGrp="1"/>
          </p:cNvSpPr>
          <p:nvPr>
            <p:ph type="subTitle" idx="1"/>
          </p:nvPr>
        </p:nvSpPr>
        <p:spPr/>
        <p:txBody>
          <a:bodyPr/>
          <a:lstStyle/>
          <a:p>
            <a:r>
              <a:rPr lang="es-ES" sz="2000" b="1" dirty="0" smtClean="0">
                <a:solidFill>
                  <a:schemeClr val="accent1">
                    <a:lumMod val="75000"/>
                  </a:schemeClr>
                </a:solidFill>
                <a:latin typeface="+mj-lt"/>
              </a:rPr>
              <a:t>Perchas de madera decoradas con pintura</a:t>
            </a:r>
            <a:r>
              <a:rPr lang="es-ES" sz="2000" b="1" dirty="0" smtClean="0">
                <a:solidFill>
                  <a:schemeClr val="accent1">
                    <a:lumMod val="75000"/>
                  </a:schemeClr>
                </a:solidFill>
                <a:latin typeface="Arial Rounded MT Bold" pitchFamily="34" charset="0"/>
              </a:rPr>
              <a:t>.</a:t>
            </a:r>
          </a:p>
          <a:p>
            <a:endParaRPr lang="es-ES" dirty="0"/>
          </a:p>
        </p:txBody>
      </p:sp>
      <p:sp>
        <p:nvSpPr>
          <p:cNvPr id="7" name="6 CuadroTexto"/>
          <p:cNvSpPr txBox="1"/>
          <p:nvPr/>
        </p:nvSpPr>
        <p:spPr>
          <a:xfrm>
            <a:off x="500035" y="500042"/>
            <a:ext cx="4286280" cy="1200329"/>
          </a:xfrm>
          <a:prstGeom prst="rect">
            <a:avLst/>
          </a:prstGeom>
          <a:noFill/>
        </p:spPr>
        <p:txBody>
          <a:bodyPr wrap="square" rtlCol="0">
            <a:spAutoFit/>
          </a:bodyPr>
          <a:lstStyle/>
          <a:p>
            <a:r>
              <a:rPr lang="es-ES" sz="3600" b="1" dirty="0" smtClean="0">
                <a:solidFill>
                  <a:schemeClr val="accent1">
                    <a:lumMod val="75000"/>
                  </a:schemeClr>
                </a:solidFill>
              </a:rPr>
              <a:t>Perchas decoradas</a:t>
            </a:r>
            <a:endParaRPr lang="es-ES" sz="3600" b="1" dirty="0">
              <a:solidFill>
                <a:schemeClr val="accent1">
                  <a:lumMod val="75000"/>
                </a:schemeClr>
              </a:solidFill>
            </a:endParaRPr>
          </a:p>
        </p:txBody>
      </p:sp>
      <p:pic>
        <p:nvPicPr>
          <p:cNvPr id="11265" name="Picture 1" descr="C:\Users\Alumnos\Downloads\IMG_20130411_114631.jpg"/>
          <p:cNvPicPr>
            <a:picLocks noChangeAspect="1" noChangeArrowheads="1"/>
          </p:cNvPicPr>
          <p:nvPr/>
        </p:nvPicPr>
        <p:blipFill>
          <a:blip r:embed="rId2"/>
          <a:srcRect/>
          <a:stretch>
            <a:fillRect/>
          </a:stretch>
        </p:blipFill>
        <p:spPr bwMode="auto">
          <a:xfrm>
            <a:off x="642910" y="2214554"/>
            <a:ext cx="3718439" cy="2500330"/>
          </a:xfrm>
          <a:prstGeom prst="rect">
            <a:avLst/>
          </a:prstGeom>
          <a:noFill/>
        </p:spPr>
      </p:pic>
      <p:sp>
        <p:nvSpPr>
          <p:cNvPr id="8" name="7 CuadroTexto"/>
          <p:cNvSpPr txBox="1"/>
          <p:nvPr/>
        </p:nvSpPr>
        <p:spPr>
          <a:xfrm>
            <a:off x="857224" y="5786454"/>
            <a:ext cx="2286016" cy="400110"/>
          </a:xfrm>
          <a:prstGeom prst="rect">
            <a:avLst/>
          </a:prstGeom>
          <a:noFill/>
        </p:spPr>
        <p:txBody>
          <a:bodyPr wrap="square" rtlCol="0">
            <a:spAutoFit/>
          </a:bodyPr>
          <a:lstStyle/>
          <a:p>
            <a:r>
              <a:rPr lang="es-ES_tradnl" sz="2000" b="1" dirty="0" smtClean="0">
                <a:solidFill>
                  <a:schemeClr val="accent1">
                    <a:lumMod val="75000"/>
                  </a:schemeClr>
                </a:solidFill>
              </a:rPr>
              <a:t>Referencia: 003</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786314" y="2357430"/>
            <a:ext cx="3313355" cy="1702160"/>
          </a:xfrm>
        </p:spPr>
        <p:txBody>
          <a:bodyPr>
            <a:normAutofit/>
          </a:bodyPr>
          <a:lstStyle/>
          <a:p>
            <a:r>
              <a:rPr lang="es-ES_tradnl" sz="3200" b="1" dirty="0" smtClean="0">
                <a:solidFill>
                  <a:schemeClr val="accent1">
                    <a:lumMod val="75000"/>
                  </a:schemeClr>
                </a:solidFill>
              </a:rPr>
              <a:t>Precio 5 euros unidad</a:t>
            </a:r>
            <a:endParaRPr lang="es-ES" sz="3200" b="1" dirty="0">
              <a:solidFill>
                <a:schemeClr val="accent1">
                  <a:lumMod val="75000"/>
                </a:schemeClr>
              </a:solidFill>
            </a:endParaRPr>
          </a:p>
        </p:txBody>
      </p:sp>
      <p:sp>
        <p:nvSpPr>
          <p:cNvPr id="5" name="4 Subtítulo"/>
          <p:cNvSpPr>
            <a:spLocks noGrp="1"/>
          </p:cNvSpPr>
          <p:nvPr>
            <p:ph type="subTitle" idx="1"/>
          </p:nvPr>
        </p:nvSpPr>
        <p:spPr>
          <a:xfrm>
            <a:off x="5072066" y="4286256"/>
            <a:ext cx="2714644" cy="1643074"/>
          </a:xfrm>
        </p:spPr>
        <p:txBody>
          <a:bodyPr>
            <a:noAutofit/>
          </a:bodyPr>
          <a:lstStyle/>
          <a:p>
            <a:r>
              <a:rPr lang="es-ES_tradnl" sz="2000" b="1" dirty="0" smtClean="0">
                <a:solidFill>
                  <a:schemeClr val="accent1">
                    <a:lumMod val="75000"/>
                  </a:schemeClr>
                </a:solidFill>
              </a:rPr>
              <a:t>Objeto fabricado  con pinzas de                                            madera , sirve para guardar el                                              material escolar.                                    </a:t>
            </a:r>
            <a:endParaRPr lang="es-ES" sz="2000" b="1" dirty="0">
              <a:solidFill>
                <a:schemeClr val="accent1">
                  <a:lumMod val="75000"/>
                </a:schemeClr>
              </a:solidFill>
            </a:endParaRPr>
          </a:p>
        </p:txBody>
      </p:sp>
      <p:pic>
        <p:nvPicPr>
          <p:cNvPr id="6" name="5 Imagen" descr="http://www.imanualidades.com/wp-content/uploads/2010/09/portalapices.jpg"/>
          <p:cNvPicPr/>
          <p:nvPr/>
        </p:nvPicPr>
        <p:blipFill>
          <a:blip r:embed="rId2"/>
          <a:srcRect/>
          <a:stretch>
            <a:fillRect/>
          </a:stretch>
        </p:blipFill>
        <p:spPr bwMode="auto">
          <a:xfrm>
            <a:off x="1000100" y="1142984"/>
            <a:ext cx="3071834" cy="3786214"/>
          </a:xfrm>
          <a:prstGeom prst="rect">
            <a:avLst/>
          </a:prstGeom>
          <a:noFill/>
          <a:ln w="9525">
            <a:noFill/>
            <a:miter lim="800000"/>
            <a:headEnd/>
            <a:tailEnd/>
          </a:ln>
        </p:spPr>
      </p:pic>
      <p:sp>
        <p:nvSpPr>
          <p:cNvPr id="7" name="6 Rectángulo"/>
          <p:cNvSpPr/>
          <p:nvPr/>
        </p:nvSpPr>
        <p:spPr>
          <a:xfrm>
            <a:off x="4786314" y="785794"/>
            <a:ext cx="3286148" cy="584775"/>
          </a:xfrm>
          <a:prstGeom prst="rect">
            <a:avLst/>
          </a:prstGeom>
        </p:spPr>
        <p:txBody>
          <a:bodyPr wrap="square">
            <a:spAutoFit/>
          </a:bodyPr>
          <a:lstStyle/>
          <a:p>
            <a:r>
              <a:rPr lang="es-ES_tradnl" sz="3200" b="1" dirty="0" smtClean="0"/>
              <a:t>PORTALAPICES</a:t>
            </a:r>
            <a:endParaRPr lang="es-ES" sz="3200" b="1" dirty="0"/>
          </a:p>
        </p:txBody>
      </p:sp>
      <p:sp>
        <p:nvSpPr>
          <p:cNvPr id="8" name="7 CuadroTexto"/>
          <p:cNvSpPr txBox="1"/>
          <p:nvPr/>
        </p:nvSpPr>
        <p:spPr>
          <a:xfrm>
            <a:off x="642910" y="5929330"/>
            <a:ext cx="2643206" cy="400110"/>
          </a:xfrm>
          <a:prstGeom prst="rect">
            <a:avLst/>
          </a:prstGeom>
          <a:noFill/>
        </p:spPr>
        <p:txBody>
          <a:bodyPr wrap="square" rtlCol="0">
            <a:spAutoFit/>
          </a:bodyPr>
          <a:lstStyle/>
          <a:p>
            <a:r>
              <a:rPr lang="es-ES_tradnl" sz="2000" b="1" dirty="0" smtClean="0">
                <a:solidFill>
                  <a:schemeClr val="accent1">
                    <a:lumMod val="75000"/>
                  </a:schemeClr>
                </a:solidFill>
              </a:rPr>
              <a:t>Referencia: 004</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857224" y="4000504"/>
            <a:ext cx="3214709" cy="1559284"/>
          </a:xfrm>
        </p:spPr>
        <p:txBody>
          <a:bodyPr>
            <a:normAutofit fontScale="90000"/>
          </a:bodyPr>
          <a:lstStyle/>
          <a:p>
            <a:r>
              <a:rPr lang="es-ES" b="1" cap="all" dirty="0" smtClean="0">
                <a:ln w="0"/>
                <a:solidFill>
                  <a:schemeClr val="bg2">
                    <a:lumMod val="75000"/>
                  </a:schemeClr>
                </a:solidFill>
                <a:effectLst>
                  <a:reflection blurRad="12700" stA="50000" endPos="50000" dist="5000" dir="5400000" sy="-100000" rotWithShape="0"/>
                </a:effectLst>
              </a:rPr>
              <a:t>ANILLOS: 4€</a:t>
            </a:r>
            <a:br>
              <a:rPr lang="es-ES" b="1" cap="all" dirty="0" smtClean="0">
                <a:ln w="0"/>
                <a:solidFill>
                  <a:schemeClr val="bg2">
                    <a:lumMod val="75000"/>
                  </a:schemeClr>
                </a:solidFill>
                <a:effectLst>
                  <a:reflection blurRad="12700" stA="50000" endPos="50000" dist="5000" dir="5400000" sy="-100000" rotWithShape="0"/>
                </a:effectLst>
              </a:rPr>
            </a:br>
            <a:r>
              <a:rPr lang="es-ES" b="1" cap="all" dirty="0" smtClean="0">
                <a:ln w="0"/>
                <a:solidFill>
                  <a:schemeClr val="bg2">
                    <a:lumMod val="75000"/>
                  </a:schemeClr>
                </a:solidFill>
                <a:effectLst>
                  <a:reflection blurRad="12700" stA="50000" endPos="50000" dist="5000" dir="5400000" sy="-100000" rotWithShape="0"/>
                </a:effectLst>
              </a:rPr>
              <a:t>Pendientes: 5€</a:t>
            </a:r>
            <a:endParaRPr lang="es-ES" dirty="0"/>
          </a:p>
        </p:txBody>
      </p:sp>
      <p:sp>
        <p:nvSpPr>
          <p:cNvPr id="5" name="4 Subtítulo"/>
          <p:cNvSpPr>
            <a:spLocks noGrp="1"/>
          </p:cNvSpPr>
          <p:nvPr>
            <p:ph type="subTitle" idx="1"/>
          </p:nvPr>
        </p:nvSpPr>
        <p:spPr>
          <a:xfrm>
            <a:off x="4857752" y="2928934"/>
            <a:ext cx="3286148" cy="3000396"/>
          </a:xfrm>
        </p:spPr>
        <p:txBody>
          <a:bodyPr>
            <a:normAutofit/>
          </a:bodyPr>
          <a:lstStyle/>
          <a:p>
            <a:pPr lvl="0" algn="ctr"/>
            <a:r>
              <a:rPr lang="es-ES_tradnl" b="1" dirty="0" smtClean="0">
                <a:solidFill>
                  <a:schemeClr val="accent1">
                    <a:lumMod val="75000"/>
                  </a:schemeClr>
                </a:solidFill>
              </a:rPr>
              <a:t>Anillos y pendientes artesanales de alambre con objetos de decoración como perlas, piedrecitas .. Hechos totalmente a mano y elaborando diferentes tallas de anillos para que la gente pueda elegir su talla. </a:t>
            </a:r>
            <a:endParaRPr lang="es-ES" b="1" dirty="0" smtClean="0">
              <a:solidFill>
                <a:schemeClr val="accent1">
                  <a:lumMod val="75000"/>
                </a:schemeClr>
              </a:solidFill>
            </a:endParaRPr>
          </a:p>
          <a:p>
            <a:endParaRPr lang="es-ES" dirty="0"/>
          </a:p>
        </p:txBody>
      </p:sp>
      <p:pic>
        <p:nvPicPr>
          <p:cNvPr id="6" name="5 Imagen" descr="anillos artesanos.jpg"/>
          <p:cNvPicPr>
            <a:picLocks noChangeAspect="1"/>
          </p:cNvPicPr>
          <p:nvPr/>
        </p:nvPicPr>
        <p:blipFill>
          <a:blip r:embed="rId2"/>
          <a:stretch>
            <a:fillRect/>
          </a:stretch>
        </p:blipFill>
        <p:spPr>
          <a:xfrm>
            <a:off x="1285852" y="571480"/>
            <a:ext cx="2428892" cy="3143272"/>
          </a:xfrm>
          <a:prstGeom prst="rect">
            <a:avLst/>
          </a:prstGeom>
        </p:spPr>
      </p:pic>
      <p:sp>
        <p:nvSpPr>
          <p:cNvPr id="7" name="6 Rectángulo"/>
          <p:cNvSpPr/>
          <p:nvPr/>
        </p:nvSpPr>
        <p:spPr>
          <a:xfrm>
            <a:off x="4857752" y="500042"/>
            <a:ext cx="3000396" cy="1384995"/>
          </a:xfrm>
          <a:prstGeom prst="rect">
            <a:avLst/>
          </a:prstGeom>
        </p:spPr>
        <p:txBody>
          <a:bodyPr wrap="square">
            <a:spAutoFit/>
          </a:bodyPr>
          <a:lstStyle/>
          <a:p>
            <a:pPr algn="ctr"/>
            <a:r>
              <a:rPr lang="es-ES_tradnl" sz="2800" dirty="0" smtClean="0"/>
              <a:t>Anillos y pendientes artesanales.</a:t>
            </a:r>
            <a:endParaRPr lang="es-ES" sz="2800" dirty="0"/>
          </a:p>
        </p:txBody>
      </p:sp>
      <p:sp>
        <p:nvSpPr>
          <p:cNvPr id="8" name="7 CuadroTexto"/>
          <p:cNvSpPr txBox="1"/>
          <p:nvPr/>
        </p:nvSpPr>
        <p:spPr>
          <a:xfrm>
            <a:off x="714348" y="5929330"/>
            <a:ext cx="2286016" cy="400110"/>
          </a:xfrm>
          <a:prstGeom prst="rect">
            <a:avLst/>
          </a:prstGeom>
          <a:noFill/>
        </p:spPr>
        <p:txBody>
          <a:bodyPr wrap="square" rtlCol="0">
            <a:spAutoFit/>
          </a:bodyPr>
          <a:lstStyle/>
          <a:p>
            <a:r>
              <a:rPr lang="es-ES_tradnl" sz="2000" b="1" dirty="0" smtClean="0">
                <a:solidFill>
                  <a:schemeClr val="accent1">
                    <a:lumMod val="75000"/>
                  </a:schemeClr>
                </a:solidFill>
              </a:rPr>
              <a:t>Referencia: 005</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642910" y="3929066"/>
            <a:ext cx="3670128" cy="1996274"/>
          </a:xfrm>
          <a:prstGeom prst="rect">
            <a:avLst/>
          </a:prstGeom>
        </p:spPr>
        <p:txBody>
          <a:bodyPr>
            <a:noAutofit/>
          </a:bodyPr>
          <a:lstStyle/>
          <a:p>
            <a:pPr marL="342900" lvl="0" indent="-274320">
              <a:spcBef>
                <a:spcPct val="20000"/>
              </a:spcBef>
              <a:buClr>
                <a:schemeClr val="accent1"/>
              </a:buClr>
              <a:buSzPct val="76000"/>
              <a:buFont typeface="Wingdings 2" pitchFamily="18" charset="2"/>
              <a:buChar char=""/>
              <a:defRPr/>
            </a:pPr>
            <a:r>
              <a:rPr kumimoji="0" lang="es-ES_trad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Jabón (tamaño </a:t>
            </a:r>
            <a:r>
              <a:rPr lang="es-ES_tradnl" sz="2000" b="1" dirty="0" smtClean="0">
                <a:solidFill>
                  <a:schemeClr val="accent1">
                    <a:lumMod val="75000"/>
                  </a:schemeClr>
                </a:solidFill>
              </a:rPr>
              <a:t>chimbo</a:t>
            </a:r>
            <a:r>
              <a:rPr kumimoji="0" lang="es-ES_tradnl"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 Dependiendo del tamaño variará el precio </a:t>
            </a:r>
            <a:endParaRPr kumimoji="0" lang="es-ES" sz="20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7" name="Picture 2" descr="http://2.bp.blogspot.com/_h0d43_O-20w/TA5pWyYmRII/AAAAAAAAHfU/Zz2N0VC59J4/s1600/Jabones-artesanales-Miel-de-Azahar.JPG"/>
          <p:cNvPicPr>
            <a:picLocks noChangeAspect="1" noChangeArrowheads="1"/>
          </p:cNvPicPr>
          <p:nvPr/>
        </p:nvPicPr>
        <p:blipFill>
          <a:blip r:embed="rId2" cstate="print"/>
          <a:srcRect/>
          <a:stretch>
            <a:fillRect/>
          </a:stretch>
        </p:blipFill>
        <p:spPr bwMode="auto">
          <a:xfrm>
            <a:off x="611560" y="548680"/>
            <a:ext cx="3779912" cy="3113114"/>
          </a:xfrm>
          <a:prstGeom prst="rect">
            <a:avLst/>
          </a:prstGeom>
          <a:noFill/>
        </p:spPr>
      </p:pic>
      <p:sp>
        <p:nvSpPr>
          <p:cNvPr id="8" name="7 CuadroTexto"/>
          <p:cNvSpPr txBox="1"/>
          <p:nvPr/>
        </p:nvSpPr>
        <p:spPr>
          <a:xfrm>
            <a:off x="5004048" y="620688"/>
            <a:ext cx="2880320" cy="1200329"/>
          </a:xfrm>
          <a:prstGeom prst="rect">
            <a:avLst/>
          </a:prstGeom>
          <a:noFill/>
        </p:spPr>
        <p:txBody>
          <a:bodyPr wrap="square" rtlCol="0">
            <a:spAutoFit/>
          </a:bodyPr>
          <a:lstStyle/>
          <a:p>
            <a:r>
              <a:rPr lang="es-ES_tradnl" sz="3600" dirty="0" smtClean="0"/>
              <a:t>Jabones artesanales</a:t>
            </a:r>
            <a:endParaRPr lang="es-ES" sz="3600" dirty="0"/>
          </a:p>
        </p:txBody>
      </p:sp>
      <p:sp>
        <p:nvSpPr>
          <p:cNvPr id="10" name="9 Título"/>
          <p:cNvSpPr>
            <a:spLocks noGrp="1"/>
          </p:cNvSpPr>
          <p:nvPr>
            <p:ph type="ctrTitle"/>
          </p:nvPr>
        </p:nvSpPr>
        <p:spPr/>
        <p:txBody>
          <a:bodyPr/>
          <a:lstStyle/>
          <a:p>
            <a:r>
              <a:rPr lang="es-ES" b="1" cap="all" dirty="0" smtClean="0">
                <a:ln w="0"/>
                <a:solidFill>
                  <a:schemeClr val="bg2">
                    <a:lumMod val="75000"/>
                  </a:schemeClr>
                </a:solidFill>
                <a:effectLst>
                  <a:reflection blurRad="12700" stA="50000" endPos="50000" dist="5000" dir="5400000" sy="-100000" rotWithShape="0"/>
                </a:effectLst>
              </a:rPr>
              <a:t>  Precio: 5€</a:t>
            </a:r>
            <a:r>
              <a:rPr lang="es-ES" dirty="0" smtClean="0"/>
              <a:t/>
            </a:r>
            <a:br>
              <a:rPr lang="es-ES" dirty="0" smtClean="0"/>
            </a:br>
            <a:endParaRPr lang="es-ES" dirty="0"/>
          </a:p>
        </p:txBody>
      </p:sp>
      <p:sp>
        <p:nvSpPr>
          <p:cNvPr id="11" name="10 Subtítulo"/>
          <p:cNvSpPr>
            <a:spLocks noGrp="1"/>
          </p:cNvSpPr>
          <p:nvPr>
            <p:ph type="subTitle" idx="1"/>
          </p:nvPr>
        </p:nvSpPr>
        <p:spPr>
          <a:xfrm>
            <a:off x="9144000" y="3933056"/>
            <a:ext cx="2430923" cy="1028573"/>
          </a:xfrm>
        </p:spPr>
        <p:txBody>
          <a:bodyPr/>
          <a:lstStyle/>
          <a:p>
            <a:endParaRPr lang="es-ES" dirty="0"/>
          </a:p>
        </p:txBody>
      </p:sp>
      <p:sp>
        <p:nvSpPr>
          <p:cNvPr id="9" name="8 CuadroTexto"/>
          <p:cNvSpPr txBox="1"/>
          <p:nvPr/>
        </p:nvSpPr>
        <p:spPr>
          <a:xfrm>
            <a:off x="714348" y="5929330"/>
            <a:ext cx="2143140" cy="400110"/>
          </a:xfrm>
          <a:prstGeom prst="rect">
            <a:avLst/>
          </a:prstGeom>
          <a:noFill/>
        </p:spPr>
        <p:txBody>
          <a:bodyPr wrap="square" rtlCol="0">
            <a:spAutoFit/>
          </a:bodyPr>
          <a:lstStyle/>
          <a:p>
            <a:r>
              <a:rPr lang="es-ES_tradnl" sz="2000" b="1" dirty="0" smtClean="0">
                <a:solidFill>
                  <a:schemeClr val="accent1">
                    <a:lumMod val="75000"/>
                  </a:schemeClr>
                </a:solidFill>
              </a:rPr>
              <a:t>Referencia: 006</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714876" y="2214554"/>
            <a:ext cx="3313355" cy="1702160"/>
          </a:xfrm>
        </p:spPr>
        <p:txBody>
          <a:bodyPr>
            <a:normAutofit fontScale="90000"/>
          </a:bodyPr>
          <a:lstStyle/>
          <a:p>
            <a:r>
              <a:rPr lang="es-ES" b="1" cap="all" dirty="0" smtClean="0">
                <a:ln w="0"/>
                <a:solidFill>
                  <a:schemeClr val="bg2">
                    <a:lumMod val="75000"/>
                  </a:schemeClr>
                </a:solidFill>
                <a:effectLst>
                  <a:reflection blurRad="12700" stA="50000" endPos="50000" dist="5000" dir="5400000" sy="-100000" rotWithShape="0"/>
                </a:effectLst>
              </a:rPr>
              <a:t>Precio:4,50 unidad</a:t>
            </a:r>
            <a:br>
              <a:rPr lang="es-ES" b="1" cap="all" dirty="0" smtClean="0">
                <a:ln w="0"/>
                <a:solidFill>
                  <a:schemeClr val="bg2">
                    <a:lumMod val="75000"/>
                  </a:schemeClr>
                </a:solidFill>
                <a:effectLst>
                  <a:reflection blurRad="12700" stA="50000" endPos="50000" dist="5000" dir="5400000" sy="-100000" rotWithShape="0"/>
                </a:effectLst>
              </a:rPr>
            </a:br>
            <a:endParaRPr lang="es-ES" dirty="0"/>
          </a:p>
        </p:txBody>
      </p:sp>
      <p:sp>
        <p:nvSpPr>
          <p:cNvPr id="5" name="4 Subtítulo"/>
          <p:cNvSpPr>
            <a:spLocks noGrp="1"/>
          </p:cNvSpPr>
          <p:nvPr>
            <p:ph type="subTitle" idx="1"/>
          </p:nvPr>
        </p:nvSpPr>
        <p:spPr/>
        <p:txBody>
          <a:bodyPr/>
          <a:lstStyle/>
          <a:p>
            <a:endParaRPr lang="es-ES" dirty="0"/>
          </a:p>
        </p:txBody>
      </p:sp>
      <p:pic>
        <p:nvPicPr>
          <p:cNvPr id="6" name="Picture 2" descr="C:\Users\Alumnos\Desktop\Eje-Ángela Chacón\miel.png"/>
          <p:cNvPicPr>
            <a:picLocks noChangeAspect="1" noChangeArrowheads="1"/>
          </p:cNvPicPr>
          <p:nvPr/>
        </p:nvPicPr>
        <p:blipFill>
          <a:blip r:embed="rId2"/>
          <a:srcRect/>
          <a:stretch>
            <a:fillRect/>
          </a:stretch>
        </p:blipFill>
        <p:spPr bwMode="auto">
          <a:xfrm>
            <a:off x="928662" y="1643050"/>
            <a:ext cx="2143125" cy="2143125"/>
          </a:xfrm>
          <a:prstGeom prst="rect">
            <a:avLst/>
          </a:prstGeom>
          <a:noFill/>
        </p:spPr>
      </p:pic>
      <p:sp>
        <p:nvSpPr>
          <p:cNvPr id="7" name="6 Rectángulo"/>
          <p:cNvSpPr/>
          <p:nvPr/>
        </p:nvSpPr>
        <p:spPr>
          <a:xfrm>
            <a:off x="785786" y="4143380"/>
            <a:ext cx="2928942" cy="1323439"/>
          </a:xfrm>
          <a:prstGeom prst="rect">
            <a:avLst/>
          </a:prstGeom>
        </p:spPr>
        <p:txBody>
          <a:bodyPr wrap="square">
            <a:spAutoFit/>
          </a:bodyPr>
          <a:lstStyle/>
          <a:p>
            <a:r>
              <a:rPr lang="es-ES" sz="2000" b="1" dirty="0" smtClean="0">
                <a:solidFill>
                  <a:schemeClr val="accent1">
                    <a:lumMod val="75000"/>
                  </a:schemeClr>
                </a:solidFill>
              </a:rPr>
              <a:t>Bote de 250 gramos. Miel hecha en la Comunidad de Asturias</a:t>
            </a:r>
            <a:r>
              <a:rPr lang="es-ES" dirty="0" smtClean="0"/>
              <a:t>. </a:t>
            </a:r>
            <a:endParaRPr lang="es-ES" dirty="0"/>
          </a:p>
        </p:txBody>
      </p:sp>
      <p:sp>
        <p:nvSpPr>
          <p:cNvPr id="8" name="7 Rectángulo"/>
          <p:cNvSpPr/>
          <p:nvPr/>
        </p:nvSpPr>
        <p:spPr>
          <a:xfrm>
            <a:off x="714348" y="642918"/>
            <a:ext cx="4000528" cy="523220"/>
          </a:xfrm>
          <a:prstGeom prst="rect">
            <a:avLst/>
          </a:prstGeom>
        </p:spPr>
        <p:txBody>
          <a:bodyPr wrap="square">
            <a:spAutoFit/>
          </a:bodyPr>
          <a:lstStyle/>
          <a:p>
            <a:r>
              <a:rPr lang="es-ES" sz="2800" b="1" dirty="0" smtClean="0">
                <a:solidFill>
                  <a:schemeClr val="bg2">
                    <a:lumMod val="75000"/>
                  </a:schemeClr>
                </a:solidFill>
              </a:rPr>
              <a:t>MIEL ASTURIANA</a:t>
            </a:r>
            <a:endParaRPr lang="es-ES" sz="2800" b="1" dirty="0"/>
          </a:p>
        </p:txBody>
      </p:sp>
      <p:sp>
        <p:nvSpPr>
          <p:cNvPr id="9" name="8 CuadroTexto"/>
          <p:cNvSpPr txBox="1"/>
          <p:nvPr/>
        </p:nvSpPr>
        <p:spPr>
          <a:xfrm>
            <a:off x="571472" y="5929330"/>
            <a:ext cx="3000396" cy="400110"/>
          </a:xfrm>
          <a:prstGeom prst="rect">
            <a:avLst/>
          </a:prstGeom>
          <a:noFill/>
        </p:spPr>
        <p:txBody>
          <a:bodyPr wrap="square" rtlCol="0">
            <a:spAutoFit/>
          </a:bodyPr>
          <a:lstStyle/>
          <a:p>
            <a:r>
              <a:rPr lang="es-ES_tradnl" sz="2000" b="1" dirty="0" smtClean="0">
                <a:solidFill>
                  <a:schemeClr val="accent1">
                    <a:lumMod val="75000"/>
                  </a:schemeClr>
                </a:solidFill>
              </a:rPr>
              <a:t>Referencia: 007</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714876" y="714356"/>
            <a:ext cx="3313355" cy="1702160"/>
          </a:xfrm>
        </p:spPr>
        <p:txBody>
          <a:bodyPr>
            <a:normAutofit fontScale="90000"/>
          </a:bodyPr>
          <a:lstStyle/>
          <a:p>
            <a:r>
              <a:rPr lang="es-ES" b="1" cap="all" dirty="0" smtClean="0">
                <a:ln w="0"/>
                <a:solidFill>
                  <a:schemeClr val="bg2">
                    <a:lumMod val="75000"/>
                  </a:schemeClr>
                </a:solidFill>
                <a:effectLst>
                  <a:reflection blurRad="12700" stA="50000" endPos="50000" dist="5000" dir="5400000" sy="-100000" rotWithShape="0"/>
                </a:effectLst>
              </a:rPr>
              <a:t>Precio:</a:t>
            </a:r>
            <a:r>
              <a:rPr lang="es-ES" dirty="0" smtClean="0">
                <a:solidFill>
                  <a:schemeClr val="tx2">
                    <a:lumMod val="50000"/>
                  </a:schemeClr>
                </a:solidFill>
                <a:latin typeface="Arial Rounded MT Bold" pitchFamily="34" charset="0"/>
              </a:rPr>
              <a:t>2.5 EUROS</a:t>
            </a:r>
            <a:r>
              <a:rPr lang="es-ES" b="1" cap="all" dirty="0" smtClean="0">
                <a:ln w="0"/>
                <a:solidFill>
                  <a:schemeClr val="bg2">
                    <a:lumMod val="75000"/>
                  </a:schemeClr>
                </a:solidFill>
                <a:effectLst>
                  <a:reflection blurRad="12700" stA="50000" endPos="50000" dist="5000" dir="5400000" sy="-100000" rotWithShape="0"/>
                </a:effectLst>
              </a:rPr>
              <a:t> unidad</a:t>
            </a:r>
            <a:br>
              <a:rPr lang="es-ES" b="1" cap="all" dirty="0" smtClean="0">
                <a:ln w="0"/>
                <a:solidFill>
                  <a:schemeClr val="bg2">
                    <a:lumMod val="75000"/>
                  </a:schemeClr>
                </a:solidFill>
                <a:effectLst>
                  <a:reflection blurRad="12700" stA="50000" endPos="50000" dist="5000" dir="5400000" sy="-100000" rotWithShape="0"/>
                </a:effectLst>
              </a:rPr>
            </a:br>
            <a:endParaRPr lang="es-ES" dirty="0"/>
          </a:p>
        </p:txBody>
      </p:sp>
      <p:sp>
        <p:nvSpPr>
          <p:cNvPr id="5" name="4 Subtítulo"/>
          <p:cNvSpPr>
            <a:spLocks noGrp="1"/>
          </p:cNvSpPr>
          <p:nvPr>
            <p:ph type="subTitle" idx="1"/>
          </p:nvPr>
        </p:nvSpPr>
        <p:spPr>
          <a:xfrm>
            <a:off x="4786314" y="2928934"/>
            <a:ext cx="3309803" cy="2832265"/>
          </a:xfrm>
        </p:spPr>
        <p:txBody>
          <a:bodyPr>
            <a:normAutofit fontScale="92500"/>
          </a:bodyPr>
          <a:lstStyle/>
          <a:p>
            <a:r>
              <a:rPr lang="es-ES" sz="2000" b="1" dirty="0" smtClean="0">
                <a:solidFill>
                  <a:schemeClr val="accent1">
                    <a:lumMod val="75000"/>
                  </a:schemeClr>
                </a:solidFill>
                <a:latin typeface="+mj-lt"/>
              </a:rPr>
              <a:t>Su elaboración a base de materias primas de máxima calidad, como el chorizo extra ahumado y la sidra natural asturiana, resalta la excelencia de este plato perfecto como aperitivo o acompañamiento</a:t>
            </a:r>
            <a:r>
              <a:rPr lang="es-ES" sz="2000" b="1" dirty="0" smtClean="0">
                <a:solidFill>
                  <a:schemeClr val="accent1">
                    <a:lumMod val="75000"/>
                  </a:schemeClr>
                </a:solidFill>
                <a:latin typeface="Arial Rounded MT Bold" pitchFamily="34" charset="0"/>
              </a:rPr>
              <a:t>.</a:t>
            </a:r>
          </a:p>
          <a:p>
            <a:endParaRPr lang="es-ES" dirty="0">
              <a:solidFill>
                <a:schemeClr val="accent1">
                  <a:lumMod val="75000"/>
                </a:schemeClr>
              </a:solidFill>
            </a:endParaRPr>
          </a:p>
        </p:txBody>
      </p:sp>
      <p:pic>
        <p:nvPicPr>
          <p:cNvPr id="6" name="Picture 2" descr="http://el-cuco.com/web/uploads/productos/chorizo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2910" y="2500306"/>
            <a:ext cx="3643334" cy="257176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642910" y="642918"/>
            <a:ext cx="4071966" cy="584775"/>
          </a:xfrm>
          <a:prstGeom prst="rect">
            <a:avLst/>
          </a:prstGeom>
          <a:ln>
            <a:solidFill>
              <a:schemeClr val="accent1"/>
            </a:solidFill>
          </a:ln>
        </p:spPr>
        <p:txBody>
          <a:bodyPr wrap="square">
            <a:spAutoFit/>
          </a:bodyPr>
          <a:lstStyle/>
          <a:p>
            <a:r>
              <a:rPr lang="es-ES" sz="3200" dirty="0" smtClean="0">
                <a:solidFill>
                  <a:schemeClr val="accent1">
                    <a:lumMod val="75000"/>
                  </a:schemeClr>
                </a:solidFill>
              </a:rPr>
              <a:t>Chorizos a la sidra</a:t>
            </a:r>
            <a:endParaRPr lang="es-ES" sz="3200" dirty="0">
              <a:solidFill>
                <a:schemeClr val="accent1">
                  <a:lumMod val="75000"/>
                </a:schemeClr>
              </a:solidFill>
            </a:endParaRPr>
          </a:p>
        </p:txBody>
      </p:sp>
      <p:sp>
        <p:nvSpPr>
          <p:cNvPr id="8" name="7 CuadroTexto"/>
          <p:cNvSpPr txBox="1"/>
          <p:nvPr/>
        </p:nvSpPr>
        <p:spPr>
          <a:xfrm>
            <a:off x="714348" y="5929330"/>
            <a:ext cx="2357454" cy="400110"/>
          </a:xfrm>
          <a:prstGeom prst="rect">
            <a:avLst/>
          </a:prstGeom>
          <a:noFill/>
        </p:spPr>
        <p:txBody>
          <a:bodyPr wrap="square" rtlCol="0">
            <a:spAutoFit/>
          </a:bodyPr>
          <a:lstStyle/>
          <a:p>
            <a:r>
              <a:rPr lang="es-ES_tradnl" sz="2000" b="1" dirty="0" smtClean="0">
                <a:solidFill>
                  <a:schemeClr val="accent1">
                    <a:lumMod val="75000"/>
                  </a:schemeClr>
                </a:solidFill>
              </a:rPr>
              <a:t>Referencia: 008</a:t>
            </a:r>
            <a:endParaRPr lang="es-E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onalizado 15">
      <a:dk1>
        <a:sysClr val="windowText" lastClr="000000"/>
      </a:dk1>
      <a:lt1>
        <a:sysClr val="window" lastClr="FFFFFF"/>
      </a:lt1>
      <a:dk2>
        <a:srgbClr val="00B0F0"/>
      </a:dk2>
      <a:lt2>
        <a:srgbClr val="0084B4"/>
      </a:lt2>
      <a:accent1>
        <a:srgbClr val="5DD3FF"/>
      </a:accent1>
      <a:accent2>
        <a:srgbClr val="00B0F0"/>
      </a:accent2>
      <a:accent3>
        <a:srgbClr val="CFFF43"/>
      </a:accent3>
      <a:accent4>
        <a:srgbClr val="C8C3BA"/>
      </a:accent4>
      <a:accent5>
        <a:srgbClr val="3F3F3F"/>
      </a:accent5>
      <a:accent6>
        <a:srgbClr val="AC6100"/>
      </a:accent6>
      <a:hlink>
        <a:srgbClr val="E68200"/>
      </a:hlink>
      <a:folHlink>
        <a:srgbClr val="00B0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164</TotalTime>
  <Words>423</Words>
  <Application>Microsoft Office PowerPoint</Application>
  <PresentationFormat>Presentación en pantalla (4:3)</PresentationFormat>
  <Paragraphs>60</Paragraphs>
  <Slides>14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6" baseType="lpstr">
      <vt:lpstr>Austin</vt:lpstr>
      <vt:lpstr>Documento</vt:lpstr>
      <vt:lpstr>Diapositiva 1</vt:lpstr>
      <vt:lpstr>5 euros la unidad  </vt:lpstr>
      <vt:lpstr>Precio: Diademas: 3€ Prendedores:2€ </vt:lpstr>
      <vt:lpstr>Precio: 3euros </vt:lpstr>
      <vt:lpstr>Precio 5 euros unidad</vt:lpstr>
      <vt:lpstr>ANILLOS: 4€ Pendientes: 5€</vt:lpstr>
      <vt:lpstr>  Precio: 5€ </vt:lpstr>
      <vt:lpstr>Precio:4,50 unidad </vt:lpstr>
      <vt:lpstr>Precio:2.5 EUROS unidad </vt:lpstr>
      <vt:lpstr>Diapositiva 10</vt:lpstr>
      <vt:lpstr>Precio 4.5 euros unidad</vt:lpstr>
      <vt:lpstr>Precio:4,50 unidad </vt:lpstr>
      <vt:lpstr> </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Queso afuega el pitu</dc:title>
  <dc:creator>jose luis</dc:creator>
  <cp:lastModifiedBy>Alumnos</cp:lastModifiedBy>
  <cp:revision>29</cp:revision>
  <dcterms:created xsi:type="dcterms:W3CDTF">2013-02-21T10:31:41Z</dcterms:created>
  <dcterms:modified xsi:type="dcterms:W3CDTF">2013-04-15T08:46:20Z</dcterms:modified>
</cp:coreProperties>
</file>