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0" r:id="rId2"/>
    <p:sldId id="261" r:id="rId3"/>
    <p:sldId id="260" r:id="rId4"/>
    <p:sldId id="256" r:id="rId5"/>
    <p:sldId id="259" r:id="rId6"/>
    <p:sldId id="262" r:id="rId7"/>
    <p:sldId id="263" r:id="rId8"/>
    <p:sldId id="266" r:id="rId9"/>
    <p:sldId id="267" r:id="rId10"/>
    <p:sldId id="268" r:id="rId11"/>
    <p:sldId id="269" r:id="rId12"/>
    <p:sldId id="271" r:id="rId13"/>
    <p:sldId id="275" r:id="rId14"/>
    <p:sldId id="274" r:id="rId15"/>
    <p:sldId id="277" r:id="rId16"/>
    <p:sldId id="276" r:id="rId1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637" autoAdjust="0"/>
    <p:restoredTop sz="94660"/>
  </p:normalViewPr>
  <p:slideViewPr>
    <p:cSldViewPr>
      <p:cViewPr varScale="1">
        <p:scale>
          <a:sx n="69" d="100"/>
          <a:sy n="69" d="100"/>
        </p:scale>
        <p:origin x="-57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16D7D7-7F75-44F6-A728-F3EB1F5D7A17}" type="datetimeFigureOut">
              <a:rPr lang="es-ES" smtClean="0"/>
              <a:pPr/>
              <a:t>27/03/2013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DF96D7-19C5-4D22-9999-53D972B6AFB0}"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9DF96D7-19C5-4D22-9999-53D972B6AFB0}" type="slidenum">
              <a:rPr lang="es-ES" smtClean="0"/>
              <a:pPr/>
              <a:t>7</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C2D9B43-6D46-46F9-B865-508CB29277EB}" type="datetimeFigureOut">
              <a:rPr lang="es-ES" smtClean="0"/>
              <a:pPr/>
              <a:t>27/03/2013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89C181A-34AD-4558-AA0F-2739C1E405CF}"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C2D9B43-6D46-46F9-B865-508CB29277EB}" type="datetimeFigureOut">
              <a:rPr lang="es-ES" smtClean="0"/>
              <a:pPr/>
              <a:t>27/03/2013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89C181A-34AD-4558-AA0F-2739C1E405CF}"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C2D9B43-6D46-46F9-B865-508CB29277EB}" type="datetimeFigureOut">
              <a:rPr lang="es-ES" smtClean="0"/>
              <a:pPr/>
              <a:t>27/03/2013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89C181A-34AD-4558-AA0F-2739C1E405CF}"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C2D9B43-6D46-46F9-B865-508CB29277EB}" type="datetimeFigureOut">
              <a:rPr lang="es-ES" smtClean="0"/>
              <a:pPr/>
              <a:t>27/03/2013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89C181A-34AD-4558-AA0F-2739C1E405CF}"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C2D9B43-6D46-46F9-B865-508CB29277EB}" type="datetimeFigureOut">
              <a:rPr lang="es-ES" smtClean="0"/>
              <a:pPr/>
              <a:t>27/03/2013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89C181A-34AD-4558-AA0F-2739C1E405CF}"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C2D9B43-6D46-46F9-B865-508CB29277EB}" type="datetimeFigureOut">
              <a:rPr lang="es-ES" smtClean="0"/>
              <a:pPr/>
              <a:t>27/03/2013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89C181A-34AD-4558-AA0F-2739C1E405CF}"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C2D9B43-6D46-46F9-B865-508CB29277EB}" type="datetimeFigureOut">
              <a:rPr lang="es-ES" smtClean="0"/>
              <a:pPr/>
              <a:t>27/03/2013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A89C181A-34AD-4558-AA0F-2739C1E405CF}"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C2D9B43-6D46-46F9-B865-508CB29277EB}" type="datetimeFigureOut">
              <a:rPr lang="es-ES" smtClean="0"/>
              <a:pPr/>
              <a:t>27/03/2013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A89C181A-34AD-4558-AA0F-2739C1E405CF}"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C2D9B43-6D46-46F9-B865-508CB29277EB}" type="datetimeFigureOut">
              <a:rPr lang="es-ES" smtClean="0"/>
              <a:pPr/>
              <a:t>27/03/2013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A89C181A-34AD-4558-AA0F-2739C1E405CF}"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C2D9B43-6D46-46F9-B865-508CB29277EB}" type="datetimeFigureOut">
              <a:rPr lang="es-ES" smtClean="0"/>
              <a:pPr/>
              <a:t>27/03/2013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89C181A-34AD-4558-AA0F-2739C1E405CF}"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C2D9B43-6D46-46F9-B865-508CB29277EB}" type="datetimeFigureOut">
              <a:rPr lang="es-ES" smtClean="0"/>
              <a:pPr/>
              <a:t>27/03/2013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89C181A-34AD-4558-AA0F-2739C1E405CF}"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2D9B43-6D46-46F9-B865-508CB29277EB}" type="datetimeFigureOut">
              <a:rPr lang="es-ES" smtClean="0"/>
              <a:pPr/>
              <a:t>27/03/2013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9C181A-34AD-4558-AA0F-2739C1E405CF}"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8" name="7 Marcador de contenido" descr="_logo[1].jpg"/>
          <p:cNvPicPr>
            <a:picLocks noGrp="1" noChangeAspect="1"/>
          </p:cNvPicPr>
          <p:nvPr>
            <p:ph idx="1"/>
          </p:nvPr>
        </p:nvPicPr>
        <p:blipFill>
          <a:blip r:embed="rId2"/>
          <a:stretch>
            <a:fillRect/>
          </a:stretch>
        </p:blipFill>
        <p:spPr>
          <a:xfrm>
            <a:off x="1000100" y="0"/>
            <a:ext cx="7072362" cy="2205020"/>
          </a:xfrm>
        </p:spPr>
      </p:pic>
      <p:pic>
        <p:nvPicPr>
          <p:cNvPr id="9" name="8 Imagen" descr="_foto[1].jpg"/>
          <p:cNvPicPr>
            <a:picLocks noChangeAspect="1"/>
          </p:cNvPicPr>
          <p:nvPr/>
        </p:nvPicPr>
        <p:blipFill>
          <a:blip r:embed="rId3"/>
          <a:stretch>
            <a:fillRect/>
          </a:stretch>
        </p:blipFill>
        <p:spPr>
          <a:xfrm>
            <a:off x="928662" y="2214554"/>
            <a:ext cx="7286676" cy="43577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9"/>
                                        </p:tgtEl>
                                        <p:attrNameLst>
                                          <p:attrName>ppt_y</p:attrName>
                                        </p:attrNameLst>
                                      </p:cBhvr>
                                      <p:tavLst>
                                        <p:tav tm="0">
                                          <p:val>
                                            <p:strVal val="#ppt_y"/>
                                          </p:val>
                                        </p:tav>
                                        <p:tav tm="100000">
                                          <p:val>
                                            <p:strVal val="#ppt_y"/>
                                          </p:val>
                                        </p:tav>
                                      </p:tavLst>
                                    </p:anim>
                                    <p:animEffect transition="in" filter="fade">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ALUBIA ROJA CAPARRÓN PINTO</a:t>
            </a:r>
            <a:endParaRPr lang="es-ES" dirty="0"/>
          </a:p>
        </p:txBody>
      </p:sp>
      <p:pic>
        <p:nvPicPr>
          <p:cNvPr id="4" name="3 Marcador de contenido" descr="caparron-pinto-sabor-de-rioja.jpg"/>
          <p:cNvPicPr>
            <a:picLocks noGrp="1" noChangeAspect="1"/>
          </p:cNvPicPr>
          <p:nvPr>
            <p:ph idx="1"/>
          </p:nvPr>
        </p:nvPicPr>
        <p:blipFill>
          <a:blip r:embed="rId2"/>
          <a:stretch>
            <a:fillRect/>
          </a:stretch>
        </p:blipFill>
        <p:spPr>
          <a:xfrm>
            <a:off x="5214942" y="2285992"/>
            <a:ext cx="3286148" cy="3643338"/>
          </a:xfrm>
        </p:spPr>
      </p:pic>
      <p:sp>
        <p:nvSpPr>
          <p:cNvPr id="5" name="4 Llamada ovalada"/>
          <p:cNvSpPr/>
          <p:nvPr/>
        </p:nvSpPr>
        <p:spPr>
          <a:xfrm>
            <a:off x="1428728" y="1785926"/>
            <a:ext cx="2357438" cy="1500188"/>
          </a:xfrm>
          <a:prstGeom prst="wedgeEllipseCallout">
            <a:avLst>
              <a:gd name="adj1" fmla="val 79776"/>
              <a:gd name="adj2" fmla="val 4409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solidFill>
                  <a:srgbClr val="FFFFFF"/>
                </a:solidFill>
                <a:latin typeface="Arial" charset="0"/>
                <a:cs typeface="Arial" charset="0"/>
              </a:rPr>
              <a:t>Precio: </a:t>
            </a:r>
            <a:r>
              <a:rPr lang="es-ES" dirty="0" smtClean="0">
                <a:solidFill>
                  <a:srgbClr val="FFFFFF"/>
                </a:solidFill>
                <a:latin typeface="Arial" charset="0"/>
                <a:cs typeface="Arial" charset="0"/>
              </a:rPr>
              <a:t>1.50</a:t>
            </a:r>
            <a:r>
              <a:rPr lang="es-ES" dirty="0" smtClean="0"/>
              <a:t>€ IVA incluido</a:t>
            </a:r>
            <a:endParaRPr lang="es-ES" dirty="0">
              <a:solidFill>
                <a:srgbClr val="FFFFFF"/>
              </a:solidFill>
              <a:latin typeface="Arial" charset="0"/>
              <a:cs typeface="Arial" charset="0"/>
            </a:endParaRPr>
          </a:p>
        </p:txBody>
      </p:sp>
      <p:sp>
        <p:nvSpPr>
          <p:cNvPr id="6" name="5 Rectángulo"/>
          <p:cNvSpPr/>
          <p:nvPr/>
        </p:nvSpPr>
        <p:spPr>
          <a:xfrm>
            <a:off x="857224" y="3929066"/>
            <a:ext cx="4572000" cy="923330"/>
          </a:xfrm>
          <a:prstGeom prst="rect">
            <a:avLst/>
          </a:prstGeom>
        </p:spPr>
        <p:txBody>
          <a:bodyPr>
            <a:spAutoFit/>
          </a:bodyPr>
          <a:lstStyle/>
          <a:p>
            <a:r>
              <a:rPr lang="es-ES" b="1" dirty="0" smtClean="0"/>
              <a:t>Peso Neto</a:t>
            </a:r>
            <a:r>
              <a:rPr lang="es-ES" dirty="0" smtClean="0"/>
              <a:t>: 550 gr.</a:t>
            </a:r>
          </a:p>
          <a:p>
            <a:r>
              <a:rPr lang="es-ES" b="1" dirty="0" smtClean="0"/>
              <a:t>Peso Escurrido</a:t>
            </a:r>
            <a:r>
              <a:rPr lang="es-ES" dirty="0" smtClean="0"/>
              <a:t>: 350 gr.</a:t>
            </a:r>
          </a:p>
          <a:p>
            <a:r>
              <a:rPr lang="es-ES" b="1" dirty="0" smtClean="0"/>
              <a:t>Calidad</a:t>
            </a:r>
            <a:r>
              <a:rPr lang="es-ES" dirty="0" smtClean="0"/>
              <a:t>: Extra</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Scale>
                                      <p:cBhvr>
                                        <p:cTn id="16"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4"/>
                                        </p:tgtEl>
                                        <p:attrNameLst>
                                          <p:attrName>ppt_x</p:attrName>
                                          <p:attrName>ppt_y</p:attrName>
                                        </p:attrNameLst>
                                      </p:cBhvr>
                                    </p:animMotion>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5"/>
                                        </p:tgtEl>
                                        <p:attrNameLst>
                                          <p:attrName>style.visibility</p:attrName>
                                        </p:attrNameLst>
                                      </p:cBhvr>
                                      <p:to>
                                        <p:strVal val="visible"/>
                                      </p:to>
                                    </p:set>
                                    <p:anim calcmode="discrete" valueType="clr">
                                      <p:cBhvr override="childStyle">
                                        <p:cTn id="23"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5"/>
                                        </p:tgtEl>
                                        <p:attrNameLst>
                                          <p:attrName>fillcolor</p:attrName>
                                        </p:attrNameLst>
                                      </p:cBhvr>
                                      <p:tavLst>
                                        <p:tav tm="0">
                                          <p:val>
                                            <p:clrVal>
                                              <a:schemeClr val="accent2"/>
                                            </p:clrVal>
                                          </p:val>
                                        </p:tav>
                                        <p:tav tm="50000">
                                          <p:val>
                                            <p:clrVal>
                                              <a:schemeClr val="hlink"/>
                                            </p:clrVal>
                                          </p:val>
                                        </p:tav>
                                      </p:tavLst>
                                    </p:anim>
                                    <p:set>
                                      <p:cBhvr>
                                        <p:cTn id="25" dur="80"/>
                                        <p:tgtEl>
                                          <p:spTgt spid="5"/>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19"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0" fill="hold"/>
                                        <p:tgtEl>
                                          <p:spTgt spid="6"/>
                                        </p:tgtEl>
                                        <p:attrNameLst>
                                          <p:attrName>ppt_w</p:attrName>
                                        </p:attrNameLst>
                                      </p:cBhvr>
                                      <p:tavLst>
                                        <p:tav tm="0" fmla="#ppt_w*sin(2.5*pi*$)">
                                          <p:val>
                                            <p:fltVal val="0"/>
                                          </p:val>
                                        </p:tav>
                                        <p:tav tm="100000">
                                          <p:val>
                                            <p:fltVal val="1"/>
                                          </p:val>
                                        </p:tav>
                                      </p:tavLst>
                                    </p:anim>
                                    <p:anim calcmode="lin" valueType="num">
                                      <p:cBhvr>
                                        <p:cTn id="31"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ALUBIA VERDE 1/2 KG</a:t>
            </a:r>
            <a:endParaRPr lang="es-ES" dirty="0"/>
          </a:p>
        </p:txBody>
      </p:sp>
      <p:pic>
        <p:nvPicPr>
          <p:cNvPr id="4" name="3 Marcador de contenido" descr="alubia-verde-1-kg.jpg"/>
          <p:cNvPicPr>
            <a:picLocks noGrp="1" noChangeAspect="1"/>
          </p:cNvPicPr>
          <p:nvPr>
            <p:ph idx="1"/>
          </p:nvPr>
        </p:nvPicPr>
        <p:blipFill>
          <a:blip r:embed="rId2"/>
          <a:stretch>
            <a:fillRect/>
          </a:stretch>
        </p:blipFill>
        <p:spPr>
          <a:xfrm>
            <a:off x="5643570" y="2214554"/>
            <a:ext cx="3000396" cy="3500462"/>
          </a:xfrm>
        </p:spPr>
      </p:pic>
      <p:sp>
        <p:nvSpPr>
          <p:cNvPr id="5" name="4 Llamada ovalada"/>
          <p:cNvSpPr/>
          <p:nvPr/>
        </p:nvSpPr>
        <p:spPr>
          <a:xfrm>
            <a:off x="1714480" y="1857364"/>
            <a:ext cx="2357438" cy="1500188"/>
          </a:xfrm>
          <a:prstGeom prst="wedgeEllipseCallout">
            <a:avLst>
              <a:gd name="adj1" fmla="val 79776"/>
              <a:gd name="adj2" fmla="val 4409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solidFill>
                  <a:srgbClr val="FFFFFF"/>
                </a:solidFill>
                <a:latin typeface="Arial" charset="0"/>
                <a:cs typeface="Arial" charset="0"/>
              </a:rPr>
              <a:t>Precio: </a:t>
            </a:r>
            <a:r>
              <a:rPr lang="es-ES" dirty="0" smtClean="0">
                <a:solidFill>
                  <a:srgbClr val="FFFFFF"/>
                </a:solidFill>
                <a:latin typeface="Arial" charset="0"/>
                <a:cs typeface="Arial" charset="0"/>
              </a:rPr>
              <a:t>1.50</a:t>
            </a:r>
            <a:r>
              <a:rPr lang="es-ES" dirty="0" smtClean="0"/>
              <a:t>€ IVA incluido</a:t>
            </a:r>
            <a:endParaRPr lang="es-ES" dirty="0">
              <a:solidFill>
                <a:srgbClr val="FFFFFF"/>
              </a:solidFill>
              <a:latin typeface="Arial" charset="0"/>
              <a:cs typeface="Arial" charset="0"/>
            </a:endParaRPr>
          </a:p>
        </p:txBody>
      </p:sp>
      <p:sp>
        <p:nvSpPr>
          <p:cNvPr id="6" name="5 Rectángulo"/>
          <p:cNvSpPr/>
          <p:nvPr/>
        </p:nvSpPr>
        <p:spPr>
          <a:xfrm>
            <a:off x="428596" y="4143380"/>
            <a:ext cx="4572000" cy="1477328"/>
          </a:xfrm>
          <a:prstGeom prst="rect">
            <a:avLst/>
          </a:prstGeom>
        </p:spPr>
        <p:txBody>
          <a:bodyPr>
            <a:spAutoFit/>
          </a:bodyPr>
          <a:lstStyle/>
          <a:p>
            <a:endParaRPr lang="es-ES" dirty="0" smtClean="0"/>
          </a:p>
          <a:p>
            <a:r>
              <a:rPr lang="es-ES" b="1" dirty="0" smtClean="0"/>
              <a:t>Peso Neto</a:t>
            </a:r>
            <a:r>
              <a:rPr lang="es-ES" dirty="0" smtClean="0"/>
              <a:t>: 390 gr.</a:t>
            </a:r>
          </a:p>
          <a:p>
            <a:r>
              <a:rPr lang="es-ES" b="1" dirty="0" smtClean="0"/>
              <a:t>Peso Escurrido</a:t>
            </a:r>
            <a:r>
              <a:rPr lang="es-ES" dirty="0" smtClean="0"/>
              <a:t>: 210 gr.</a:t>
            </a:r>
          </a:p>
          <a:p>
            <a:r>
              <a:rPr lang="es-ES" b="1" dirty="0" smtClean="0"/>
              <a:t>Calidad</a:t>
            </a:r>
            <a:r>
              <a:rPr lang="es-ES" dirty="0" smtClean="0"/>
              <a:t>: Primera</a:t>
            </a:r>
          </a:p>
          <a:p>
            <a:endParaRPr lang="es-ES" b="1" dirty="0" smtClean="0"/>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Scale>
                                      <p:cBhvr>
                                        <p:cTn id="16"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4"/>
                                        </p:tgtEl>
                                        <p:attrNameLst>
                                          <p:attrName>ppt_x</p:attrName>
                                          <p:attrName>ppt_y</p:attrName>
                                        </p:attrNameLst>
                                      </p:cBhvr>
                                    </p:animMotion>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5"/>
                                        </p:tgtEl>
                                        <p:attrNameLst>
                                          <p:attrName>style.visibility</p:attrName>
                                        </p:attrNameLst>
                                      </p:cBhvr>
                                      <p:to>
                                        <p:strVal val="visible"/>
                                      </p:to>
                                    </p:set>
                                    <p:anim calcmode="discrete" valueType="clr">
                                      <p:cBhvr override="childStyle">
                                        <p:cTn id="23"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5"/>
                                        </p:tgtEl>
                                        <p:attrNameLst>
                                          <p:attrName>fillcolor</p:attrName>
                                        </p:attrNameLst>
                                      </p:cBhvr>
                                      <p:tavLst>
                                        <p:tav tm="0">
                                          <p:val>
                                            <p:clrVal>
                                              <a:schemeClr val="accent2"/>
                                            </p:clrVal>
                                          </p:val>
                                        </p:tav>
                                        <p:tav tm="50000">
                                          <p:val>
                                            <p:clrVal>
                                              <a:schemeClr val="hlink"/>
                                            </p:clrVal>
                                          </p:val>
                                        </p:tav>
                                      </p:tavLst>
                                    </p:anim>
                                    <p:set>
                                      <p:cBhvr>
                                        <p:cTn id="25" dur="80"/>
                                        <p:tgtEl>
                                          <p:spTgt spid="5"/>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19"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0" fill="hold"/>
                                        <p:tgtEl>
                                          <p:spTgt spid="6"/>
                                        </p:tgtEl>
                                        <p:attrNameLst>
                                          <p:attrName>ppt_w</p:attrName>
                                        </p:attrNameLst>
                                      </p:cBhvr>
                                      <p:tavLst>
                                        <p:tav tm="0" fmla="#ppt_w*sin(2.5*pi*$)">
                                          <p:val>
                                            <p:fltVal val="0"/>
                                          </p:val>
                                        </p:tav>
                                        <p:tav tm="100000">
                                          <p:val>
                                            <p:fltVal val="1"/>
                                          </p:val>
                                        </p:tav>
                                      </p:tavLst>
                                    </p:anim>
                                    <p:anim calcmode="lin" valueType="num">
                                      <p:cBhvr>
                                        <p:cTn id="31"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Bote de piña 1 kg</a:t>
            </a:r>
            <a:endParaRPr lang="es-ES" dirty="0"/>
          </a:p>
        </p:txBody>
      </p:sp>
      <p:pic>
        <p:nvPicPr>
          <p:cNvPr id="6" name="5 Marcador de contenido" descr="pina-1-kg.jpg"/>
          <p:cNvPicPr>
            <a:picLocks noGrp="1" noChangeAspect="1"/>
          </p:cNvPicPr>
          <p:nvPr>
            <p:ph idx="1"/>
          </p:nvPr>
        </p:nvPicPr>
        <p:blipFill>
          <a:blip r:embed="rId2"/>
          <a:stretch>
            <a:fillRect/>
          </a:stretch>
        </p:blipFill>
        <p:spPr>
          <a:xfrm>
            <a:off x="5357818" y="2285992"/>
            <a:ext cx="2857500" cy="3429024"/>
          </a:xfrm>
        </p:spPr>
      </p:pic>
      <p:sp>
        <p:nvSpPr>
          <p:cNvPr id="7" name="6 Llamada ovalada"/>
          <p:cNvSpPr/>
          <p:nvPr/>
        </p:nvSpPr>
        <p:spPr>
          <a:xfrm>
            <a:off x="1142976" y="1785926"/>
            <a:ext cx="2357438" cy="1500188"/>
          </a:xfrm>
          <a:prstGeom prst="wedgeEllipseCallout">
            <a:avLst>
              <a:gd name="adj1" fmla="val 79776"/>
              <a:gd name="adj2" fmla="val 4409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solidFill>
                  <a:srgbClr val="FFFFFF"/>
                </a:solidFill>
                <a:latin typeface="Arial" charset="0"/>
                <a:cs typeface="Arial" charset="0"/>
              </a:rPr>
              <a:t>Precio: </a:t>
            </a:r>
            <a:r>
              <a:rPr lang="es-ES" dirty="0" smtClean="0">
                <a:solidFill>
                  <a:srgbClr val="FFFFFF"/>
                </a:solidFill>
                <a:latin typeface="Arial" charset="0"/>
                <a:cs typeface="Arial" charset="0"/>
              </a:rPr>
              <a:t>2.00</a:t>
            </a:r>
            <a:r>
              <a:rPr lang="es-ES" dirty="0" smtClean="0"/>
              <a:t>€ IVA incluido</a:t>
            </a:r>
            <a:endParaRPr lang="es-ES" dirty="0">
              <a:solidFill>
                <a:srgbClr val="FFFFFF"/>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8" presetClass="entr" presetSubtype="0" accel="5000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6"/>
                                        </p:tgtEl>
                                        <p:attrNameLst>
                                          <p:attrName>ppt_y</p:attrName>
                                        </p:attrNameLst>
                                      </p:cBhvr>
                                      <p:tavLst>
                                        <p:tav tm="0">
                                          <p:val>
                                            <p:strVal val="#ppt_y"/>
                                          </p:val>
                                        </p:tav>
                                        <p:tav tm="100000">
                                          <p:val>
                                            <p:strVal val="#ppt_y"/>
                                          </p:val>
                                        </p:tav>
                                      </p:tavLst>
                                    </p:anim>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amond(in)">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2962672" cy="4525963"/>
          </a:xfrm>
        </p:spPr>
        <p:txBody>
          <a:bodyPr>
            <a:normAutofit/>
          </a:bodyPr>
          <a:lstStyle/>
          <a:p>
            <a:pPr>
              <a:buNone/>
            </a:pPr>
            <a:r>
              <a:rPr lang="es-ES" sz="2000" dirty="0" smtClean="0">
                <a:latin typeface="Arial" pitchFamily="34" charset="0"/>
                <a:cs typeface="Arial" pitchFamily="34" charset="0"/>
              </a:rPr>
              <a:t>Hojaldre muy fino</a:t>
            </a:r>
          </a:p>
          <a:p>
            <a:pPr>
              <a:buNone/>
            </a:pPr>
            <a:r>
              <a:rPr lang="es-ES" sz="2000" dirty="0" smtClean="0">
                <a:latin typeface="Arial" pitchFamily="34" charset="0"/>
                <a:cs typeface="Arial" pitchFamily="34" charset="0"/>
              </a:rPr>
              <a:t>relleno con una</a:t>
            </a:r>
          </a:p>
          <a:p>
            <a:pPr>
              <a:buNone/>
            </a:pPr>
            <a:r>
              <a:rPr lang="es-ES" sz="2000" dirty="0" smtClean="0">
                <a:latin typeface="Arial" pitchFamily="34" charset="0"/>
                <a:cs typeface="Arial" pitchFamily="34" charset="0"/>
              </a:rPr>
              <a:t>exquisita mezcla a</a:t>
            </a:r>
          </a:p>
          <a:p>
            <a:pPr>
              <a:buNone/>
            </a:pPr>
            <a:r>
              <a:rPr lang="es-ES" sz="2000" dirty="0" smtClean="0">
                <a:latin typeface="Arial" pitchFamily="34" charset="0"/>
                <a:cs typeface="Arial" pitchFamily="34" charset="0"/>
              </a:rPr>
              <a:t>base de almendra</a:t>
            </a:r>
          </a:p>
          <a:p>
            <a:pPr>
              <a:buNone/>
            </a:pPr>
            <a:r>
              <a:rPr lang="es-ES" sz="2000" dirty="0" smtClean="0">
                <a:latin typeface="Arial" pitchFamily="34" charset="0"/>
                <a:cs typeface="Arial" pitchFamily="34" charset="0"/>
              </a:rPr>
              <a:t>rayada, huevo y</a:t>
            </a:r>
          </a:p>
          <a:p>
            <a:pPr>
              <a:buNone/>
            </a:pPr>
            <a:r>
              <a:rPr lang="es-ES" sz="2000" dirty="0" smtClean="0">
                <a:latin typeface="Arial" pitchFamily="34" charset="0"/>
                <a:cs typeface="Arial" pitchFamily="34" charset="0"/>
              </a:rPr>
              <a:t>azúcar.</a:t>
            </a:r>
          </a:p>
          <a:p>
            <a:pPr>
              <a:buNone/>
            </a:pPr>
            <a:endParaRPr lang="es-ES" sz="2000" dirty="0" smtClean="0">
              <a:latin typeface="Arial" pitchFamily="34" charset="0"/>
              <a:cs typeface="Arial" pitchFamily="34" charset="0"/>
            </a:endParaRPr>
          </a:p>
          <a:p>
            <a:pPr>
              <a:buNone/>
            </a:pPr>
            <a:r>
              <a:rPr lang="es-ES" sz="2000" dirty="0" smtClean="0">
                <a:latin typeface="Arial" pitchFamily="34" charset="0"/>
                <a:cs typeface="Arial" pitchFamily="34" charset="0"/>
              </a:rPr>
              <a:t>Caja 6 u. </a:t>
            </a:r>
          </a:p>
          <a:p>
            <a:pPr>
              <a:buNone/>
            </a:pPr>
            <a:endParaRPr lang="es-ES" sz="2000" dirty="0" smtClean="0">
              <a:latin typeface="Arial" pitchFamily="34" charset="0"/>
              <a:cs typeface="Arial" pitchFamily="34" charset="0"/>
            </a:endParaRPr>
          </a:p>
          <a:p>
            <a:pPr>
              <a:buNone/>
            </a:pPr>
            <a:endParaRPr lang="es-ES" sz="2000" dirty="0" smtClean="0">
              <a:latin typeface="Arial" pitchFamily="34" charset="0"/>
              <a:cs typeface="Arial" pitchFamily="34" charset="0"/>
            </a:endParaRPr>
          </a:p>
        </p:txBody>
      </p:sp>
      <p:sp>
        <p:nvSpPr>
          <p:cNvPr id="3" name="2 Título"/>
          <p:cNvSpPr>
            <a:spLocks noGrp="1"/>
          </p:cNvSpPr>
          <p:nvPr>
            <p:ph type="title"/>
          </p:nvPr>
        </p:nvSpPr>
        <p:spPr>
          <a:xfrm>
            <a:off x="467544" y="404664"/>
            <a:ext cx="8229600" cy="1143000"/>
          </a:xfrm>
        </p:spPr>
        <p:txBody>
          <a:bodyPr>
            <a:normAutofit fontScale="90000"/>
          </a:bodyPr>
          <a:lstStyle/>
          <a:p>
            <a:pPr lvl="0" algn="ctr"/>
            <a:r>
              <a:rPr lang="es-ES" sz="4900" dirty="0" smtClean="0">
                <a:latin typeface="Arial" pitchFamily="34" charset="0"/>
                <a:cs typeface="Arial" pitchFamily="34" charset="0"/>
              </a:rPr>
              <a:t>FARDELEJOS LA QUELEÑA</a:t>
            </a:r>
            <a:r>
              <a:rPr lang="es-ES" dirty="0" smtClean="0"/>
              <a:t/>
            </a:r>
            <a:br>
              <a:rPr lang="es-ES" dirty="0" smtClean="0"/>
            </a:br>
            <a:endParaRPr lang="es-ES" dirty="0"/>
          </a:p>
        </p:txBody>
      </p:sp>
      <p:sp>
        <p:nvSpPr>
          <p:cNvPr id="1026" name="AutoShape 2" descr="data:image/jpeg;base64,/9j/4AAQSkZJRgABAQAAAQABAAD/2wCEAAkGBhQSERUUEhQWFRUVFxwXFxcWGBkYGBgXFxQXFhwYFxUXHCYeGBokGRcYITAgIycqLCwsFR4xNTAqNiYrLCkBCQoKDgwOGg8PGiwiHyQ0LCkqKSwsLCosLCosLCosKiksLCwsLywsLCwsLCwsKSwsLCwsLCwqLCwsLCksLCwsLP/AABEIAOEA4QMBIgACEQEDEQH/xAAbAAEAAgMBAQAAAAAAAAAAAAAABQYDBAcCAf/EAEgQAAEDAgMEBwQHBAgFBQAAAAEAAhEDIQQSMQVBUWEGEyIycYGRBxSh0SNCUrHB4fAWM2JyFyRTgpKistIVc5OzwjRDZHTx/8QAGgEBAAIDAQAAAAAAAAAAAAAAAAMEAQIFBv/EADARAAIBAwMCBAUDBQEAAAAAAAABAgMEERIhMUFRBRNhcRQiMpGhM7HwQlKBwdEj/9oADAMBAAIRAxEAPwDuKIiAIiIAiIgCIiAIiIAiIgCIiAIiIAiIgCIiAIiIAiIgCIiAIiIAiIgCIiAIiIAiIgCIiAIiIAiIgCIiAIiIAiIgCIiAIiIAiIgCIiAIiIAiIgCIiAIiIAiIgCIiAIiIAiIgCIiAIiIAiIgCIiAIiIAiIgCIiAIiIAiIgCw4jEBgkrMoXpE7soCNO3q9Ul1GA0OLRp9VxaSZ5he2YrFnVwH+H5LT6Oj6I/8AMqf9wrx0h6Qe7UnEtMkEMvYmOO4qCeIx1NtEsFKc/Lgssk3YzEAhua54mmPQQSVl67EgHttcdwAA+JXJmbaxI+kNaC24vmgua6AAQSZE6nhIC6H0R28cVQzPAD2mHRpyMbpCqUasaktOWXrqyqW8PM2a4fOx42p0vr4cTVaWjiA1w+CjGe1MH6x/wj5K3YjDtqNLXgEGxBXIOmnRv3SsHM/dvu3lyVuUWuGb2Ct670TWGXT+lEfb0/hCN9qTft/5QuWnTwt5Tb9c15ouAIzCRvEx5yOGvko4ts68vDKC6HVh7UW/bHoPkvTfaew/+40eI/JUOhTwzsrWw5zgbZTmmRYXgWk3O462nPW2VTpjM5jQ3UkAuDezEESYvJtOo1hSblR2lunjDLuPahT31G+h/Bq+/wBKFL+1b6H/AGLmW0KlAQaYDiYkXa0dkTcGZzTZZ6AwxaALudIALZdMCAOBLpEk8DxWN+5l2NHGcM6P/ShS/tWeh/2ryPalTmOsZ4wY9cqo9XZLGjM6m0DUx2soESS0m41JAvwUXjDQhpYMziLtgtbO+YM8LePm3XU1jZUJcJnTKntSpjSow+Tj/wCK8D2rM+030K51hPd8ot2nECHNzRIdp55bnjuut12x2gZjTbukCC4AE9ognKZtprFtb53MOzoR2aZdj7Waf2h/hK8H2us/TD81zjGYjD5QWNBdwDcre8bnQ92NOPmvWEr4bKMwhxIBBZnA1nLxGmt9VjL7knwNHGdLOjf0vU/0w/NB7YaW8f5D81SDsluWcjJgWlmYATe/Yk2/WsZi8Vh8ssbmdJsGBjT2jBI1jLGngd5TL7msbO3lxFnSj7YqXCP7h+a9j2w0N5P/AEn/ADXNMFisNl7bYcSJBYHgC85eWmt7HkpE7IbknJTmNPos0cZjJJ00WPmfUSs7eL3TLu72yUeB/wCmf9yM9tdAd5jj/KCPvXMsfjcOW9hkvBMdgNaRJiQN0bgeAO9TY2LTdRY5lKmSQMzuzDQfrXHaMwPF11lau5rO0t4JOUX9zrXRHptR2iKhote3qyA4PAHeBIiCeBViXMPYrSDTjgNBVa0eWcQunqaLyjj3MI06rjHgIiLYrhQvSLuqaUL0i7qAgtgPApGTH0j/APUVHdO8L1uHHV9pzHTlGpBsYHKx8itnZD/oHDjVqDhoSdfFSAywZdq5wOn1pEqKcFUhpZJTqyo1lUjymcldiBlyPys7oIccptMEtcQRMm8GVdvZ3gcofWc4tD4Y1rgWkhpPaINxLiY5AcVY6zWEOMSQRFxeNHDmPwEyvRLe1G/NYHjnkgbrR6+M1qNnGnLVnJ0LrxWVem6ajjPO+SSpvB0Mqn+1Jg92bOua3orTh67WtcSYAJuTaIB8vDddcw6b9JRiauVp+jp6cyrU5YRD4ZRlUrqS4W7ZWKjYB9Pu+XwWBZqjpIEjW5NhJ4ngFcdmezwmTVdMOIhvdc2BD2mZGrtd7dCNedWuqVtHVVeD1lavCnvIo3WZbzHOUdiyZGcmbnta8zddcobJw1EZWMpMIsSSC8iSYLj2t5WapgqOZtN7KZcbiaYImHN1I1IJHMLkvx2Ke1NlF3yb+hnIcBhTWqNpsuXEDiACQJMbrqYwnQ3EvzFrQAx5bLyaZMHvBpBMaH5q9YmuKT6gbSaCCHSTGc5Q0QGi1gBcwIXvGVHzQId1bKgIeAGkiwg5nA28eS1qeLVZY8uKWe+/7GJXNR8JJev3K7h+gpM9ZXN2icsmH+J7zdRoCvf7Ds6+IqdRHels5onSJjdpM8lJ4qtUfRqtzvcG1W9XUEtcRmBIJZEw0O8onUL1RcRTqiajnFjoIz5RYZbuMh2YkSPu0q/F3TTbn6Yx+ehDqq/3fzYh8T0AA7lXRv1xEv4kgWb5EqLxPRDEtyF3aDyGnqyXuAvcgxLfEjVXKhjxTwxZneanVuMkuJDogS53Ex5nmvmzsQ4R11RpEDvZbzMlpaAQRGnPduzTvruCbbzjut37YMqrWjl5ycw2hs11J7mOF2kiYMEAm45GJWjmHELsuKrtFUNyjLl6zODOWQQTBBmWjdxXuhXY4CAWBxgEsDQSebTY9mPKFaXjUlFN0/ySfFySy4/k4z1xnUzprfwRdkrYWjXHVvDKgJjtAzv0dlvG66rO3fZ/Ta01GP6sDM58wWtaGyA2mALTvkmNxlWKHjFKctFROLfHU3hdxbxJYKBC9ZjrJnSZ3cPBemr1lXayXsGs4KSwG1MQTkZUIbq7TQa+Z4bzC0HhSmxsOGsNXPBOZuUEiOBJHEgDdZ3JZRBWwo7nSPYiDkxpOprCTxOUmbeK6cuc+xp+ZmNda+J3aRkELoymhweWvP1pfzoERFuVAoXpF3VNKG6Rd1AVTo9tVjGvaXtBFV9iYNzxn8FNHaTSNRpq0gxzEhca24T7zVt9Y8t61Otduzev5KDWd+PhKqRU9XO/B13C4ulQcXOqkgNaxgc+Ya0XLiScz3OJJd4cFp7U9pVGmIZDjuiT+A+9cuLSdQ7zP5LwWgcPK/xUaajnSuSzT8HpJ5m8k1tvphXxRguys+yLDz/NQxfFh+ufivDnyvgTDe7OtCnCnHTBYQdoV2HZ1csptaSHuytJII1LQJtoJBK4+pzoY4jFZySGBjusMgDLlgZ51aOVwY0Erk+LWfxNLOfpy/cp3lHXDOeDolZgNUnQEi8tgxl1Gabxw38ljdhs7ju0DIJgRoS2BunfqqNhun9ZtNrMjXa5nOLsz53/AMJm9rbrKObtnEOjNXqGDI7RF/KFy4eE3PDaSWy6lONpV6tI6HXx1Npe978xpw14GW3AOYJOp471o09v4b7BNzHYmO1rL5IkXgKo0KjiCMxhxkzeSOJ1W9h6CmfhsIL5m37bEitUvqZbG7dYdHOjwd8ALfHeg280usx8azN5jh+fNRdFlQveHl4ZlpxJMaX1t4+A5raweHJDXZXNtMO1BBMaCbwqs7GlHhMglb04+v8Anubb9qgXJfHgd/I2+K1n7dpAz1cHS7W3BMG4vpuWk3CltV7AHFjh1jD2iATZzSTbdIHzWDE0Fj4WlGWP9kit4J4yTWDxtEwdXVQWgOcSSBraSALb+C2qlGYY53YadA25j+KeesKjYuYiTAuBNhPAKPqV3t7r3i82cQCeYBupl4a5PVGf33NvhHypHSRQ7Qyw3tTPaIsZnIWxO/WAo3pPtOm6hVpVKjadTqics9ozwbqZg25qoV+l9d5a2qWmn1jXEBgBDQRLWnUDLPE9o3uo7pJVa/F1Xsc1zXnMC05hERc7jbTdIUlDwufmxlVfG6x6NGsbWWta2R7F7K8gIV6U6qZieFLbDr5mmkGd2XZhckmwkW0MHf3IUQ9ZdnPcKkNEyIdOmXeZ3RxWUQ1o6os7B7GGxSxn/wBpw9GhdGXN/Yf/AOlxJ44k/wDaprpCnhweUvf15BERblQKG6Rd1TKhukXdQHEMVhusxtRsT2nEgTMTE24SD5LQxmEdSe5jiTB8JG4kbrblLExjas784NptmDrc4bqsW3MExuV4s55JLfqgRYjyy+ZPlXxsext6jWmL4aREhfCFlDULFgvmKjh3PcGsaXE7gJtvJ4AbybBWul7NqpkPrMa4Fgyta5/7wkAza0xoOanfZ5sBppZzmBqyXgtOV9GYa1r5EX7XEzvCmtrbapscGBtmADMB+70AEzLZgabhPBVK1fQtTeFx79zi3F9U8zy6XTk5rt/ofXwkl4D6Ydl6xuk/xNN2/Ec1D0cMXuaxolznBrRxc4gD4ld3xLaeJoOkNIykHrDDQHCCTGtlxyg5uDx7TOdlCu0zrmYCDPM5T5kKaE05YzzuvYktL2daMlJfMvyZdqYPD4WsaDqb67qcCrU6w0+3ALhSaBECYl8yQdyl8B0YpjG0KTpqUMS0PpPnK7IWOcJi2YEQRpcHkozpVs9/vtVzGmo2u81KLmAuFRtTtDIR3rmPJWSnjmUsbs6k5w/qlMUqrgeyKj2ZS2f4TlnhJ4FS+5mc5aE4tttPP259NyIwNFhxIYWdg1AzLmdMF+Wc0zO9TWzMNTdSxDzTE08uQZnaOeWw697eC0KGzKlPFy9jmhlXO5xBDQ1r8xdm0iBY77KW6N5/d8U5jXSRTiASf3hkCNSAqMll4fr+xHWl8uU/7evqfKbxlBDADm1BdBaGmRd0zJbpxX3b9ZtKs6mwRGlzPca6SSeJWZ7KrmtNQOsS1uYEFxdeBOtmEptjAVHYysQx5BLA0hvZPYZMONtd/JcatRcovbqum/X/AHgrqS17+vX2PeFYDh3PLQ5wc0AnNFzBkBw9QtV5Esmm0HNP1gHNkAWLiRcG4Uvg6Lm0ajWyD1jQCDE5SQSCLltvMLycOCWZ7mw7RzFoBc4nMTMAujzCsxtNKi0sbduue5Aq2JP+dCG6SNNOK1AzRcSIN8r26sdv3cfzrPSSmBXe2myADAa2SSfFxJJJV2wuCDTUZUOajWkVG8CbhzSNHD8PBQGMwbm4uvWyZm0S6ozNZtR7TDAD9btQ45dzCujDf/hbt6qTx2X34x/khulGxKdKjQqUjmHaoVj/APIpkl3kRmjkwKv4LCGpUDBabzwAGsK4bFqNxOHxWF6unSDm9cx+d+Xr2EZQ51V7ruFrbgVGdE9ndqo9wggimAbEGRm011A8itrmr5VJzXPT3LUKrinGXK/ZkXj9jVaIzPYch0eLt9d3mtArrmGYMmUtkHlx8eMaKI2j0Jw9XtNzU3E/UiOF2G2vCFXoXjkv/RGqvEniRStg9F6+Nc4UQ2Gd57yWtBOgkAkk8APGLKwbP9nmLoueXNpOBEQHEzfdOXdx15aq39H6FPCUW0W7jLnQO282LjB5RG4ABST8ZIsZ8F0YThLhnNuL+q5NRXymD2S4GpSoYltRjmf1lxaHCOyWMII4jW/ir2ofo4ZY7+b/AMQphWY8HKq1HUm5PqERFsRhQ3SHuqZUP0h7iA5BXp/16pu7JO6/aFjO4iVp7axbieqIAa0yNCTIm7hY6keAC2trNPvpj5XgxfxhRFYOL3Z5zSc0xrv0VfoeutopqLfZGNfCFmDVlw2GzvDZgHU8BxWkpKKyy85YR0XoTtScIAzrCWsDSXkdWwttlbeRA5bgoXaGxy+u4U3Pe0x1sAkC3dzXMkemqmtt46lgMKylT3WkaydXc3G/42UXsjp5h6NEMIcCGu1YS51QuMOJbIgjW8rjVI+dLl4XXGfXB51KeZVKceWTlPaJpU+rmnTztApGpPVyZs+NNIGi5dtWv1terU+07ysA3s8G2tyhTu3emLqwNOiDTpnLPPKI7DTdo/XNV9lKFdtoSSTl02WS9Z0XBubWGzbw+3cRTbkp1cjfstp0gL8gy6wtcXEl0SeADRw7rQAPIL4Ka9tEK6y8lFbpG7SruIDS5xA0BcSB4A2C3aLlG03rbw7pIA1KqVY7ZZHJJEjUrhrSYus+BhrWgtbOhkbyZO7jPqtdmyarspDQ5oMkSb8v0VujDVJswweYkTPO+nBcaq/mThuVKji9iWo1WtvAmbW0AgaLap1QZNreAm6h/cagvl8iQTE7yOXDgszKT7zAniYjlz/JWoVZdUc2UF0ZstYXOn6tt9xO74bvwWatSkEOEggCIBHobTZeMOXtuYE/hZe/eHgEADSLjwFrBZSWMvOTVt52ILaHR3CuaXOYBA+rLbxwaQJ+SxbKpspMaxrTA4niZk31K3tp0uzGpPDwO6LqJ96ggWk6eN93jvVCpVm5aX0OhBOUN2WPD4lo36aCZ+yLzfitk1A8zAm/hx8rqvYBna7W/WdfgeJ+KkeoIJg+FxwO4eGngrFGu5LdbFSrSUXsz7iHkmGzlM2sN95HmN+5HNLY+8I0ObcQYGl/HeOC+MxRnSPIctRrzUscct7mjzwi19DXk0Xz/aHX+RqsCr/Qx00XnX6Q/wClisC71v8ApxOdU+thERTkYUP0h7imFD9Ie4gOU46PfX2nsW8Z1PJR+1sK7N1hjK4wIgaCNBYaGL6RopDaNOca7kzcSLTGo8dFg2m8VMrG3e0wfsx5SOF9dyrNpRyz09u2tGOxG4XCuqODWAucbABWXEYGlgqJzxUqvAnkdQxs+pPJetlNbh2OdMGO07h4Hcq7tLHGtUzmY0aOA4nmVxvOd9N04LEFy+/oTOTqSwuDBicS+pGczlENAs1vgOPNYcq9rKMG8iQ0xxiy6qUKawsJE+0VhGABegFJ4bo3WflgDtGN5+4fqQpA9C6jBnqEtbusMxgxpJjzUfxFPfDzjsRutBPGSAC+kL4F9KsG+T6HLZ2fh3vrMLQcrT2juAIOp/BNlbMNeqGCw1cRuHLmdB+SvVejTo0+ppjLoLQSSCLSeYvvJHITXuMOnL2KVxcKDUFyzW2e3Lpwg/EcNPkpKlRcfqi2ojwmPh6rTwtiL3PhJ3eS26deBzPAzaL/AAg+a5VtFRitRz6sm3sZOpuZMTby4z5LWxczGotoRExv+N+fmvbcdpvm0TqfPXVa74fO4SNNT+XNTTa04iRRynlmyxgLRB5yLibEmfRfcRhxEzJP3C2v60WGngxoyRHA3nn5fesLcYQdCTF7RYGZJ4fJQurGKxNYN1Ft/KzDjKO4X8iDGiquNwZdj6Ziwp5rgiwLo0HEhWjEYyIi4ubmeO9aGb6SQLxGmt5v5zu3Ko5xjJtdmvuWoqTW5vYbD8iAb2HLmpCjhW3m0XE+Pz+5RmHxP2tLC+hFpWcYwuMDUGBpvuTc2v8AepaMoRRFUU2zcNHUzrv5HS60cS6+UC3EDXQTI1v96yMx9joZ148N/gsdPEAEeH4qeUotYTI0mt2XDoe2KLv+Yf8AS1Tyg+iTgaJI3vPwDR+CnF36CxTRzan1MIiKY0Ch+kPcUwojpD3EByfatYtxjjMdmDabX3c9PNAbuqP7M3k7hunnClNpDLVLhrYx4W+8FV7a+JL6lyYAmIgSZvG+0LztWrK6qO3jsly/Y9JQ+aMcdjzjccasDRg0HE8SsNIgOGYSJuOI8l5leXLp06MKcNENkXlFRWDpOxtg4cU3VC0ggiYNiDYQQBNzpKkcDQp04IpEuncwktdvlx1E/FZ9i13VcFhy0tk025s1+62DA45wFjxD7lrqlR5ES1jIuDMjzbuWVQhDDxv3PNVKk5yab6mV5c4dqmGWN3OgSeQIPOTf1Wem1lcZahDy2T2C4ATLdRrvWiaEBxFEm5vUcTJzMAOW9rT/AHea2RiMtElpa13aIsIjOSLW+r98qXKXJDh9P5+5x6vRyPcw6sc5p8WuLfwXglb23mEV3uP1yX7tXEk3FjeVHErWMlJZR6iL2Rd+gWEHu76ou453eGUlg9Mrj/eWTEOPVgk3sPWB+KiehFSuyjVIY7q2us/d2ozADUgEAmPtOUhtChUbD2d3vWv5TvHA/oQ14p03t0OBKT89tvqKdW8z908IiV6qVpggjs35DW196iG1H1HEPplsDUxwvYfnovLXOc/IByzE6Anhx4b1w1TnEvOUGyZwgdUdfujsgwOMtBB3cfNSDKwkG3A304zwE7wPRalPEZGw2wGpOaDMyTuBn71qVa7jJjSYLTzGt532jieKa1BdyPQ5vsSxdlce1A9dOXwWOi7MZkwZEHcRugLFQfLQ4ngSTffp+uKVKOUEhxuQdRAtqLaKjUqubz05MqONjNVwYLLZZkGNBHPiouvhKjC4Fg1JBBE6jfP6ups0hlzDe0XvKwe95nwRBHHwI/PzWabTk4sRnJcEP1VZurDpa02iCN/r81hr1hwy+Mzpx8CrKzHDLeSbX19fVeamNDhDtLn4EAzHG2iuOjDHIVeWeCtOrHQnhFxuXj3gi8+h8TNvH4KXxtBhuRod3A23XGn3Ks7dc+k0PpEEA9oa2nvcRe3molSbnpTJlUTWcHVugbpwgP8AG774VjVQ9leKNTZzHO1L6gMcqhH4K3r1lvFxpRT7HDrfqS9wiIpyIKI6QdxS6iOkHcQHMekeOyVDAkhoHr/+qtBxJkmSf16Kb23h3VsUaYIHZk2+yTv9PRaeO2G+k3M4iI/QXLo0NE5Ta3b/AAeltZwjCKb3ZpyvJK8Ara/4bVP1DpO5Wi65JcssfRzpLTwzGF8uIBAaNRJJMnduWfFdP+0HMbffbfESJjdyVJlJUHk9NT7laVrTlJya3LDium9d+pERA8N8xEyomttSo8Q55j0566rFVwbmta8iztPMStcuhbeTDOWsv13JIQpxXypGQu3lWfov0Q68CrWdFJw7Aa6HOIJF7WbAJtc8lsdEOikxWxDbG9OmRr/G8cOAPjwWbbfSCpicSMFhXZGmW1arO8AIzdWfqgCRMd4jTfOlg59xdNtwpdOX2LHSptoNAY9tGjRFwSHCJJlznXE8SVgoZHAVKUhjiRAh9N3MZCS0H0sZAWnj8JXdUZRo06TMMI601Wh3WXkta03cY1c4XLpmy8Yna2DoVGt6/J1IytpMeQwTAg02CDxg6clk4+G/VslauBZoewfUeUj7oWni+jzXizoPER8RdR9LpPUp0TVqP6/rHEUW4Wk/QGHOOfUg8SAecqdpbR7TWOyhzmyWlzMwMTBa06gbxbmtZU4TWGhmcHlFcxGy8TSPZb1g5RJEzFzf0UW7EOZ+8pPZ/MHRu3myuWE2pRqNzMa/KXZcxa9om0WcAcpnvAZea+4rZ091zmnk5w+AMLnVPDYNfKW4Xso/Uiu4XaTIy5sp07WnqLeq+1sZTE56jOQBn0E8Vt1dn1WnMQ2p5NnzlpPoVkDmkS/DN5w0fiFz34X3f4JHdLOUj5g65fTa903FjxExPK0KFqPLSRx++PHjCksXjaIZDGuYfF0C890SPgFFPwgc0OzkDiWtid+rwfgqkrKcJ/LuT0q0cPJ697PxHGLeca/lCe9kgAmBEac9/hcrUbsx7+5iGf4CPjcc1sfs1iJnrWHyf+DVYVnUe5l1qaM1TEWgnyHCLGfNalWmKgLR2p1txHwWzT6MVPrVfECm/d/cUjQ6KAgdp45w2N26x3LZWFZvKNfiaUVyWj2Y4bq9ntbwqVOH9oTuVsUN0UwIo4cMaSQHOMnW5nd4qZXpqKaglLnByKjUptoSiQilNAonpB3FLLXxeDbUEOnyQHGdpB1LEuqkENMtBib9l06c/OEr7Ta6j1YNQki5LS4neZJHP4LrH7NUuLvUfJP2bpcXeo+Sj0F6N2kknHdepx/DGnAHVGQQbsc4mJ1tvkW5LO6u+I6utEfYfrwmZXWv2cpcXeo+S+/s7S/i9R8ljyzZ3uf6fycexEuEDD1DJJP0RGsaRoRHxXzCUXtBHu9WCNerJOoMkkD05ldj/Z+lz+HyX0bApc/h8lnyx8c8Ywceq7NrVSGik5gLpLnCG77kCTN9ytOw9i4fDXvUqRd7mH/KIho+PNXkbCp8D+vJfRsSnwKzoRFUu6k1p4XoVbHVm1QWk1Q02IYSyR/MO0PIhYMPTp0WltCl1c72sbPiS50nzVyGxqfBfRsinwWdKK2ppYKHi2VXUy2kXsc6zqj8r3nwOcBvgBAnRRGB6DUGwagqVDqbhrSfIl3xXVRsunwX3/hrOCxoRvGrKKwiluc5rQKTIytysYXZWACw7oJ0sonDbEqsa408tGrUd9JUaX1XmmAYbnqmc03nTkuljZ7OC++4s4LOhGqm0c+fskuZTY/rH5DmLjWe1zzvzZAJH8OnJSrKjxPY15/krb7m3gvvujeCaUattlTzv+x+vRIf9hW33ZvBfeobwWcIwUevsnPrTE8d606nRIOEEOiZjd6LovUjgvvVDgo3RhLlGyk0UXB9HG0+7QZPEiT8VIDC1NzQPAK1ZBwX3IFuoRXCMNt8lU9xqnUD0WbDbMfm7QsrLlSFnCMGLC4cMbDbDVZkRZAREQBERAEREAREQBERAEREAREQBERAEREAREQBERAEREAREQBERAEREAREQBERAEREAREQBERAEREAREQBERAEREAREQBERAEREAREQBERAEREAREQBERAEREAREQBERAEREAREQBERAEREAREQBERAEREAREQBERAEREAREQ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data:image/jpeg;base64,/9j/4AAQSkZJRgABAQAAAQABAAD/2wCEAAkGBhQSERUUEhQWFRUVFxwXFxcWGBkYGBgXFxQXFhwYFxUXHCYeGBokGRcYITAgIycqLCwsFR4xNTAqNiYrLCkBCQoKDgwOGg8PGiwiHyQ0LCkqKSwsLCosLCosLCosKiksLCwsLywsLCwsLCwsKSwsLCwsLCwqLCwsLCksLCwsLP/AABEIAOEA4QMBIgACEQEDEQH/xAAbAAEAAgMBAQAAAAAAAAAAAAAABQYDBAcCAf/EAEgQAAEDAgMEBwQHBAgFBQAAAAEAAhEDIQQSMQVBUWEGEyIycYGRBxSh0SNCUrHB4fAWM2JyFyRTgpKistIVc5OzwjRDZHTx/8QAGgEBAAIDAQAAAAAAAAAAAAAAAAMEAQIFBv/EADARAAIBAwMCBAUDBQEAAAAAAAABAgMEERIhMUFRBRNhcRQiMpGhM7HwQlKBwdEj/9oADAMBAAIRAxEAPwDuKIiAIiIAiIgCIiAIiIAiIgCIiAIiIAiIgCIiAIiIAiIgCIiAIiIAiIgCIiAIiIAiIgCIiAIiIAiIgCIiAIiIAiIgCIiAIiIAiIgCIiAIiIAiIgCIiAIiIAiIgCIiAIiIAiIgCIiAIiIAiIgCIiAIiIAiIgCIiAIiIAiIgCw4jEBgkrMoXpE7soCNO3q9Ul1GA0OLRp9VxaSZ5he2YrFnVwH+H5LT6Oj6I/8AMqf9wrx0h6Qe7UnEtMkEMvYmOO4qCeIx1NtEsFKc/Lgssk3YzEAhua54mmPQQSVl67EgHttcdwAA+JXJmbaxI+kNaC24vmgua6AAQSZE6nhIC6H0R28cVQzPAD2mHRpyMbpCqUasaktOWXrqyqW8PM2a4fOx42p0vr4cTVaWjiA1w+CjGe1MH6x/wj5K3YjDtqNLXgEGxBXIOmnRv3SsHM/dvu3lyVuUWuGb2Ct670TWGXT+lEfb0/hCN9qTft/5QuWnTwt5Tb9c15ouAIzCRvEx5yOGvko4ts68vDKC6HVh7UW/bHoPkvTfaew/+40eI/JUOhTwzsrWw5zgbZTmmRYXgWk3O462nPW2VTpjM5jQ3UkAuDezEESYvJtOo1hSblR2lunjDLuPahT31G+h/Bq+/wBKFL+1b6H/AGLmW0KlAQaYDiYkXa0dkTcGZzTZZ6AwxaALudIALZdMCAOBLpEk8DxWN+5l2NHGcM6P/ShS/tWeh/2ryPalTmOsZ4wY9cqo9XZLGjM6m0DUx2soESS0m41JAvwUXjDQhpYMziLtgtbO+YM8LePm3XU1jZUJcJnTKntSpjSow+Tj/wCK8D2rM+030K51hPd8ot2nECHNzRIdp55bnjuut12x2gZjTbukCC4AE9ognKZtprFtb53MOzoR2aZdj7Waf2h/hK8H2us/TD81zjGYjD5QWNBdwDcre8bnQ92NOPmvWEr4bKMwhxIBBZnA1nLxGmt9VjL7knwNHGdLOjf0vU/0w/NB7YaW8f5D81SDsluWcjJgWlmYATe/Yk2/WsZi8Vh8ssbmdJsGBjT2jBI1jLGngd5TL7msbO3lxFnSj7YqXCP7h+a9j2w0N5P/AEn/ADXNMFisNl7bYcSJBYHgC85eWmt7HkpE7IbknJTmNPos0cZjJJ00WPmfUSs7eL3TLu72yUeB/wCmf9yM9tdAd5jj/KCPvXMsfjcOW9hkvBMdgNaRJiQN0bgeAO9TY2LTdRY5lKmSQMzuzDQfrXHaMwPF11lau5rO0t4JOUX9zrXRHptR2iKhote3qyA4PAHeBIiCeBViXMPYrSDTjgNBVa0eWcQunqaLyjj3MI06rjHgIiLYrhQvSLuqaUL0i7qAgtgPApGTH0j/APUVHdO8L1uHHV9pzHTlGpBsYHKx8itnZD/oHDjVqDhoSdfFSAywZdq5wOn1pEqKcFUhpZJTqyo1lUjymcldiBlyPys7oIccptMEtcQRMm8GVdvZ3gcofWc4tD4Y1rgWkhpPaINxLiY5AcVY6zWEOMSQRFxeNHDmPwEyvRLe1G/NYHjnkgbrR6+M1qNnGnLVnJ0LrxWVem6ajjPO+SSpvB0Mqn+1Jg92bOua3orTh67WtcSYAJuTaIB8vDddcw6b9JRiauVp+jp6cyrU5YRD4ZRlUrqS4W7ZWKjYB9Pu+XwWBZqjpIEjW5NhJ4ngFcdmezwmTVdMOIhvdc2BD2mZGrtd7dCNedWuqVtHVVeD1lavCnvIo3WZbzHOUdiyZGcmbnta8zddcobJw1EZWMpMIsSSC8iSYLj2t5WapgqOZtN7KZcbiaYImHN1I1IJHMLkvx2Ke1NlF3yb+hnIcBhTWqNpsuXEDiACQJMbrqYwnQ3EvzFrQAx5bLyaZMHvBpBMaH5q9YmuKT6gbSaCCHSTGc5Q0QGi1gBcwIXvGVHzQId1bKgIeAGkiwg5nA28eS1qeLVZY8uKWe+/7GJXNR8JJev3K7h+gpM9ZXN2icsmH+J7zdRoCvf7Ds6+IqdRHels5onSJjdpM8lJ4qtUfRqtzvcG1W9XUEtcRmBIJZEw0O8onUL1RcRTqiajnFjoIz5RYZbuMh2YkSPu0q/F3TTbn6Yx+ehDqq/3fzYh8T0AA7lXRv1xEv4kgWb5EqLxPRDEtyF3aDyGnqyXuAvcgxLfEjVXKhjxTwxZneanVuMkuJDogS53Ex5nmvmzsQ4R11RpEDvZbzMlpaAQRGnPduzTvruCbbzjut37YMqrWjl5ycw2hs11J7mOF2kiYMEAm45GJWjmHELsuKrtFUNyjLl6zODOWQQTBBmWjdxXuhXY4CAWBxgEsDQSebTY9mPKFaXjUlFN0/ySfFySy4/k4z1xnUzprfwRdkrYWjXHVvDKgJjtAzv0dlvG66rO3fZ/Ta01GP6sDM58wWtaGyA2mALTvkmNxlWKHjFKctFROLfHU3hdxbxJYKBC9ZjrJnSZ3cPBemr1lXayXsGs4KSwG1MQTkZUIbq7TQa+Z4bzC0HhSmxsOGsNXPBOZuUEiOBJHEgDdZ3JZRBWwo7nSPYiDkxpOprCTxOUmbeK6cuc+xp+ZmNda+J3aRkELoymhweWvP1pfzoERFuVAoXpF3VNKG6Rd1AVTo9tVjGvaXtBFV9iYNzxn8FNHaTSNRpq0gxzEhca24T7zVt9Y8t61Otduzev5KDWd+PhKqRU9XO/B13C4ulQcXOqkgNaxgc+Ya0XLiScz3OJJd4cFp7U9pVGmIZDjuiT+A+9cuLSdQ7zP5LwWgcPK/xUaajnSuSzT8HpJ5m8k1tvphXxRguys+yLDz/NQxfFh+ufivDnyvgTDe7OtCnCnHTBYQdoV2HZ1csptaSHuytJII1LQJtoJBK4+pzoY4jFZySGBjusMgDLlgZ51aOVwY0Erk+LWfxNLOfpy/cp3lHXDOeDolZgNUnQEi8tgxl1Gabxw38ljdhs7ju0DIJgRoS2BunfqqNhun9ZtNrMjXa5nOLsz53/AMJm9rbrKObtnEOjNXqGDI7RF/KFy4eE3PDaSWy6lONpV6tI6HXx1Npe978xpw14GW3AOYJOp471o09v4b7BNzHYmO1rL5IkXgKo0KjiCMxhxkzeSOJ1W9h6CmfhsIL5m37bEitUvqZbG7dYdHOjwd8ALfHeg280usx8azN5jh+fNRdFlQveHl4ZlpxJMaX1t4+A5raweHJDXZXNtMO1BBMaCbwqs7GlHhMglb04+v8Anubb9qgXJfHgd/I2+K1n7dpAz1cHS7W3BMG4vpuWk3CltV7AHFjh1jD2iATZzSTbdIHzWDE0Fj4WlGWP9kit4J4yTWDxtEwdXVQWgOcSSBraSALb+C2qlGYY53YadA25j+KeesKjYuYiTAuBNhPAKPqV3t7r3i82cQCeYBupl4a5PVGf33NvhHypHSRQ7Qyw3tTPaIsZnIWxO/WAo3pPtOm6hVpVKjadTqics9ozwbqZg25qoV+l9d5a2qWmn1jXEBgBDQRLWnUDLPE9o3uo7pJVa/F1Xsc1zXnMC05hERc7jbTdIUlDwufmxlVfG6x6NGsbWWta2R7F7K8gIV6U6qZieFLbDr5mmkGd2XZhckmwkW0MHf3IUQ9ZdnPcKkNEyIdOmXeZ3RxWUQ1o6os7B7GGxSxn/wBpw9GhdGXN/Yf/AOlxJ44k/wDaprpCnhweUvf15BERblQKG6Rd1TKhukXdQHEMVhusxtRsT2nEgTMTE24SD5LQxmEdSe5jiTB8JG4kbrblLExjas784NptmDrc4bqsW3MExuV4s55JLfqgRYjyy+ZPlXxsext6jWmL4aREhfCFlDULFgvmKjh3PcGsaXE7gJtvJ4AbybBWul7NqpkPrMa4Fgyta5/7wkAza0xoOanfZ5sBppZzmBqyXgtOV9GYa1r5EX7XEzvCmtrbapscGBtmADMB+70AEzLZgabhPBVK1fQtTeFx79zi3F9U8zy6XTk5rt/ofXwkl4D6Ydl6xuk/xNN2/Ec1D0cMXuaxolznBrRxc4gD4ld3xLaeJoOkNIykHrDDQHCCTGtlxyg5uDx7TOdlCu0zrmYCDPM5T5kKaE05YzzuvYktL2daMlJfMvyZdqYPD4WsaDqb67qcCrU6w0+3ALhSaBECYl8yQdyl8B0YpjG0KTpqUMS0PpPnK7IWOcJi2YEQRpcHkozpVs9/vtVzGmo2u81KLmAuFRtTtDIR3rmPJWSnjmUsbs6k5w/qlMUqrgeyKj2ZS2f4TlnhJ4FS+5mc5aE4tttPP259NyIwNFhxIYWdg1AzLmdMF+Wc0zO9TWzMNTdSxDzTE08uQZnaOeWw697eC0KGzKlPFy9jmhlXO5xBDQ1r8xdm0iBY77KW6N5/d8U5jXSRTiASf3hkCNSAqMll4fr+xHWl8uU/7evqfKbxlBDADm1BdBaGmRd0zJbpxX3b9ZtKs6mwRGlzPca6SSeJWZ7KrmtNQOsS1uYEFxdeBOtmEptjAVHYysQx5BLA0hvZPYZMONtd/JcatRcovbqum/X/AHgrqS17+vX2PeFYDh3PLQ5wc0AnNFzBkBw9QtV5Esmm0HNP1gHNkAWLiRcG4Uvg6Lm0ajWyD1jQCDE5SQSCLltvMLycOCWZ7mw7RzFoBc4nMTMAujzCsxtNKi0sbduue5Aq2JP+dCG6SNNOK1AzRcSIN8r26sdv3cfzrPSSmBXe2myADAa2SSfFxJJJV2wuCDTUZUOajWkVG8CbhzSNHD8PBQGMwbm4uvWyZm0S6ozNZtR7TDAD9btQ45dzCujDf/hbt6qTx2X34x/khulGxKdKjQqUjmHaoVj/APIpkl3kRmjkwKv4LCGpUDBabzwAGsK4bFqNxOHxWF6unSDm9cx+d+Xr2EZQ51V7ruFrbgVGdE9ndqo9wggimAbEGRm011A8itrmr5VJzXPT3LUKrinGXK/ZkXj9jVaIzPYch0eLt9d3mtArrmGYMmUtkHlx8eMaKI2j0Jw9XtNzU3E/UiOF2G2vCFXoXjkv/RGqvEniRStg9F6+Nc4UQ2Gd57yWtBOgkAkk8APGLKwbP9nmLoueXNpOBEQHEzfdOXdx15aq39H6FPCUW0W7jLnQO282LjB5RG4ABST8ZIsZ8F0YThLhnNuL+q5NRXymD2S4GpSoYltRjmf1lxaHCOyWMII4jW/ir2ofo4ZY7+b/AMQphWY8HKq1HUm5PqERFsRhQ3SHuqZUP0h7iA5BXp/16pu7JO6/aFjO4iVp7axbieqIAa0yNCTIm7hY6keAC2trNPvpj5XgxfxhRFYOL3Z5zSc0xrv0VfoeutopqLfZGNfCFmDVlw2GzvDZgHU8BxWkpKKyy85YR0XoTtScIAzrCWsDSXkdWwttlbeRA5bgoXaGxy+u4U3Pe0x1sAkC3dzXMkemqmtt46lgMKylT3WkaydXc3G/42UXsjp5h6NEMIcCGu1YS51QuMOJbIgjW8rjVI+dLl4XXGfXB51KeZVKceWTlPaJpU+rmnTztApGpPVyZs+NNIGi5dtWv1terU+07ysA3s8G2tyhTu3emLqwNOiDTpnLPPKI7DTdo/XNV9lKFdtoSSTl02WS9Z0XBubWGzbw+3cRTbkp1cjfstp0gL8gy6wtcXEl0SeADRw7rQAPIL4Ka9tEK6y8lFbpG7SruIDS5xA0BcSB4A2C3aLlG03rbw7pIA1KqVY7ZZHJJEjUrhrSYus+BhrWgtbOhkbyZO7jPqtdmyarspDQ5oMkSb8v0VujDVJswweYkTPO+nBcaq/mThuVKji9iWo1WtvAmbW0AgaLap1QZNreAm6h/cagvl8iQTE7yOXDgszKT7zAniYjlz/JWoVZdUc2UF0ZstYXOn6tt9xO74bvwWatSkEOEggCIBHobTZeMOXtuYE/hZe/eHgEADSLjwFrBZSWMvOTVt52ILaHR3CuaXOYBA+rLbxwaQJ+SxbKpspMaxrTA4niZk31K3tp0uzGpPDwO6LqJ96ggWk6eN93jvVCpVm5aX0OhBOUN2WPD4lo36aCZ+yLzfitk1A8zAm/hx8rqvYBna7W/WdfgeJ+KkeoIJg+FxwO4eGngrFGu5LdbFSrSUXsz7iHkmGzlM2sN95HmN+5HNLY+8I0ObcQYGl/HeOC+MxRnSPIctRrzUscct7mjzwi19DXk0Xz/aHX+RqsCr/Qx00XnX6Q/wClisC71v8ApxOdU+thERTkYUP0h7imFD9Ie4gOU46PfX2nsW8Z1PJR+1sK7N1hjK4wIgaCNBYaGL6RopDaNOca7kzcSLTGo8dFg2m8VMrG3e0wfsx5SOF9dyrNpRyz09u2tGOxG4XCuqODWAucbABWXEYGlgqJzxUqvAnkdQxs+pPJetlNbh2OdMGO07h4Hcq7tLHGtUzmY0aOA4nmVxvOd9N04LEFy+/oTOTqSwuDBicS+pGczlENAs1vgOPNYcq9rKMG8iQ0xxiy6qUKawsJE+0VhGABegFJ4bo3WflgDtGN5+4fqQpA9C6jBnqEtbusMxgxpJjzUfxFPfDzjsRutBPGSAC+kL4F9KsG+T6HLZ2fh3vrMLQcrT2juAIOp/BNlbMNeqGCw1cRuHLmdB+SvVejTo0+ppjLoLQSSCLSeYvvJHITXuMOnL2KVxcKDUFyzW2e3Lpwg/EcNPkpKlRcfqi2ojwmPh6rTwtiL3PhJ3eS26deBzPAzaL/AAg+a5VtFRitRz6sm3sZOpuZMTby4z5LWxczGotoRExv+N+fmvbcdpvm0TqfPXVa74fO4SNNT+XNTTa04iRRynlmyxgLRB5yLibEmfRfcRhxEzJP3C2v60WGngxoyRHA3nn5fesLcYQdCTF7RYGZJ4fJQurGKxNYN1Ft/KzDjKO4X8iDGiquNwZdj6Ziwp5rgiwLo0HEhWjEYyIi4ubmeO9aGb6SQLxGmt5v5zu3Ko5xjJtdmvuWoqTW5vYbD8iAb2HLmpCjhW3m0XE+Pz+5RmHxP2tLC+hFpWcYwuMDUGBpvuTc2v8AepaMoRRFUU2zcNHUzrv5HS60cS6+UC3EDXQTI1v96yMx9joZ148N/gsdPEAEeH4qeUotYTI0mt2XDoe2KLv+Yf8AS1Tyg+iTgaJI3vPwDR+CnF36CxTRzan1MIiKY0Ch+kPcUwojpD3EByfatYtxjjMdmDabX3c9PNAbuqP7M3k7hunnClNpDLVLhrYx4W+8FV7a+JL6lyYAmIgSZvG+0LztWrK6qO3jsly/Y9JQ+aMcdjzjccasDRg0HE8SsNIgOGYSJuOI8l5leXLp06MKcNENkXlFRWDpOxtg4cU3VC0ggiYNiDYQQBNzpKkcDQp04IpEuncwktdvlx1E/FZ9i13VcFhy0tk025s1+62DA45wFjxD7lrqlR5ES1jIuDMjzbuWVQhDDxv3PNVKk5yab6mV5c4dqmGWN3OgSeQIPOTf1Wem1lcZahDy2T2C4ATLdRrvWiaEBxFEm5vUcTJzMAOW9rT/AHea2RiMtElpa13aIsIjOSLW+r98qXKXJDh9P5+5x6vRyPcw6sc5p8WuLfwXglb23mEV3uP1yX7tXEk3FjeVHErWMlJZR6iL2Rd+gWEHu76ou453eGUlg9Mrj/eWTEOPVgk3sPWB+KiehFSuyjVIY7q2us/d2ozADUgEAmPtOUhtChUbD2d3vWv5TvHA/oQ14p03t0OBKT89tvqKdW8z908IiV6qVpggjs35DW196iG1H1HEPplsDUxwvYfnovLXOc/IByzE6Anhx4b1w1TnEvOUGyZwgdUdfujsgwOMtBB3cfNSDKwkG3A304zwE7wPRalPEZGw2wGpOaDMyTuBn71qVa7jJjSYLTzGt532jieKa1BdyPQ5vsSxdlce1A9dOXwWOi7MZkwZEHcRugLFQfLQ4ngSTffp+uKVKOUEhxuQdRAtqLaKjUqubz05MqONjNVwYLLZZkGNBHPiouvhKjC4Fg1JBBE6jfP6ups0hlzDe0XvKwe95nwRBHHwI/PzWabTk4sRnJcEP1VZurDpa02iCN/r81hr1hwy+Mzpx8CrKzHDLeSbX19fVeamNDhDtLn4EAzHG2iuOjDHIVeWeCtOrHQnhFxuXj3gi8+h8TNvH4KXxtBhuRod3A23XGn3Ks7dc+k0PpEEA9oa2nvcRe3molSbnpTJlUTWcHVugbpwgP8AG774VjVQ9leKNTZzHO1L6gMcqhH4K3r1lvFxpRT7HDrfqS9wiIpyIKI6QdxS6iOkHcQHMekeOyVDAkhoHr/+qtBxJkmSf16Kb23h3VsUaYIHZk2+yTv9PRaeO2G+k3M4iI/QXLo0NE5Ta3b/AAeltZwjCKb3ZpyvJK8Ara/4bVP1DpO5Wi65JcssfRzpLTwzGF8uIBAaNRJJMnduWfFdP+0HMbffbfESJjdyVJlJUHk9NT7laVrTlJya3LDium9d+pERA8N8xEyomttSo8Q55j0566rFVwbmta8iztPMStcuhbeTDOWsv13JIQpxXypGQu3lWfov0Q68CrWdFJw7Aa6HOIJF7WbAJtc8lsdEOikxWxDbG9OmRr/G8cOAPjwWbbfSCpicSMFhXZGmW1arO8AIzdWfqgCRMd4jTfOlg59xdNtwpdOX2LHSptoNAY9tGjRFwSHCJJlznXE8SVgoZHAVKUhjiRAh9N3MZCS0H0sZAWnj8JXdUZRo06TMMI601Wh3WXkta03cY1c4XLpmy8Yna2DoVGt6/J1IytpMeQwTAg02CDxg6clk4+G/VslauBZoewfUeUj7oWni+jzXizoPER8RdR9LpPUp0TVqP6/rHEUW4Wk/QGHOOfUg8SAecqdpbR7TWOyhzmyWlzMwMTBa06gbxbmtZU4TWGhmcHlFcxGy8TSPZb1g5RJEzFzf0UW7EOZ+8pPZ/MHRu3myuWE2pRqNzMa/KXZcxa9om0WcAcpnvAZea+4rZ091zmnk5w+AMLnVPDYNfKW4Xso/Uiu4XaTIy5sp07WnqLeq+1sZTE56jOQBn0E8Vt1dn1WnMQ2p5NnzlpPoVkDmkS/DN5w0fiFz34X3f4JHdLOUj5g65fTa903FjxExPK0KFqPLSRx++PHjCksXjaIZDGuYfF0C890SPgFFPwgc0OzkDiWtid+rwfgqkrKcJ/LuT0q0cPJ697PxHGLeca/lCe9kgAmBEac9/hcrUbsx7+5iGf4CPjcc1sfs1iJnrWHyf+DVYVnUe5l1qaM1TEWgnyHCLGfNalWmKgLR2p1txHwWzT6MVPrVfECm/d/cUjQ6KAgdp45w2N26x3LZWFZvKNfiaUVyWj2Y4bq9ntbwqVOH9oTuVsUN0UwIo4cMaSQHOMnW5nd4qZXpqKaglLnByKjUptoSiQilNAonpB3FLLXxeDbUEOnyQHGdpB1LEuqkENMtBib9l06c/OEr7Ta6j1YNQki5LS4neZJHP4LrH7NUuLvUfJP2bpcXeo+Sj0F6N2kknHdepx/DGnAHVGQQbsc4mJ1tvkW5LO6u+I6utEfYfrwmZXWv2cpcXeo+S+/s7S/i9R8ljyzZ3uf6fycexEuEDD1DJJP0RGsaRoRHxXzCUXtBHu9WCNerJOoMkkD05ldj/Z+lz+HyX0bApc/h8lnyx8c8Ywceq7NrVSGik5gLpLnCG77kCTN9ytOw9i4fDXvUqRd7mH/KIho+PNXkbCp8D+vJfRsSnwKzoRFUu6k1p4XoVbHVm1QWk1Q02IYSyR/MO0PIhYMPTp0WltCl1c72sbPiS50nzVyGxqfBfRsinwWdKK2ppYKHi2VXUy2kXsc6zqj8r3nwOcBvgBAnRRGB6DUGwagqVDqbhrSfIl3xXVRsunwX3/hrOCxoRvGrKKwiluc5rQKTIytysYXZWACw7oJ0sonDbEqsa408tGrUd9JUaX1XmmAYbnqmc03nTkuljZ7OC++4s4LOhGqm0c+fskuZTY/rH5DmLjWe1zzvzZAJH8OnJSrKjxPY15/krb7m3gvvujeCaUattlTzv+x+vRIf9hW33ZvBfeobwWcIwUevsnPrTE8d606nRIOEEOiZjd6LovUjgvvVDgo3RhLlGyk0UXB9HG0+7QZPEiT8VIDC1NzQPAK1ZBwX3IFuoRXCMNt8lU9xqnUD0WbDbMfm7QsrLlSFnCMGLC4cMbDbDVZkRZAREQBERAEREAREQBERAEREAREQBERAEREAREQBERAEREAREQBERAEREAREQBERAEREAREQBERAEREAREQBERAEREAREQBERAEREAREQBERAEREAREQBERAEREAREQBERAEREAREQBERAEREAREQBERAEREAREQBERAEREAREQ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6" name="5 Imagen" descr="images.jpg"/>
          <p:cNvPicPr>
            <a:picLocks noChangeAspect="1"/>
          </p:cNvPicPr>
          <p:nvPr/>
        </p:nvPicPr>
        <p:blipFill>
          <a:blip r:embed="rId2" cstate="print"/>
          <a:stretch>
            <a:fillRect/>
          </a:stretch>
        </p:blipFill>
        <p:spPr>
          <a:xfrm>
            <a:off x="4366806" y="1285860"/>
            <a:ext cx="3714776" cy="3714776"/>
          </a:xfrm>
          <a:prstGeom prst="rect">
            <a:avLst/>
          </a:prstGeom>
          <a:ln>
            <a:noFill/>
          </a:ln>
          <a:effectLst>
            <a:softEdge rad="112500"/>
          </a:effectLst>
        </p:spPr>
      </p:pic>
      <p:sp>
        <p:nvSpPr>
          <p:cNvPr id="7" name="6 Llamada ovalada"/>
          <p:cNvSpPr/>
          <p:nvPr/>
        </p:nvSpPr>
        <p:spPr>
          <a:xfrm>
            <a:off x="857224" y="4500556"/>
            <a:ext cx="2786082" cy="2357444"/>
          </a:xfrm>
          <a:prstGeom prst="wedgeEllipseCallout">
            <a:avLst>
              <a:gd name="adj1" fmla="val 68836"/>
              <a:gd name="adj2" fmla="val -5841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solidFill>
                  <a:srgbClr val="FFFFFF"/>
                </a:solidFill>
                <a:latin typeface="Arial" charset="0"/>
                <a:cs typeface="Arial" charset="0"/>
              </a:rPr>
              <a:t>Precio: </a:t>
            </a:r>
            <a:r>
              <a:rPr lang="es-ES" dirty="0" smtClean="0">
                <a:solidFill>
                  <a:srgbClr val="FFFFFF"/>
                </a:solidFill>
                <a:latin typeface="Arial" charset="0"/>
                <a:cs typeface="Arial" charset="0"/>
              </a:rPr>
              <a:t>4.50</a:t>
            </a:r>
            <a:r>
              <a:rPr lang="es-ES" dirty="0" smtClean="0"/>
              <a:t>€/caja</a:t>
            </a:r>
          </a:p>
          <a:p>
            <a:pPr algn="ctr">
              <a:defRPr/>
            </a:pPr>
            <a:r>
              <a:rPr lang="es-ES" dirty="0" smtClean="0"/>
              <a:t> IVA incluido</a:t>
            </a:r>
            <a:endParaRPr lang="es-ES" dirty="0">
              <a:solidFill>
                <a:srgbClr val="FFFFFF"/>
              </a:solidFill>
              <a:latin typeface="Arial" charset="0"/>
              <a:cs typeface="Arial" charset="0"/>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7"/>
                                        </p:tgtEl>
                                        <p:attrNameLst>
                                          <p:attrName>style.visibility</p:attrName>
                                        </p:attrNameLst>
                                      </p:cBhvr>
                                      <p:to>
                                        <p:strVal val="visible"/>
                                      </p:to>
                                    </p:set>
                                    <p:anim calcmode="discrete" valueType="clr">
                                      <p:cBhvr override="childStyle">
                                        <p:cTn id="13"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
                                        </p:tgtEl>
                                        <p:attrNameLst>
                                          <p:attrName>fillcolor</p:attrName>
                                        </p:attrNameLst>
                                      </p:cBhvr>
                                      <p:tavLst>
                                        <p:tav tm="0">
                                          <p:val>
                                            <p:clrVal>
                                              <a:schemeClr val="accent2"/>
                                            </p:clrVal>
                                          </p:val>
                                        </p:tav>
                                        <p:tav tm="50000">
                                          <p:val>
                                            <p:clrVal>
                                              <a:schemeClr val="hlink"/>
                                            </p:clrVal>
                                          </p:val>
                                        </p:tav>
                                      </p:tavLst>
                                    </p:anim>
                                    <p:set>
                                      <p:cBhvr>
                                        <p:cTn id="15"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5050904" cy="4525963"/>
          </a:xfrm>
        </p:spPr>
        <p:txBody>
          <a:bodyPr/>
          <a:lstStyle/>
          <a:p>
            <a:pPr>
              <a:buNone/>
            </a:pPr>
            <a:r>
              <a:rPr lang="es-ES" dirty="0" smtClean="0"/>
              <a:t>.</a:t>
            </a:r>
          </a:p>
          <a:p>
            <a:pPr>
              <a:buNone/>
            </a:pPr>
            <a:endParaRPr lang="es-ES" dirty="0"/>
          </a:p>
        </p:txBody>
      </p:sp>
      <p:sp>
        <p:nvSpPr>
          <p:cNvPr id="3" name="2 Título"/>
          <p:cNvSpPr>
            <a:spLocks noGrp="1"/>
          </p:cNvSpPr>
          <p:nvPr>
            <p:ph type="title"/>
          </p:nvPr>
        </p:nvSpPr>
        <p:spPr>
          <a:xfrm>
            <a:off x="428596" y="142852"/>
            <a:ext cx="8229600" cy="1011222"/>
          </a:xfrm>
        </p:spPr>
        <p:txBody>
          <a:bodyPr/>
          <a:lstStyle/>
          <a:p>
            <a:r>
              <a:rPr lang="es-ES" b="1" dirty="0" smtClean="0">
                <a:latin typeface="Arial" pitchFamily="34" charset="0"/>
                <a:cs typeface="Arial" pitchFamily="34" charset="0"/>
              </a:rPr>
              <a:t>LLAVEROS</a:t>
            </a:r>
            <a:endParaRPr lang="es-ES" b="1" dirty="0">
              <a:latin typeface="Arial" pitchFamily="34" charset="0"/>
              <a:cs typeface="Arial"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5715008" y="1571612"/>
            <a:ext cx="2577848" cy="2286016"/>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928662" y="2857496"/>
            <a:ext cx="2214578" cy="210101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4286248" y="4429132"/>
            <a:ext cx="4240176" cy="1928826"/>
          </a:xfrm>
          <a:prstGeom prst="rect">
            <a:avLst/>
          </a:prstGeom>
          <a:noFill/>
          <a:ln w="9525">
            <a:noFill/>
            <a:miter lim="800000"/>
            <a:headEnd/>
            <a:tailEnd/>
          </a:ln>
        </p:spPr>
      </p:pic>
      <p:sp>
        <p:nvSpPr>
          <p:cNvPr id="7" name="6 Llamada ovalada"/>
          <p:cNvSpPr/>
          <p:nvPr/>
        </p:nvSpPr>
        <p:spPr>
          <a:xfrm>
            <a:off x="785786" y="1000108"/>
            <a:ext cx="2786082" cy="1500188"/>
          </a:xfrm>
          <a:prstGeom prst="wedgeEllipseCallout">
            <a:avLst>
              <a:gd name="adj1" fmla="val 58393"/>
              <a:gd name="adj2" fmla="val 514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solidFill>
                  <a:srgbClr val="FFFFFF"/>
                </a:solidFill>
                <a:latin typeface="Arial" charset="0"/>
                <a:cs typeface="Arial" charset="0"/>
              </a:rPr>
              <a:t>Precio: </a:t>
            </a:r>
            <a:r>
              <a:rPr lang="es-ES" dirty="0" smtClean="0">
                <a:solidFill>
                  <a:srgbClr val="FFFFFF"/>
                </a:solidFill>
                <a:latin typeface="Arial" charset="0"/>
                <a:cs typeface="Arial" charset="0"/>
              </a:rPr>
              <a:t>4.50</a:t>
            </a:r>
            <a:r>
              <a:rPr lang="es-ES" dirty="0" smtClean="0"/>
              <a:t>€/</a:t>
            </a:r>
            <a:r>
              <a:rPr lang="es-ES" dirty="0" err="1" smtClean="0"/>
              <a:t>und</a:t>
            </a:r>
            <a:endParaRPr lang="es-ES" dirty="0" smtClean="0"/>
          </a:p>
          <a:p>
            <a:pPr algn="ctr">
              <a:defRPr/>
            </a:pPr>
            <a:r>
              <a:rPr lang="es-ES" dirty="0" smtClean="0"/>
              <a:t> IVA incluido</a:t>
            </a:r>
            <a:endParaRPr lang="es-ES" dirty="0">
              <a:solidFill>
                <a:srgbClr val="FFFFFF"/>
              </a:solidFill>
              <a:latin typeface="Arial" charset="0"/>
              <a:cs typeface="Arial" charset="0"/>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7"/>
                                        </p:tgtEl>
                                        <p:attrNameLst>
                                          <p:attrName>style.visibility</p:attrName>
                                        </p:attrNameLst>
                                      </p:cBhvr>
                                      <p:to>
                                        <p:strVal val="visible"/>
                                      </p:to>
                                    </p:set>
                                    <p:anim calcmode="discrete" valueType="clr">
                                      <p:cBhvr override="childStyle">
                                        <p:cTn id="2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7"/>
                                        </p:tgtEl>
                                        <p:attrNameLst>
                                          <p:attrName>fillcolor</p:attrName>
                                        </p:attrNameLst>
                                      </p:cBhvr>
                                      <p:tavLst>
                                        <p:tav tm="0">
                                          <p:val>
                                            <p:clrVal>
                                              <a:schemeClr val="accent2"/>
                                            </p:clrVal>
                                          </p:val>
                                        </p:tav>
                                        <p:tav tm="50000">
                                          <p:val>
                                            <p:clrVal>
                                              <a:schemeClr val="hlink"/>
                                            </p:clrVal>
                                          </p:val>
                                        </p:tav>
                                      </p:tavLst>
                                    </p:anim>
                                    <p:set>
                                      <p:cBhvr>
                                        <p:cTn id="24"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7200" dirty="0" smtClean="0"/>
              <a:t>paté alto </a:t>
            </a:r>
            <a:r>
              <a:rPr lang="es-ES" sz="7200" dirty="0" err="1" smtClean="0"/>
              <a:t>iregua</a:t>
            </a:r>
            <a:endParaRPr lang="es-ES" sz="7200" dirty="0"/>
          </a:p>
        </p:txBody>
      </p:sp>
      <p:pic>
        <p:nvPicPr>
          <p:cNvPr id="4" name="3 Marcador de contenido" descr="marco_pate.jpg"/>
          <p:cNvPicPr>
            <a:picLocks noGrp="1" noChangeAspect="1"/>
          </p:cNvPicPr>
          <p:nvPr>
            <p:ph idx="1"/>
          </p:nvPr>
        </p:nvPicPr>
        <p:blipFill>
          <a:blip r:embed="rId2"/>
          <a:stretch>
            <a:fillRect/>
          </a:stretch>
        </p:blipFill>
        <p:spPr>
          <a:xfrm>
            <a:off x="3214678" y="3643314"/>
            <a:ext cx="5610225" cy="2847975"/>
          </a:xfrm>
        </p:spPr>
      </p:pic>
      <p:sp>
        <p:nvSpPr>
          <p:cNvPr id="5" name="4 Llamada ovalada"/>
          <p:cNvSpPr/>
          <p:nvPr/>
        </p:nvSpPr>
        <p:spPr>
          <a:xfrm>
            <a:off x="0" y="1714488"/>
            <a:ext cx="2786082" cy="2143130"/>
          </a:xfrm>
          <a:prstGeom prst="wedgeEllipseCallout">
            <a:avLst>
              <a:gd name="adj1" fmla="val 58393"/>
              <a:gd name="adj2" fmla="val 514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solidFill>
                  <a:srgbClr val="FFFFFF"/>
                </a:solidFill>
                <a:latin typeface="Arial" charset="0"/>
                <a:cs typeface="Arial" charset="0"/>
              </a:rPr>
              <a:t>Precio: </a:t>
            </a:r>
            <a:r>
              <a:rPr lang="es-ES" dirty="0" smtClean="0">
                <a:solidFill>
                  <a:srgbClr val="FFFFFF"/>
                </a:solidFill>
                <a:latin typeface="Arial" charset="0"/>
                <a:cs typeface="Arial" charset="0"/>
              </a:rPr>
              <a:t>1.60</a:t>
            </a:r>
            <a:r>
              <a:rPr lang="es-ES" dirty="0" smtClean="0"/>
              <a:t>€/</a:t>
            </a:r>
            <a:r>
              <a:rPr lang="es-ES" dirty="0" err="1" smtClean="0"/>
              <a:t>und</a:t>
            </a:r>
            <a:endParaRPr lang="es-ES" dirty="0" smtClean="0"/>
          </a:p>
          <a:p>
            <a:pPr algn="ctr">
              <a:defRPr/>
            </a:pPr>
            <a:r>
              <a:rPr lang="es-ES" dirty="0" smtClean="0"/>
              <a:t> IVA incluido</a:t>
            </a:r>
            <a:endParaRPr lang="es-ES" dirty="0">
              <a:solidFill>
                <a:srgbClr val="FFFFFF"/>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8000" dirty="0" smtClean="0">
                <a:solidFill>
                  <a:srgbClr val="FF0000"/>
                </a:solidFill>
              </a:rPr>
              <a:t>condiciones</a:t>
            </a:r>
            <a:endParaRPr lang="es-ES" sz="8000" dirty="0">
              <a:solidFill>
                <a:srgbClr val="FF0000"/>
              </a:solidFill>
            </a:endParaRPr>
          </a:p>
        </p:txBody>
      </p:sp>
      <p:sp>
        <p:nvSpPr>
          <p:cNvPr id="3" name="2 Marcador de contenido"/>
          <p:cNvSpPr>
            <a:spLocks noGrp="1"/>
          </p:cNvSpPr>
          <p:nvPr>
            <p:ph idx="1"/>
          </p:nvPr>
        </p:nvSpPr>
        <p:spPr/>
        <p:txBody>
          <a:bodyPr>
            <a:noAutofit/>
          </a:bodyPr>
          <a:lstStyle/>
          <a:p>
            <a:r>
              <a:rPr lang="es-ES" sz="6000" dirty="0" smtClean="0"/>
              <a:t>Los precios de los productos incluyen el IVA.</a:t>
            </a:r>
          </a:p>
          <a:p>
            <a:r>
              <a:rPr lang="es-ES" sz="6000" dirty="0" smtClean="0"/>
              <a:t>Los portes son a cargo de comprador.</a:t>
            </a:r>
            <a:endParaRPr lang="es-ES" sz="6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5" name="4 Rectángulo"/>
          <p:cNvSpPr/>
          <p:nvPr/>
        </p:nvSpPr>
        <p:spPr>
          <a:xfrm>
            <a:off x="428596" y="1142984"/>
            <a:ext cx="7912359" cy="2646878"/>
          </a:xfrm>
          <a:prstGeom prst="rect">
            <a:avLst/>
          </a:prstGeom>
          <a:noFill/>
        </p:spPr>
        <p:txBody>
          <a:bodyPr wrap="none" lIns="91440" tIns="45720" rIns="91440" bIns="45720">
            <a:spAutoFit/>
          </a:bodyPr>
          <a:lstStyle/>
          <a:p>
            <a:pPr algn="ctr"/>
            <a:r>
              <a:rPr lang="es-ES" sz="16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Catalogo</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011750"/>
          </a:xfrm>
        </p:spPr>
        <p:txBody>
          <a:bodyPr>
            <a:normAutofit/>
          </a:bodyPr>
          <a:lstStyle/>
          <a:p>
            <a:r>
              <a:rPr lang="es-ES" sz="9600" dirty="0" smtClean="0">
                <a:latin typeface="Bauhaus 93" pitchFamily="82" charset="0"/>
              </a:rPr>
              <a:t>PRODUCTOS TÍPICOS DE</a:t>
            </a:r>
            <a:br>
              <a:rPr lang="es-ES" sz="9600" dirty="0" smtClean="0">
                <a:latin typeface="Bauhaus 93" pitchFamily="82" charset="0"/>
              </a:rPr>
            </a:br>
            <a:r>
              <a:rPr lang="es-ES" sz="9600" dirty="0" smtClean="0">
                <a:latin typeface="Bauhaus 93" pitchFamily="82" charset="0"/>
              </a:rPr>
              <a:t> </a:t>
            </a:r>
            <a:r>
              <a:rPr lang="es-ES" sz="9600" u="sng" dirty="0" smtClean="0">
                <a:solidFill>
                  <a:srgbClr val="D00000"/>
                </a:solidFill>
                <a:latin typeface="Bauhaus 93" pitchFamily="82" charset="0"/>
              </a:rPr>
              <a:t>L</a:t>
            </a:r>
            <a:r>
              <a:rPr lang="es-ES" sz="9600" u="sng" dirty="0" smtClean="0">
                <a:latin typeface="Bauhaus 93" pitchFamily="82" charset="0"/>
              </a:rPr>
              <a:t>A </a:t>
            </a:r>
            <a:r>
              <a:rPr lang="es-ES" sz="9600" u="sng" dirty="0" smtClean="0">
                <a:solidFill>
                  <a:srgbClr val="00CC00"/>
                </a:solidFill>
                <a:latin typeface="Bauhaus 93" pitchFamily="82" charset="0"/>
              </a:rPr>
              <a:t>R</a:t>
            </a:r>
            <a:r>
              <a:rPr lang="es-ES" sz="9600" u="sng" dirty="0" smtClean="0">
                <a:solidFill>
                  <a:srgbClr val="FFFF00"/>
                </a:solidFill>
                <a:latin typeface="Bauhaus 93" pitchFamily="82" charset="0"/>
              </a:rPr>
              <a:t>I</a:t>
            </a:r>
            <a:r>
              <a:rPr lang="es-ES" sz="9600" u="sng" dirty="0" smtClean="0">
                <a:solidFill>
                  <a:srgbClr val="D00000"/>
                </a:solidFill>
                <a:latin typeface="Bauhaus 93" pitchFamily="82" charset="0"/>
              </a:rPr>
              <a:t>O</a:t>
            </a:r>
            <a:r>
              <a:rPr lang="es-ES" sz="9600" u="sng" dirty="0" smtClean="0">
                <a:latin typeface="Bauhaus 93" pitchFamily="82" charset="0"/>
              </a:rPr>
              <a:t>J</a:t>
            </a:r>
            <a:r>
              <a:rPr lang="es-ES" sz="9600" u="sng" dirty="0" smtClean="0">
                <a:solidFill>
                  <a:srgbClr val="00CC00"/>
                </a:solidFill>
                <a:latin typeface="Bauhaus 93" pitchFamily="82" charset="0"/>
              </a:rPr>
              <a:t>A</a:t>
            </a:r>
            <a:endParaRPr lang="es-ES" sz="9600"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642918"/>
            <a:ext cx="7772400" cy="1470025"/>
          </a:xfrm>
        </p:spPr>
        <p:txBody>
          <a:bodyPr>
            <a:noAutofit/>
          </a:bodyPr>
          <a:lstStyle/>
          <a:p>
            <a:r>
              <a:rPr lang="es-ES" sz="6600" b="1" dirty="0" smtClean="0"/>
              <a:t>Vino Tinto Rioja corcel</a:t>
            </a:r>
            <a:endParaRPr lang="es-ES" sz="6600" dirty="0"/>
          </a:p>
        </p:txBody>
      </p:sp>
      <p:sp>
        <p:nvSpPr>
          <p:cNvPr id="6" name="5 Rectángulo"/>
          <p:cNvSpPr/>
          <p:nvPr/>
        </p:nvSpPr>
        <p:spPr>
          <a:xfrm>
            <a:off x="5500694" y="3714752"/>
            <a:ext cx="3429024" cy="1938992"/>
          </a:xfrm>
          <a:prstGeom prst="rect">
            <a:avLst/>
          </a:prstGeom>
        </p:spPr>
        <p:txBody>
          <a:bodyPr wrap="square">
            <a:spAutoFit/>
          </a:bodyPr>
          <a:lstStyle/>
          <a:p>
            <a:r>
              <a:rPr lang="es-ES" sz="2400" dirty="0" smtClean="0"/>
              <a:t>7.00 caja (IVA incluido)</a:t>
            </a:r>
          </a:p>
          <a:p>
            <a:r>
              <a:rPr lang="es-ES" sz="2400" dirty="0" smtClean="0"/>
              <a:t>Estuche de tres botellas de vidrio de 75 cl. 12,5% Vol.</a:t>
            </a:r>
          </a:p>
          <a:p>
            <a:endParaRPr lang="es-ES" sz="2400" dirty="0"/>
          </a:p>
        </p:txBody>
      </p:sp>
      <p:sp>
        <p:nvSpPr>
          <p:cNvPr id="5" name="4 Llamada ovalada"/>
          <p:cNvSpPr/>
          <p:nvPr/>
        </p:nvSpPr>
        <p:spPr>
          <a:xfrm>
            <a:off x="285720" y="4143380"/>
            <a:ext cx="2786082" cy="2286016"/>
          </a:xfrm>
          <a:prstGeom prst="wedgeEllipseCallout">
            <a:avLst>
              <a:gd name="adj1" fmla="val 56877"/>
              <a:gd name="adj2" fmla="val -4546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800" b="1" dirty="0">
                <a:solidFill>
                  <a:srgbClr val="FFFFFF"/>
                </a:solidFill>
                <a:latin typeface="Arial" charset="0"/>
                <a:cs typeface="Arial" charset="0"/>
              </a:rPr>
              <a:t>Precio: </a:t>
            </a:r>
            <a:r>
              <a:rPr lang="es-ES" sz="2800" b="1" dirty="0" smtClean="0">
                <a:solidFill>
                  <a:srgbClr val="FFFFFF"/>
                </a:solidFill>
                <a:latin typeface="Arial" charset="0"/>
                <a:cs typeface="Arial" charset="0"/>
              </a:rPr>
              <a:t>7.00</a:t>
            </a:r>
            <a:r>
              <a:rPr lang="es-ES" sz="2800" dirty="0" smtClean="0"/>
              <a:t>€</a:t>
            </a:r>
            <a:r>
              <a:rPr lang="es-ES" sz="2800" b="1" dirty="0" smtClean="0">
                <a:solidFill>
                  <a:schemeClr val="bg1"/>
                </a:solidFill>
                <a:latin typeface="Arial" charset="0"/>
                <a:cs typeface="Arial" charset="0"/>
              </a:rPr>
              <a:t>/</a:t>
            </a:r>
          </a:p>
          <a:p>
            <a:pPr algn="ctr">
              <a:defRPr/>
            </a:pPr>
            <a:r>
              <a:rPr lang="es-ES" sz="2800" b="1" dirty="0" smtClean="0">
                <a:solidFill>
                  <a:srgbClr val="FFFFFF"/>
                </a:solidFill>
                <a:latin typeface="Arial" charset="0"/>
                <a:cs typeface="Arial" charset="0"/>
              </a:rPr>
              <a:t>3botellas</a:t>
            </a:r>
            <a:endParaRPr lang="es-ES" sz="2800" b="1" dirty="0">
              <a:solidFill>
                <a:srgbClr val="FFFFFF"/>
              </a:solidFill>
              <a:latin typeface="Arial" charset="0"/>
              <a:cs typeface="Arial" charset="0"/>
            </a:endParaRPr>
          </a:p>
        </p:txBody>
      </p:sp>
      <p:pic>
        <p:nvPicPr>
          <p:cNvPr id="7" name="3 Marcador de contenido" descr="Reserva_1.png"/>
          <p:cNvPicPr>
            <a:picLocks noChangeAspect="1"/>
          </p:cNvPicPr>
          <p:nvPr/>
        </p:nvPicPr>
        <p:blipFill>
          <a:blip r:embed="rId2"/>
          <a:stretch>
            <a:fillRect/>
          </a:stretch>
        </p:blipFill>
        <p:spPr>
          <a:xfrm>
            <a:off x="3500430" y="2357430"/>
            <a:ext cx="1928826" cy="3929090"/>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Scale>
                                      <p:cBhvr>
                                        <p:cTn id="16"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7"/>
                                        </p:tgtEl>
                                        <p:attrNameLst>
                                          <p:attrName>ppt_x</p:attrName>
                                          <p:attrName>ppt_y</p:attrName>
                                        </p:attrNameLst>
                                      </p:cBhvr>
                                    </p:animMotion>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5"/>
                                        </p:tgtEl>
                                        <p:attrNameLst>
                                          <p:attrName>style.visibility</p:attrName>
                                        </p:attrNameLst>
                                      </p:cBhvr>
                                      <p:to>
                                        <p:strVal val="visible"/>
                                      </p:to>
                                    </p:set>
                                    <p:anim calcmode="discrete" valueType="clr">
                                      <p:cBhvr override="childStyle">
                                        <p:cTn id="23"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5"/>
                                        </p:tgtEl>
                                        <p:attrNameLst>
                                          <p:attrName>fillcolor</p:attrName>
                                        </p:attrNameLst>
                                      </p:cBhvr>
                                      <p:tavLst>
                                        <p:tav tm="0">
                                          <p:val>
                                            <p:clrVal>
                                              <a:schemeClr val="accent2"/>
                                            </p:clrVal>
                                          </p:val>
                                        </p:tav>
                                        <p:tav tm="50000">
                                          <p:val>
                                            <p:clrVal>
                                              <a:schemeClr val="hlink"/>
                                            </p:clrVal>
                                          </p:val>
                                        </p:tav>
                                      </p:tavLst>
                                    </p:anim>
                                    <p:set>
                                      <p:cBhvr>
                                        <p:cTn id="25" dur="80"/>
                                        <p:tgtEl>
                                          <p:spTgt spid="5"/>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19"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0" fill="hold"/>
                                        <p:tgtEl>
                                          <p:spTgt spid="6"/>
                                        </p:tgtEl>
                                        <p:attrNameLst>
                                          <p:attrName>ppt_w</p:attrName>
                                        </p:attrNameLst>
                                      </p:cBhvr>
                                      <p:tavLst>
                                        <p:tav tm="0" fmla="#ppt_w*sin(2.5*pi*$)">
                                          <p:val>
                                            <p:fltVal val="0"/>
                                          </p:val>
                                        </p:tav>
                                        <p:tav tm="100000">
                                          <p:val>
                                            <p:fltVal val="1"/>
                                          </p:val>
                                        </p:tav>
                                      </p:tavLst>
                                    </p:anim>
                                    <p:anim calcmode="lin" valueType="num">
                                      <p:cBhvr>
                                        <p:cTn id="31"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PERAS DE RINCON DE SOTO </a:t>
            </a:r>
            <a:endParaRPr lang="es-ES" dirty="0"/>
          </a:p>
        </p:txBody>
      </p:sp>
      <p:sp>
        <p:nvSpPr>
          <p:cNvPr id="5" name="4 Rectángulo"/>
          <p:cNvSpPr/>
          <p:nvPr/>
        </p:nvSpPr>
        <p:spPr>
          <a:xfrm>
            <a:off x="3786182" y="5000636"/>
            <a:ext cx="4572000" cy="923330"/>
          </a:xfrm>
          <a:prstGeom prst="rect">
            <a:avLst/>
          </a:prstGeom>
        </p:spPr>
        <p:txBody>
          <a:bodyPr>
            <a:spAutoFit/>
          </a:bodyPr>
          <a:lstStyle/>
          <a:p>
            <a:r>
              <a:rPr lang="es-ES" dirty="0" smtClean="0"/>
              <a:t>Precio caja: 4</a:t>
            </a:r>
          </a:p>
          <a:p>
            <a:r>
              <a:rPr lang="es-ES" dirty="0" smtClean="0"/>
              <a:t>Presentación:.6</a:t>
            </a:r>
            <a:r>
              <a:rPr lang="es-ES" b="1" dirty="0" smtClean="0">
                <a:solidFill>
                  <a:srgbClr val="FFFFFF"/>
                </a:solidFill>
                <a:latin typeface="Arial" charset="0"/>
                <a:cs typeface="Arial" charset="0"/>
              </a:rPr>
              <a:t> </a:t>
            </a:r>
            <a:r>
              <a:rPr lang="es-ES" dirty="0" err="1" smtClean="0"/>
              <a:t>ud</a:t>
            </a:r>
            <a:endParaRPr lang="es-ES" dirty="0" smtClean="0"/>
          </a:p>
          <a:p>
            <a:endParaRPr lang="es-ES" dirty="0"/>
          </a:p>
        </p:txBody>
      </p:sp>
      <p:sp>
        <p:nvSpPr>
          <p:cNvPr id="6" name="5 Llamada ovalada"/>
          <p:cNvSpPr/>
          <p:nvPr/>
        </p:nvSpPr>
        <p:spPr>
          <a:xfrm>
            <a:off x="714348" y="2428868"/>
            <a:ext cx="2143125" cy="1428750"/>
          </a:xfrm>
          <a:prstGeom prst="wedgeEllipseCallout">
            <a:avLst>
              <a:gd name="adj1" fmla="val 74249"/>
              <a:gd name="adj2" fmla="val -4944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000" dirty="0"/>
              <a:t>Precio: </a:t>
            </a:r>
            <a:r>
              <a:rPr lang="es-ES" sz="2000" dirty="0" smtClean="0"/>
              <a:t>4€ caja</a:t>
            </a:r>
            <a:endParaRPr lang="es-ES" sz="2000" dirty="0"/>
          </a:p>
        </p:txBody>
      </p:sp>
      <p:pic>
        <p:nvPicPr>
          <p:cNvPr id="7" name="3 Marcador de contenido" descr="productos+peras+de+rinc%C3%B3n+de+soto+caja[1].JPG"/>
          <p:cNvPicPr>
            <a:picLocks noGrp="1" noChangeAspect="1"/>
          </p:cNvPicPr>
          <p:nvPr>
            <p:ph idx="1"/>
          </p:nvPr>
        </p:nvPicPr>
        <p:blipFill>
          <a:blip r:embed="rId2"/>
          <a:stretch>
            <a:fillRect/>
          </a:stretch>
        </p:blipFill>
        <p:spPr>
          <a:xfrm>
            <a:off x="3857620" y="1857364"/>
            <a:ext cx="3810000" cy="2857500"/>
          </a:xfrm>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6"/>
                                        </p:tgtEl>
                                        <p:attrNameLst>
                                          <p:attrName>style.visibility</p:attrName>
                                        </p:attrNameLst>
                                      </p:cBhvr>
                                      <p:to>
                                        <p:strVal val="visible"/>
                                      </p:to>
                                    </p:set>
                                    <p:anim calcmode="discrete" valueType="clr">
                                      <p:cBhvr override="childStyle">
                                        <p:cTn id="16"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6"/>
                                        </p:tgtEl>
                                        <p:attrNameLst>
                                          <p:attrName>fillcolor</p:attrName>
                                        </p:attrNameLst>
                                      </p:cBhvr>
                                      <p:tavLst>
                                        <p:tav tm="0">
                                          <p:val>
                                            <p:clrVal>
                                              <a:schemeClr val="accent2"/>
                                            </p:clrVal>
                                          </p:val>
                                        </p:tav>
                                        <p:tav tm="50000">
                                          <p:val>
                                            <p:clrVal>
                                              <a:schemeClr val="hlink"/>
                                            </p:clrVal>
                                          </p:val>
                                        </p:tav>
                                      </p:tavLst>
                                    </p:anim>
                                    <p:set>
                                      <p:cBhvr>
                                        <p:cTn id="18" dur="80"/>
                                        <p:tgtEl>
                                          <p:spTgt spid="6"/>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19"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0" fill="hold"/>
                                        <p:tgtEl>
                                          <p:spTgt spid="5"/>
                                        </p:tgtEl>
                                        <p:attrNameLst>
                                          <p:attrName>ppt_w</p:attrName>
                                        </p:attrNameLst>
                                      </p:cBhvr>
                                      <p:tavLst>
                                        <p:tav tm="0" fmla="#ppt_w*sin(2.5*pi*$)">
                                          <p:val>
                                            <p:fltVal val="0"/>
                                          </p:val>
                                        </p:tav>
                                        <p:tav tm="100000">
                                          <p:val>
                                            <p:fltVal val="1"/>
                                          </p:val>
                                        </p:tav>
                                      </p:tavLst>
                                    </p:anim>
                                    <p:anim calcmode="lin" valueType="num">
                                      <p:cBhvr>
                                        <p:cTn id="24"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PIMIENTO PIQUILLO TIRAS</a:t>
            </a:r>
            <a:endParaRPr lang="es-ES" dirty="0"/>
          </a:p>
        </p:txBody>
      </p:sp>
      <p:sp>
        <p:nvSpPr>
          <p:cNvPr id="6" name="5 Llamada ovalada"/>
          <p:cNvSpPr/>
          <p:nvPr/>
        </p:nvSpPr>
        <p:spPr>
          <a:xfrm>
            <a:off x="2786050" y="4786322"/>
            <a:ext cx="2357438" cy="1500188"/>
          </a:xfrm>
          <a:prstGeom prst="wedgeEllipseCallout">
            <a:avLst>
              <a:gd name="adj1" fmla="val 38049"/>
              <a:gd name="adj2" fmla="val -7041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solidFill>
                  <a:srgbClr val="FFFFFF"/>
                </a:solidFill>
                <a:latin typeface="Arial" charset="0"/>
                <a:cs typeface="Arial" charset="0"/>
              </a:rPr>
              <a:t>Precio: </a:t>
            </a:r>
            <a:r>
              <a:rPr lang="es-ES" dirty="0" smtClean="0">
                <a:solidFill>
                  <a:srgbClr val="FFFFFF"/>
                </a:solidFill>
                <a:latin typeface="Arial" charset="0"/>
                <a:cs typeface="Arial" charset="0"/>
              </a:rPr>
              <a:t>1.50€</a:t>
            </a:r>
            <a:r>
              <a:rPr lang="es-ES" dirty="0">
                <a:solidFill>
                  <a:srgbClr val="FFFFFF"/>
                </a:solidFill>
                <a:latin typeface="Arial" charset="0"/>
                <a:cs typeface="Arial" charset="0"/>
              </a:rPr>
              <a:t>/bote</a:t>
            </a:r>
          </a:p>
        </p:txBody>
      </p:sp>
      <p:sp>
        <p:nvSpPr>
          <p:cNvPr id="7" name="6 Rectángulo"/>
          <p:cNvSpPr/>
          <p:nvPr/>
        </p:nvSpPr>
        <p:spPr>
          <a:xfrm>
            <a:off x="642910" y="2285992"/>
            <a:ext cx="4572000" cy="1477328"/>
          </a:xfrm>
          <a:prstGeom prst="rect">
            <a:avLst/>
          </a:prstGeom>
        </p:spPr>
        <p:txBody>
          <a:bodyPr>
            <a:spAutoFit/>
          </a:bodyPr>
          <a:lstStyle/>
          <a:p>
            <a:r>
              <a:rPr lang="es-ES" dirty="0" smtClean="0"/>
              <a:t>pimientos picantes Najeranos y pimientos de Santo Domingo de La Calzada de primera calidad.</a:t>
            </a:r>
          </a:p>
          <a:p>
            <a:r>
              <a:rPr lang="es-ES" dirty="0" smtClean="0"/>
              <a:t>Producto de La Rioja 100%. Natural o condimentado</a:t>
            </a:r>
            <a:endParaRPr lang="es-ES" dirty="0"/>
          </a:p>
        </p:txBody>
      </p:sp>
      <p:pic>
        <p:nvPicPr>
          <p:cNvPr id="9" name="8 Marcador de contenido" descr="pimiento-piquillo-tiras.jpg"/>
          <p:cNvPicPr>
            <a:picLocks noGrp="1" noChangeAspect="1"/>
          </p:cNvPicPr>
          <p:nvPr>
            <p:ph idx="1"/>
          </p:nvPr>
        </p:nvPicPr>
        <p:blipFill>
          <a:blip r:embed="rId2"/>
          <a:stretch>
            <a:fillRect/>
          </a:stretch>
        </p:blipFill>
        <p:spPr>
          <a:xfrm>
            <a:off x="5857884" y="2428868"/>
            <a:ext cx="2857500" cy="2857500"/>
          </a:xfr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Scale>
                                      <p:cBhvr>
                                        <p:cTn id="16"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9"/>
                                        </p:tgtEl>
                                        <p:attrNameLst>
                                          <p:attrName>ppt_x</p:attrName>
                                          <p:attrName>ppt_y</p:attrName>
                                        </p:attrNameLst>
                                      </p:cBhvr>
                                    </p:animMotion>
                                    <p:animEffect transition="in" filter="fade">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6"/>
                                        </p:tgtEl>
                                        <p:attrNameLst>
                                          <p:attrName>style.visibility</p:attrName>
                                        </p:attrNameLst>
                                      </p:cBhvr>
                                      <p:to>
                                        <p:strVal val="visible"/>
                                      </p:to>
                                    </p:set>
                                    <p:anim calcmode="discrete" valueType="clr">
                                      <p:cBhvr override="childStyle">
                                        <p:cTn id="2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6"/>
                                        </p:tgtEl>
                                        <p:attrNameLst>
                                          <p:attrName>fillcolor</p:attrName>
                                        </p:attrNameLst>
                                      </p:cBhvr>
                                      <p:tavLst>
                                        <p:tav tm="0">
                                          <p:val>
                                            <p:clrVal>
                                              <a:schemeClr val="accent2"/>
                                            </p:clrVal>
                                          </p:val>
                                        </p:tav>
                                        <p:tav tm="50000">
                                          <p:val>
                                            <p:clrVal>
                                              <a:schemeClr val="hlink"/>
                                            </p:clrVal>
                                          </p:val>
                                        </p:tav>
                                      </p:tavLst>
                                    </p:anim>
                                    <p:set>
                                      <p:cBhvr>
                                        <p:cTn id="25" dur="80"/>
                                        <p:tgtEl>
                                          <p:spTgt spid="6"/>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19"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0" fill="hold"/>
                                        <p:tgtEl>
                                          <p:spTgt spid="7"/>
                                        </p:tgtEl>
                                        <p:attrNameLst>
                                          <p:attrName>ppt_w</p:attrName>
                                        </p:attrNameLst>
                                      </p:cBhvr>
                                      <p:tavLst>
                                        <p:tav tm="0" fmla="#ppt_w*sin(2.5*pi*$)">
                                          <p:val>
                                            <p:fltVal val="0"/>
                                          </p:val>
                                        </p:tav>
                                        <p:tav tm="100000">
                                          <p:val>
                                            <p:fltVal val="1"/>
                                          </p:val>
                                        </p:tav>
                                      </p:tavLst>
                                    </p:anim>
                                    <p:anim calcmode="lin" valueType="num">
                                      <p:cBhvr>
                                        <p:cTn id="31" dur="5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Chorizo Rioja Extra</a:t>
            </a:r>
            <a:endParaRPr lang="es-ES" dirty="0"/>
          </a:p>
        </p:txBody>
      </p:sp>
      <p:pic>
        <p:nvPicPr>
          <p:cNvPr id="4" name="3 Marcador de contenido" descr="chorizo-rioja-extra.jpg"/>
          <p:cNvPicPr>
            <a:picLocks noGrp="1" noChangeAspect="1"/>
          </p:cNvPicPr>
          <p:nvPr>
            <p:ph idx="1"/>
          </p:nvPr>
        </p:nvPicPr>
        <p:blipFill>
          <a:blip r:embed="rId3"/>
          <a:stretch>
            <a:fillRect/>
          </a:stretch>
        </p:blipFill>
        <p:spPr>
          <a:xfrm>
            <a:off x="5572132" y="1928802"/>
            <a:ext cx="3286148" cy="3286148"/>
          </a:xfrm>
        </p:spPr>
      </p:pic>
      <p:sp>
        <p:nvSpPr>
          <p:cNvPr id="5" name="4 Llamada ovalada"/>
          <p:cNvSpPr/>
          <p:nvPr/>
        </p:nvSpPr>
        <p:spPr>
          <a:xfrm>
            <a:off x="1000100" y="1643050"/>
            <a:ext cx="2357438" cy="1500188"/>
          </a:xfrm>
          <a:prstGeom prst="wedgeEllipseCallout">
            <a:avLst>
              <a:gd name="adj1" fmla="val 79776"/>
              <a:gd name="adj2" fmla="val 4409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solidFill>
                  <a:srgbClr val="FFFFFF"/>
                </a:solidFill>
                <a:latin typeface="Arial" charset="0"/>
                <a:cs typeface="Arial" charset="0"/>
              </a:rPr>
              <a:t>Precio: </a:t>
            </a:r>
            <a:r>
              <a:rPr lang="es-ES" dirty="0" smtClean="0"/>
              <a:t>4.8 € IVA incluido </a:t>
            </a:r>
            <a:endParaRPr lang="es-ES" dirty="0">
              <a:solidFill>
                <a:srgbClr val="FFFFFF"/>
              </a:solidFill>
              <a:latin typeface="Arial" charset="0"/>
              <a:cs typeface="Arial" charset="0"/>
            </a:endParaRPr>
          </a:p>
        </p:txBody>
      </p:sp>
      <p:sp>
        <p:nvSpPr>
          <p:cNvPr id="6" name="5 Rectángulo"/>
          <p:cNvSpPr/>
          <p:nvPr/>
        </p:nvSpPr>
        <p:spPr>
          <a:xfrm>
            <a:off x="214282" y="3357562"/>
            <a:ext cx="4572000" cy="2862322"/>
          </a:xfrm>
          <a:prstGeom prst="rect">
            <a:avLst/>
          </a:prstGeom>
        </p:spPr>
        <p:txBody>
          <a:bodyPr>
            <a:spAutoFit/>
          </a:bodyPr>
          <a:lstStyle/>
          <a:p>
            <a:pPr algn="just"/>
            <a:r>
              <a:rPr lang="es-ES" dirty="0" smtClean="0"/>
              <a:t>El chorizo destaca por ser elaborado en pequeñas producciones, con el fin de que la elaboración sea más artesana siendo controlado el proceso, desde la cría del cerdo blanco hasta el secado natural y su posterior venta.﻿</a:t>
            </a:r>
          </a:p>
          <a:p>
            <a:pPr algn="just"/>
            <a:r>
              <a:rPr lang="es-ES" dirty="0" smtClean="0"/>
              <a:t>El chorizo extra “ Selección   Ninfea “ es elaborado por carnicero familiar, con métodos tradicionales  y destacando por su secado natural  secado Natural en zonas serranas.</a:t>
            </a:r>
            <a:endParaRPr lang="es-ES"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Scale>
                                      <p:cBhvr>
                                        <p:cTn id="16"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4"/>
                                        </p:tgtEl>
                                        <p:attrNameLst>
                                          <p:attrName>ppt_x</p:attrName>
                                          <p:attrName>ppt_y</p:attrName>
                                        </p:attrNameLst>
                                      </p:cBhvr>
                                    </p:animMotion>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5"/>
                                        </p:tgtEl>
                                        <p:attrNameLst>
                                          <p:attrName>style.visibility</p:attrName>
                                        </p:attrNameLst>
                                      </p:cBhvr>
                                      <p:to>
                                        <p:strVal val="visible"/>
                                      </p:to>
                                    </p:set>
                                    <p:anim calcmode="discrete" valueType="clr">
                                      <p:cBhvr override="childStyle">
                                        <p:cTn id="23"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5"/>
                                        </p:tgtEl>
                                        <p:attrNameLst>
                                          <p:attrName>fillcolor</p:attrName>
                                        </p:attrNameLst>
                                      </p:cBhvr>
                                      <p:tavLst>
                                        <p:tav tm="0">
                                          <p:val>
                                            <p:clrVal>
                                              <a:schemeClr val="accent2"/>
                                            </p:clrVal>
                                          </p:val>
                                        </p:tav>
                                        <p:tav tm="50000">
                                          <p:val>
                                            <p:clrVal>
                                              <a:schemeClr val="hlink"/>
                                            </p:clrVal>
                                          </p:val>
                                        </p:tav>
                                      </p:tavLst>
                                    </p:anim>
                                    <p:set>
                                      <p:cBhvr>
                                        <p:cTn id="25" dur="80"/>
                                        <p:tgtEl>
                                          <p:spTgt spid="5"/>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19"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0" fill="hold"/>
                                        <p:tgtEl>
                                          <p:spTgt spid="6"/>
                                        </p:tgtEl>
                                        <p:attrNameLst>
                                          <p:attrName>ppt_w</p:attrName>
                                        </p:attrNameLst>
                                      </p:cBhvr>
                                      <p:tavLst>
                                        <p:tav tm="0" fmla="#ppt_w*sin(2.5*pi*$)">
                                          <p:val>
                                            <p:fltVal val="0"/>
                                          </p:val>
                                        </p:tav>
                                        <p:tav tm="100000">
                                          <p:val>
                                            <p:fltVal val="1"/>
                                          </p:val>
                                        </p:tav>
                                      </p:tavLst>
                                    </p:anim>
                                    <p:anim calcmode="lin" valueType="num">
                                      <p:cBhvr>
                                        <p:cTn id="31"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CARDO</a:t>
            </a:r>
            <a:endParaRPr lang="es-ES" dirty="0"/>
          </a:p>
        </p:txBody>
      </p:sp>
      <p:pic>
        <p:nvPicPr>
          <p:cNvPr id="6" name="5 Marcador de contenido" descr="cardo-sabor-de-rioja.jpg"/>
          <p:cNvPicPr>
            <a:picLocks noGrp="1" noChangeAspect="1"/>
          </p:cNvPicPr>
          <p:nvPr>
            <p:ph idx="1"/>
          </p:nvPr>
        </p:nvPicPr>
        <p:blipFill>
          <a:blip r:embed="rId2"/>
          <a:stretch>
            <a:fillRect/>
          </a:stretch>
        </p:blipFill>
        <p:spPr>
          <a:xfrm>
            <a:off x="4786314" y="2000240"/>
            <a:ext cx="3429004" cy="3429004"/>
          </a:xfrm>
        </p:spPr>
      </p:pic>
      <p:sp>
        <p:nvSpPr>
          <p:cNvPr id="7" name="6 Llamada ovalada"/>
          <p:cNvSpPr/>
          <p:nvPr/>
        </p:nvSpPr>
        <p:spPr>
          <a:xfrm>
            <a:off x="1000100" y="1643050"/>
            <a:ext cx="2357438" cy="1500188"/>
          </a:xfrm>
          <a:prstGeom prst="wedgeEllipseCallout">
            <a:avLst>
              <a:gd name="adj1" fmla="val 79776"/>
              <a:gd name="adj2" fmla="val 4409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solidFill>
                  <a:srgbClr val="FFFFFF"/>
                </a:solidFill>
                <a:latin typeface="Arial" charset="0"/>
                <a:cs typeface="Arial" charset="0"/>
              </a:rPr>
              <a:t>Precio: </a:t>
            </a:r>
            <a:r>
              <a:rPr lang="es-ES" dirty="0" smtClean="0">
                <a:solidFill>
                  <a:srgbClr val="FFFFFF"/>
                </a:solidFill>
                <a:latin typeface="Arial" charset="0"/>
                <a:cs typeface="Arial" charset="0"/>
              </a:rPr>
              <a:t>1.50</a:t>
            </a:r>
            <a:r>
              <a:rPr lang="es-ES" dirty="0" smtClean="0"/>
              <a:t> € IVA incluido</a:t>
            </a:r>
            <a:endParaRPr lang="es-ES" dirty="0">
              <a:solidFill>
                <a:srgbClr val="FFFFFF"/>
              </a:solidFill>
              <a:latin typeface="Arial" charset="0"/>
              <a:cs typeface="Arial" charset="0"/>
            </a:endParaRPr>
          </a:p>
        </p:txBody>
      </p:sp>
      <p:sp>
        <p:nvSpPr>
          <p:cNvPr id="8" name="7 Rectángulo"/>
          <p:cNvSpPr/>
          <p:nvPr/>
        </p:nvSpPr>
        <p:spPr>
          <a:xfrm>
            <a:off x="857224" y="4214818"/>
            <a:ext cx="4572000" cy="923330"/>
          </a:xfrm>
          <a:prstGeom prst="rect">
            <a:avLst/>
          </a:prstGeom>
        </p:spPr>
        <p:txBody>
          <a:bodyPr>
            <a:spAutoFit/>
          </a:bodyPr>
          <a:lstStyle/>
          <a:p>
            <a:r>
              <a:rPr lang="es-ES" b="1" dirty="0" smtClean="0"/>
              <a:t>Peso Neto</a:t>
            </a:r>
            <a:r>
              <a:rPr lang="es-ES" dirty="0" smtClean="0"/>
              <a:t>: 660 gr.</a:t>
            </a:r>
          </a:p>
          <a:p>
            <a:r>
              <a:rPr lang="es-ES" b="1" dirty="0" smtClean="0"/>
              <a:t>Peso Escurrido</a:t>
            </a:r>
            <a:r>
              <a:rPr lang="es-ES" dirty="0" smtClean="0"/>
              <a:t>: 425 gr.</a:t>
            </a:r>
          </a:p>
          <a:p>
            <a:r>
              <a:rPr lang="es-ES" b="1" dirty="0" smtClean="0"/>
              <a:t>Calidad</a:t>
            </a:r>
            <a:r>
              <a:rPr lang="es-ES" dirty="0" smtClean="0"/>
              <a:t>: Primera</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Scale>
                                      <p:cBhvr>
                                        <p:cTn id="16"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6"/>
                                        </p:tgtEl>
                                        <p:attrNameLst>
                                          <p:attrName>ppt_x</p:attrName>
                                          <p:attrName>ppt_y</p:attrName>
                                        </p:attrNameLst>
                                      </p:cBhvr>
                                    </p:animMotion>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9"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0" fill="hold"/>
                                        <p:tgtEl>
                                          <p:spTgt spid="8"/>
                                        </p:tgtEl>
                                        <p:attrNameLst>
                                          <p:attrName>ppt_w</p:attrName>
                                        </p:attrNameLst>
                                      </p:cBhvr>
                                      <p:tavLst>
                                        <p:tav tm="0" fmla="#ppt_w*sin(2.5*pi*$)">
                                          <p:val>
                                            <p:fltVal val="0"/>
                                          </p:val>
                                        </p:tav>
                                        <p:tav tm="100000">
                                          <p:val>
                                            <p:fltVal val="1"/>
                                          </p:val>
                                        </p:tav>
                                      </p:tavLst>
                                    </p:anim>
                                    <p:anim calcmode="lin" valueType="num">
                                      <p:cBhvr>
                                        <p:cTn id="24" dur="5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ALCACHOFA ENTERA</a:t>
            </a:r>
            <a:endParaRPr lang="es-ES" dirty="0"/>
          </a:p>
        </p:txBody>
      </p:sp>
      <p:pic>
        <p:nvPicPr>
          <p:cNvPr id="4" name="3 Marcador de contenido" descr="alcachofa-sabor-de-rioja.jpg"/>
          <p:cNvPicPr>
            <a:picLocks noGrp="1" noChangeAspect="1"/>
          </p:cNvPicPr>
          <p:nvPr>
            <p:ph idx="1"/>
          </p:nvPr>
        </p:nvPicPr>
        <p:blipFill>
          <a:blip r:embed="rId2"/>
          <a:stretch>
            <a:fillRect/>
          </a:stretch>
        </p:blipFill>
        <p:spPr>
          <a:xfrm>
            <a:off x="4714876" y="2143116"/>
            <a:ext cx="3143272" cy="3143272"/>
          </a:xfrm>
        </p:spPr>
      </p:pic>
      <p:sp>
        <p:nvSpPr>
          <p:cNvPr id="5" name="4 Llamada ovalada"/>
          <p:cNvSpPr/>
          <p:nvPr/>
        </p:nvSpPr>
        <p:spPr>
          <a:xfrm>
            <a:off x="1000100" y="1643050"/>
            <a:ext cx="2357438" cy="1500188"/>
          </a:xfrm>
          <a:prstGeom prst="wedgeEllipseCallout">
            <a:avLst>
              <a:gd name="adj1" fmla="val 79776"/>
              <a:gd name="adj2" fmla="val 4409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solidFill>
                  <a:srgbClr val="FFFFFF"/>
                </a:solidFill>
                <a:latin typeface="Arial" charset="0"/>
                <a:cs typeface="Arial" charset="0"/>
              </a:rPr>
              <a:t>Precio: </a:t>
            </a:r>
            <a:r>
              <a:rPr lang="es-ES" dirty="0" smtClean="0">
                <a:solidFill>
                  <a:srgbClr val="FFFFFF"/>
                </a:solidFill>
                <a:latin typeface="Arial" charset="0"/>
                <a:cs typeface="Arial" charset="0"/>
              </a:rPr>
              <a:t>2.50</a:t>
            </a:r>
            <a:r>
              <a:rPr lang="es-ES" dirty="0" smtClean="0"/>
              <a:t> € IVA incluido</a:t>
            </a:r>
            <a:endParaRPr lang="es-ES" dirty="0">
              <a:solidFill>
                <a:srgbClr val="FFFFFF"/>
              </a:solidFill>
              <a:latin typeface="Arial" charset="0"/>
              <a:cs typeface="Arial" charset="0"/>
            </a:endParaRPr>
          </a:p>
        </p:txBody>
      </p:sp>
      <p:sp>
        <p:nvSpPr>
          <p:cNvPr id="6" name="5 Rectángulo"/>
          <p:cNvSpPr/>
          <p:nvPr/>
        </p:nvSpPr>
        <p:spPr>
          <a:xfrm>
            <a:off x="1142976" y="4286256"/>
            <a:ext cx="4572000" cy="923330"/>
          </a:xfrm>
          <a:prstGeom prst="rect">
            <a:avLst/>
          </a:prstGeom>
        </p:spPr>
        <p:txBody>
          <a:bodyPr>
            <a:spAutoFit/>
          </a:bodyPr>
          <a:lstStyle/>
          <a:p>
            <a:r>
              <a:rPr lang="es-ES" b="1" dirty="0" smtClean="0"/>
              <a:t>Peso Neto</a:t>
            </a:r>
            <a:r>
              <a:rPr lang="es-ES" dirty="0" smtClean="0"/>
              <a:t>: 660 gr.</a:t>
            </a:r>
          </a:p>
          <a:p>
            <a:r>
              <a:rPr lang="es-ES" b="1" dirty="0" smtClean="0"/>
              <a:t>Peso Escurrido</a:t>
            </a:r>
            <a:r>
              <a:rPr lang="es-ES" dirty="0" smtClean="0"/>
              <a:t>: 400 gr.</a:t>
            </a:r>
          </a:p>
          <a:p>
            <a:r>
              <a:rPr lang="es-ES" b="1" dirty="0" smtClean="0"/>
              <a:t>Calidad</a:t>
            </a:r>
            <a:r>
              <a:rPr lang="es-ES" dirty="0" smtClean="0"/>
              <a:t>: Primera.</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5"/>
                                        </p:tgtEl>
                                        <p:attrNameLst>
                                          <p:attrName>style.visibility</p:attrName>
                                        </p:attrNameLst>
                                      </p:cBhvr>
                                      <p:to>
                                        <p:strVal val="visible"/>
                                      </p:to>
                                    </p:set>
                                    <p:anim calcmode="discrete" valueType="clr">
                                      <p:cBhvr override="childStyle">
                                        <p:cTn id="16"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5"/>
                                        </p:tgtEl>
                                        <p:attrNameLst>
                                          <p:attrName>fillcolor</p:attrName>
                                        </p:attrNameLst>
                                      </p:cBhvr>
                                      <p:tavLst>
                                        <p:tav tm="0">
                                          <p:val>
                                            <p:clrVal>
                                              <a:schemeClr val="accent2"/>
                                            </p:clrVal>
                                          </p:val>
                                        </p:tav>
                                        <p:tav tm="50000">
                                          <p:val>
                                            <p:clrVal>
                                              <a:schemeClr val="hlink"/>
                                            </p:clrVal>
                                          </p:val>
                                        </p:tav>
                                      </p:tavLst>
                                    </p:anim>
                                    <p:set>
                                      <p:cBhvr>
                                        <p:cTn id="18" dur="80"/>
                                        <p:tgtEl>
                                          <p:spTgt spid="5"/>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19"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0" fill="hold"/>
                                        <p:tgtEl>
                                          <p:spTgt spid="6"/>
                                        </p:tgtEl>
                                        <p:attrNameLst>
                                          <p:attrName>ppt_w</p:attrName>
                                        </p:attrNameLst>
                                      </p:cBhvr>
                                      <p:tavLst>
                                        <p:tav tm="0" fmla="#ppt_w*sin(2.5*pi*$)">
                                          <p:val>
                                            <p:fltVal val="0"/>
                                          </p:val>
                                        </p:tav>
                                        <p:tav tm="100000">
                                          <p:val>
                                            <p:fltVal val="1"/>
                                          </p:val>
                                        </p:tav>
                                      </p:tavLst>
                                    </p:anim>
                                    <p:anim calcmode="lin" valueType="num">
                                      <p:cBhvr>
                                        <p:cTn id="24"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263</Words>
  <Application>Microsoft Office PowerPoint</Application>
  <PresentationFormat>Presentación en pantalla (4:3)</PresentationFormat>
  <Paragraphs>64</Paragraphs>
  <Slides>16</Slides>
  <Notes>1</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Diapositiva 1</vt:lpstr>
      <vt:lpstr>Diapositiva 2</vt:lpstr>
      <vt:lpstr>PRODUCTOS TÍPICOS DE  LA RIOJA</vt:lpstr>
      <vt:lpstr>Vino Tinto Rioja corcel</vt:lpstr>
      <vt:lpstr>PERAS DE RINCON DE SOTO </vt:lpstr>
      <vt:lpstr>PIMIENTO PIQUILLO TIRAS</vt:lpstr>
      <vt:lpstr>Chorizo Rioja Extra</vt:lpstr>
      <vt:lpstr>CARDO</vt:lpstr>
      <vt:lpstr>ALCACHOFA ENTERA</vt:lpstr>
      <vt:lpstr>ALUBIA ROJA CAPARRÓN PINTO</vt:lpstr>
      <vt:lpstr>ALUBIA VERDE 1/2 KG</vt:lpstr>
      <vt:lpstr>Bote de piña 1 kg</vt:lpstr>
      <vt:lpstr>FARDELEJOS LA QUELEÑA </vt:lpstr>
      <vt:lpstr>LLAVEROS</vt:lpstr>
      <vt:lpstr>paté alto iregua</vt:lpstr>
      <vt:lpstr>condiciones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Vino Tinto Rioja Rasillo</dc:title>
  <dc:creator> </dc:creator>
  <cp:lastModifiedBy> </cp:lastModifiedBy>
  <cp:revision>29</cp:revision>
  <dcterms:created xsi:type="dcterms:W3CDTF">2013-03-12T07:54:11Z</dcterms:created>
  <dcterms:modified xsi:type="dcterms:W3CDTF">2013-03-27T13:00:53Z</dcterms:modified>
</cp:coreProperties>
</file>