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F3DCFB-DD83-456B-AD16-68B55E075127}" type="datetimeFigureOut">
              <a:rPr lang="es-ES" smtClean="0"/>
              <a:pPr/>
              <a:t>18/04/2012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9335EE-7663-4A32-80BB-61D9952806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LOGO.JPG"/>
          <p:cNvPicPr>
            <a:picLocks noChangeAspect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>
            <a:off x="2051720" y="764704"/>
            <a:ext cx="2880320" cy="374441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9600" b="1" dirty="0" smtClean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Gautami" pitchFamily="2"/>
              </a:rPr>
              <a:t>Dukel</a:t>
            </a:r>
            <a:endParaRPr lang="es-ES" sz="9600" b="1" dirty="0">
              <a:solidFill>
                <a:schemeClr val="tx2">
                  <a:lumMod val="50000"/>
                </a:schemeClr>
              </a:solidFill>
              <a:latin typeface="Baskerville Old Face" pitchFamily="18" charset="0"/>
              <a:cs typeface="Gautami" pitchFamily="2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Catálogo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940152" y="6309320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I.E.S. Cañada de la Encina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4000" dirty="0" smtClean="0">
                <a:solidFill>
                  <a:srgbClr val="00B050"/>
                </a:solidFill>
              </a:rPr>
              <a:t>Vinos y </a:t>
            </a:r>
            <a:r>
              <a:rPr lang="es-ES" sz="4000" dirty="0" smtClean="0">
                <a:solidFill>
                  <a:srgbClr val="00B050"/>
                </a:solidFill>
              </a:rPr>
              <a:t>resoli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ES" dirty="0"/>
          </a:p>
        </p:txBody>
      </p:sp>
      <p:pic>
        <p:nvPicPr>
          <p:cNvPr id="6146" name="Picture 2" descr="D:\Mis documentos\Daniel\DUKEL\Fotos\Productos\CIMG01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00" y="2132856"/>
            <a:ext cx="2555776" cy="3407703"/>
          </a:xfrm>
          <a:prstGeom prst="rect">
            <a:avLst/>
          </a:prstGeom>
          <a:noFill/>
        </p:spPr>
      </p:pic>
      <p:pic>
        <p:nvPicPr>
          <p:cNvPr id="6147" name="Picture 3" descr="D:\Mis documentos\Daniel\DUKEL\Fotos\Productos\CIMG017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912" y="2132856"/>
            <a:ext cx="2537774" cy="338369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979712" y="119675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</a:rPr>
              <a:t>Señorío de Iniesta rosado</a:t>
            </a:r>
            <a:endParaRPr lang="es-E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2060848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Color frambuesa destacado su limpidez y su brillo intenso, muy afrutado. Perfecto para beber con arroces, pastas, marisco y pescado.</a:t>
            </a:r>
          </a:p>
          <a:p>
            <a:endParaRPr lang="es-ES" dirty="0" smtClean="0"/>
          </a:p>
          <a:p>
            <a:r>
              <a:rPr lang="es-ES" dirty="0" smtClean="0"/>
              <a:t>Precio: 2,10€/botella (IVA incluido)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00B050"/>
                </a:solidFill>
                <a:effectLst/>
              </a:rPr>
              <a:t>Vinos y </a:t>
            </a:r>
            <a:r>
              <a:rPr lang="es-ES" sz="4000" dirty="0" smtClean="0">
                <a:solidFill>
                  <a:srgbClr val="00B050"/>
                </a:solidFill>
                <a:effectLst/>
              </a:rPr>
              <a:t>resoli</a:t>
            </a:r>
            <a:endParaRPr lang="es-ES" sz="4000" dirty="0">
              <a:effectLst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31640" y="1268760"/>
            <a:ext cx="6624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</a:rPr>
              <a:t>Señorío de Iniesta Sauvignon blanc</a:t>
            </a:r>
          </a:p>
          <a:p>
            <a:pPr algn="ctr"/>
            <a:endParaRPr lang="es-ES" dirty="0"/>
          </a:p>
        </p:txBody>
      </p:sp>
      <p:pic>
        <p:nvPicPr>
          <p:cNvPr id="7170" name="Picture 2" descr="D:\Mis documentos\Daniel\DUKEL\Fotos\Productos\CIMG01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60232" y="2276872"/>
            <a:ext cx="2276172" cy="3034896"/>
          </a:xfrm>
          <a:prstGeom prst="rect">
            <a:avLst/>
          </a:prstGeom>
          <a:noFill/>
        </p:spPr>
      </p:pic>
      <p:pic>
        <p:nvPicPr>
          <p:cNvPr id="7171" name="Picture 3" descr="D:\Mis documentos\Daniel\DUKEL\Fotos\Productos\CIMG017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77396" y="2276872"/>
            <a:ext cx="2268252" cy="302433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467544" y="2204864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Señorío de Iniesta de color amarillo pajizo, brillante y limpio. Con marcada acidez propia de la variedad, sabor a té verde, ideal para acompañar con mariscos, pescados y aves.</a:t>
            </a:r>
          </a:p>
          <a:p>
            <a:endParaRPr lang="es-ES" dirty="0" smtClean="0"/>
          </a:p>
          <a:p>
            <a:r>
              <a:rPr lang="es-ES" dirty="0" smtClean="0"/>
              <a:t>Precio: 2,10€/botella (IVA incluido)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00B050"/>
                </a:solidFill>
                <a:effectLst/>
              </a:rPr>
              <a:t>Vinos y </a:t>
            </a:r>
            <a:r>
              <a:rPr lang="es-ES" sz="4000" dirty="0" smtClean="0">
                <a:solidFill>
                  <a:srgbClr val="00B050"/>
                </a:solidFill>
                <a:effectLst/>
              </a:rPr>
              <a:t>resoli</a:t>
            </a:r>
            <a:endParaRPr lang="es-ES" sz="4000" dirty="0">
              <a:effectLst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19672" y="119675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</a:rPr>
              <a:t>Señorío de Iniesta tempranillo sirah</a:t>
            </a:r>
            <a:endParaRPr lang="es-E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194" name="Picture 2" descr="D:\Mis documentos\Daniel\DUKEL\Fotos\Productos\CIMG01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216" y="2204864"/>
            <a:ext cx="2339752" cy="3119669"/>
          </a:xfrm>
          <a:prstGeom prst="rect">
            <a:avLst/>
          </a:prstGeom>
          <a:noFill/>
        </p:spPr>
      </p:pic>
      <p:pic>
        <p:nvPicPr>
          <p:cNvPr id="8195" name="Picture 3" descr="D:\Mis documentos\Daniel\DUKEL\Fotos\Productos\CIMG018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944" y="2204864"/>
            <a:ext cx="2339752" cy="3119669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51520" y="2132856"/>
            <a:ext cx="3744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Crianza en barrica de roble. Color rojo picota con capa alta, frutas rojas junto a toques balsámicos y vainilla, ideal para acompañar con carnes de caza, cocidos y quesos curados.</a:t>
            </a:r>
          </a:p>
          <a:p>
            <a:endParaRPr lang="es-ES" dirty="0" smtClean="0"/>
          </a:p>
          <a:p>
            <a:r>
              <a:rPr lang="es-ES" dirty="0" smtClean="0"/>
              <a:t>Precio: 2,30€/botella (IVA incluido)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>
                <a:solidFill>
                  <a:srgbClr val="00B050"/>
                </a:solidFill>
                <a:effectLst/>
              </a:rPr>
              <a:t>Vinos y </a:t>
            </a:r>
            <a:r>
              <a:rPr lang="es-ES" sz="4400" dirty="0" smtClean="0">
                <a:solidFill>
                  <a:srgbClr val="00B050"/>
                </a:solidFill>
                <a:effectLst/>
              </a:rPr>
              <a:t>resoli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63688" y="126876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</a:rPr>
              <a:t>Realce crianza 2006</a:t>
            </a:r>
            <a:endParaRPr lang="es-E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8" name="Picture 2" descr="D:\Mis documentos\Daniel\DUKEL\Fotos\Productos\CIMG019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4208" y="2132856"/>
            <a:ext cx="2291048" cy="3054730"/>
          </a:xfrm>
          <a:prstGeom prst="rect">
            <a:avLst/>
          </a:prstGeom>
          <a:noFill/>
        </p:spPr>
      </p:pic>
      <p:pic>
        <p:nvPicPr>
          <p:cNvPr id="9219" name="Picture 3" descr="D:\Mis documentos\Daniel\DUKEL\Fotos\Productos\CIMG018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95936" y="2132856"/>
            <a:ext cx="2326054" cy="3101405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67544" y="2204864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Crianza de 10 meses en barrica de roble. Tempranillo 100%, de color rojo picota con ribetes violáceos y buena intensidad. Aroma frutal de frutos negro maduro, vainilla y coco. Ideal para acompañar con guisados, cocidos madrileños y carnes a la brasa.</a:t>
            </a:r>
          </a:p>
          <a:p>
            <a:endParaRPr lang="es-ES" dirty="0" smtClean="0"/>
          </a:p>
          <a:p>
            <a:r>
              <a:rPr lang="es-ES" dirty="0" smtClean="0"/>
              <a:t>Precio: 4,45€/botella (IVA incluido)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>
                <a:solidFill>
                  <a:srgbClr val="00B050"/>
                </a:solidFill>
                <a:effectLst/>
              </a:rPr>
              <a:t>Vinos y </a:t>
            </a:r>
            <a:r>
              <a:rPr lang="es-ES" sz="4400" dirty="0" smtClean="0">
                <a:solidFill>
                  <a:srgbClr val="00B050"/>
                </a:solidFill>
                <a:effectLst/>
              </a:rPr>
              <a:t>resoli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835696" y="126876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</a:rPr>
              <a:t>Sangría Mirabueno</a:t>
            </a:r>
            <a:endParaRPr lang="es-E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42" name="Picture 2" descr="D:\Mis documentos\Daniel\DUKEL\Fotos\Productos\CIMG019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9992" y="2276872"/>
            <a:ext cx="4363228" cy="3272421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5536" y="2276872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Una bebida iniestense, refrescante a base de vino tinto con extractos de frutas. Ideal para acompañar con mariscos, pescados y aves.</a:t>
            </a:r>
          </a:p>
          <a:p>
            <a:r>
              <a:rPr lang="es-ES" dirty="0" smtClean="0"/>
              <a:t>Contenido: 5L</a:t>
            </a:r>
          </a:p>
          <a:p>
            <a:endParaRPr lang="es-ES" dirty="0" smtClean="0"/>
          </a:p>
          <a:p>
            <a:r>
              <a:rPr lang="es-ES" dirty="0" smtClean="0"/>
              <a:t>Precio: 5€/unidad (IVA incluido)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>
                <a:solidFill>
                  <a:srgbClr val="00B050"/>
                </a:solidFill>
                <a:effectLst/>
              </a:rPr>
              <a:t>Vinos y </a:t>
            </a:r>
            <a:r>
              <a:rPr lang="es-ES" sz="4400" dirty="0" smtClean="0">
                <a:solidFill>
                  <a:srgbClr val="00B050"/>
                </a:solidFill>
                <a:effectLst/>
              </a:rPr>
              <a:t>resoli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699792" y="126876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2">
                    <a:lumMod val="50000"/>
                  </a:schemeClr>
                </a:solidFill>
              </a:rPr>
              <a:t>Resoli</a:t>
            </a:r>
            <a:endParaRPr lang="es-E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267" name="Picture 3" descr="D:\Mis documentos\Daniel\DUKEL\Fotos\Productos\CIMG01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112" y="3501008"/>
            <a:ext cx="3271111" cy="2453333"/>
          </a:xfrm>
          <a:prstGeom prst="rect">
            <a:avLst/>
          </a:prstGeom>
          <a:noFill/>
        </p:spPr>
      </p:pic>
      <p:pic>
        <p:nvPicPr>
          <p:cNvPr id="11268" name="Picture 4" descr="D:\Mis documentos\Daniel\DUKEL\Fotos\Productos\CIMG018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1412776"/>
            <a:ext cx="2399463" cy="319928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987824" y="1844824"/>
            <a:ext cx="59766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Licor típico de cuenca de 16º </a:t>
            </a:r>
            <a:r>
              <a:rPr lang="es-ES" dirty="0" err="1" smtClean="0"/>
              <a:t>vol</a:t>
            </a:r>
            <a:r>
              <a:rPr lang="es-ES" dirty="0" smtClean="0"/>
              <a:t>, presentado en botella ornamental representando las casas colgadas de Cuenca.</a:t>
            </a:r>
          </a:p>
          <a:p>
            <a:endParaRPr lang="es-ES" dirty="0" smtClean="0"/>
          </a:p>
          <a:p>
            <a:r>
              <a:rPr lang="es-ES" dirty="0" smtClean="0"/>
              <a:t>Botella mediana: 35cl, </a:t>
            </a:r>
          </a:p>
          <a:p>
            <a:r>
              <a:rPr lang="es-ES" dirty="0" smtClean="0"/>
              <a:t>Precio: 12€/botella</a:t>
            </a:r>
          </a:p>
          <a:p>
            <a:r>
              <a:rPr lang="es-ES" dirty="0" smtClean="0"/>
              <a:t>Botella pequeña:5cl</a:t>
            </a:r>
          </a:p>
          <a:p>
            <a:r>
              <a:rPr lang="es-ES" dirty="0" smtClean="0"/>
              <a:t>Precio: 6€/botella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4000" dirty="0" smtClean="0">
                <a:solidFill>
                  <a:srgbClr val="00B050"/>
                </a:solidFill>
              </a:rPr>
              <a:t>Llaveros K-ni-k</a:t>
            </a:r>
            <a:br>
              <a:rPr lang="es-ES" sz="4000" dirty="0" smtClean="0">
                <a:solidFill>
                  <a:srgbClr val="00B050"/>
                </a:solidFill>
              </a:rPr>
            </a:br>
            <a:endParaRPr lang="es-ES" sz="4000" dirty="0">
              <a:solidFill>
                <a:srgbClr val="00B050"/>
              </a:solidFill>
              <a:effectLst/>
            </a:endParaRPr>
          </a:p>
        </p:txBody>
      </p:sp>
      <p:pic>
        <p:nvPicPr>
          <p:cNvPr id="12290" name="Picture 2" descr="D:\Mis documentos\Daniel\DUKEL\Fotos\Productos\CIMG02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1700808"/>
            <a:ext cx="2664296" cy="1944216"/>
          </a:xfrm>
          <a:prstGeom prst="rect">
            <a:avLst/>
          </a:prstGeom>
          <a:noFill/>
        </p:spPr>
      </p:pic>
      <p:pic>
        <p:nvPicPr>
          <p:cNvPr id="12291" name="Picture 3" descr="D:\Mis documentos\Daniel\DUKEL\Fotos\Productos\CIMG02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3645024"/>
            <a:ext cx="2668770" cy="200157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611560" y="2348880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Llaveros artesanales de elaboración propia, varios modelos</a:t>
            </a:r>
          </a:p>
          <a:p>
            <a:endParaRPr lang="es-ES" dirty="0" smtClean="0"/>
          </a:p>
          <a:p>
            <a:r>
              <a:rPr lang="es-ES" dirty="0" smtClean="0"/>
              <a:t>Precio:</a:t>
            </a:r>
          </a:p>
          <a:p>
            <a:r>
              <a:rPr lang="es-ES" dirty="0" smtClean="0"/>
              <a:t>-Grande: 1.80€/unidad</a:t>
            </a:r>
          </a:p>
          <a:p>
            <a:r>
              <a:rPr lang="es-ES" dirty="0" smtClean="0"/>
              <a:t>-Pequeño: 0,90€/unidad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4000" dirty="0" err="1" smtClean="0">
                <a:solidFill>
                  <a:srgbClr val="00B050"/>
                </a:solidFill>
              </a:rPr>
              <a:t>Grass</a:t>
            </a:r>
            <a:r>
              <a:rPr lang="es-ES" sz="4000" dirty="0" smtClean="0">
                <a:solidFill>
                  <a:srgbClr val="00B050"/>
                </a:solidFill>
              </a:rPr>
              <a:t> </a:t>
            </a:r>
            <a:r>
              <a:rPr lang="es-ES" sz="4000" dirty="0" err="1" smtClean="0">
                <a:solidFill>
                  <a:srgbClr val="00B050"/>
                </a:solidFill>
              </a:rPr>
              <a:t>Potatoes</a:t>
            </a:r>
            <a:r>
              <a:rPr lang="es-ES" sz="4000" dirty="0" smtClean="0">
                <a:solidFill>
                  <a:srgbClr val="00B050"/>
                </a:solidFill>
              </a:rPr>
              <a:t/>
            </a:r>
            <a:br>
              <a:rPr lang="es-ES" sz="4000" dirty="0" smtClean="0">
                <a:solidFill>
                  <a:srgbClr val="00B050"/>
                </a:solidFill>
              </a:rPr>
            </a:br>
            <a:endParaRPr lang="es-ES" sz="4000" dirty="0">
              <a:solidFill>
                <a:srgbClr val="00B050"/>
              </a:solidFill>
            </a:endParaRPr>
          </a:p>
        </p:txBody>
      </p:sp>
      <p:pic>
        <p:nvPicPr>
          <p:cNvPr id="13314" name="Picture 2" descr="D:\Mis documentos\Daniel\DUKEL\Fotos\Productos\CIMG01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20072" y="1772816"/>
            <a:ext cx="3082582" cy="381642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11560" y="1844824"/>
            <a:ext cx="4608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Muñeco decorativo de unos 15cm de alto al que le crece césped de la cabeza, el cual podemos cortar, peinar o dejar crecer, hay distintos modelos.</a:t>
            </a:r>
          </a:p>
          <a:p>
            <a:endParaRPr lang="es-ES" dirty="0" smtClean="0"/>
          </a:p>
          <a:p>
            <a:r>
              <a:rPr lang="es-ES" dirty="0" smtClean="0"/>
              <a:t>Precio: 3,20€/Unidad</a:t>
            </a:r>
            <a:endParaRPr lang="es-ES" dirty="0"/>
          </a:p>
        </p:txBody>
      </p:sp>
      <p:pic>
        <p:nvPicPr>
          <p:cNvPr id="13315" name="Picture 3" descr="D:\Mis documentos\Daniel\DUKEL\Fotos\Productos\CIMG01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3861048"/>
            <a:ext cx="3168352" cy="242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Índice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134076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</a:rPr>
              <a:t>Artesanía</a:t>
            </a:r>
          </a:p>
          <a:p>
            <a:pPr lvl="1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Muñequit@s broche</a:t>
            </a:r>
          </a:p>
          <a:p>
            <a:pPr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</a:rPr>
              <a:t>Alimentación</a:t>
            </a:r>
          </a:p>
          <a:p>
            <a:pPr lvl="1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Miel de Romero</a:t>
            </a:r>
          </a:p>
          <a:p>
            <a:pPr lvl="1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Queso manchego</a:t>
            </a:r>
          </a:p>
          <a:p>
            <a:pPr lvl="1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Queso semi-curado</a:t>
            </a:r>
          </a:p>
          <a:p>
            <a:pPr lvl="1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Champiñón laminado/entero </a:t>
            </a:r>
          </a:p>
          <a:p>
            <a:pPr lvl="1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Alajú</a:t>
            </a:r>
          </a:p>
          <a:p>
            <a:pPr lvl="1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Lomo, costillas y chorizo de orza</a:t>
            </a:r>
          </a:p>
          <a:p>
            <a:pPr lvl="1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Vinos y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resoli</a:t>
            </a:r>
            <a:endParaRPr lang="es-E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</a:rPr>
              <a:t>Fabricación propia</a:t>
            </a:r>
          </a:p>
          <a:p>
            <a:pPr lvl="1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Llaveros Knik</a:t>
            </a:r>
          </a:p>
          <a:p>
            <a:pPr lvl="1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>Grass Potatoes</a:t>
            </a:r>
          </a:p>
          <a:p>
            <a:pPr lvl="1">
              <a:buFont typeface="Arial" pitchFamily="34" charset="0"/>
              <a:buChar char="•"/>
            </a:pPr>
            <a:endParaRPr lang="es-E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4000" dirty="0" smtClean="0">
                <a:solidFill>
                  <a:schemeClr val="accent1">
                    <a:lumMod val="75000"/>
                  </a:schemeClr>
                </a:solidFill>
              </a:rPr>
              <a:t>Muñequit@s broche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ES" dirty="0"/>
          </a:p>
        </p:txBody>
      </p:sp>
      <p:pic>
        <p:nvPicPr>
          <p:cNvPr id="3" name="2 Imagen" descr="P1000603.JPG"/>
          <p:cNvPicPr>
            <a:picLocks noChangeAspect="1"/>
          </p:cNvPicPr>
          <p:nvPr/>
        </p:nvPicPr>
        <p:blipFill>
          <a:blip r:embed="rId2" cstate="email"/>
          <a:srcRect l="1492" r="3051"/>
          <a:stretch>
            <a:fillRect/>
          </a:stretch>
        </p:blipFill>
        <p:spPr>
          <a:xfrm>
            <a:off x="3779912" y="1340768"/>
            <a:ext cx="4852709" cy="286189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242088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Broche artesanal de un tamaño aprox. De 5cm, hechas a mano y hay varios modelos.</a:t>
            </a:r>
          </a:p>
          <a:p>
            <a:endParaRPr lang="es-ES" dirty="0" smtClean="0"/>
          </a:p>
          <a:p>
            <a:r>
              <a:rPr lang="es-ES" dirty="0" smtClean="0"/>
              <a:t>PRECIO:</a:t>
            </a:r>
          </a:p>
          <a:p>
            <a:r>
              <a:rPr lang="es-ES" dirty="0" smtClean="0"/>
              <a:t>3.50€/unidad</a:t>
            </a:r>
          </a:p>
        </p:txBody>
      </p:sp>
      <p:pic>
        <p:nvPicPr>
          <p:cNvPr id="1026" name="Picture 2" descr="D:\Mis documentos\Daniel\DUKEL\Fotos\Productos\IM004231.JPG"/>
          <p:cNvPicPr>
            <a:picLocks noChangeAspect="1" noChangeArrowheads="1"/>
          </p:cNvPicPr>
          <p:nvPr/>
        </p:nvPicPr>
        <p:blipFill>
          <a:blip r:embed="rId3" cstate="print"/>
          <a:srcRect t="25863" r="21839" b="5886"/>
          <a:stretch>
            <a:fillRect/>
          </a:stretch>
        </p:blipFill>
        <p:spPr bwMode="auto">
          <a:xfrm>
            <a:off x="3203848" y="4365103"/>
            <a:ext cx="1728192" cy="2012135"/>
          </a:xfrm>
          <a:prstGeom prst="rect">
            <a:avLst/>
          </a:prstGeom>
          <a:noFill/>
        </p:spPr>
      </p:pic>
      <p:pic>
        <p:nvPicPr>
          <p:cNvPr id="1027" name="Picture 3" descr="D:\Mis documentos\Daniel\DUKEL\Fotos\Productos\P1000605.JPG"/>
          <p:cNvPicPr>
            <a:picLocks noChangeAspect="1" noChangeArrowheads="1"/>
          </p:cNvPicPr>
          <p:nvPr/>
        </p:nvPicPr>
        <p:blipFill>
          <a:blip r:embed="rId4" cstate="print"/>
          <a:srcRect t="22058" b="9411"/>
          <a:stretch>
            <a:fillRect/>
          </a:stretch>
        </p:blipFill>
        <p:spPr bwMode="auto">
          <a:xfrm>
            <a:off x="5148064" y="4365104"/>
            <a:ext cx="1656184" cy="2016224"/>
          </a:xfrm>
          <a:prstGeom prst="rect">
            <a:avLst/>
          </a:prstGeom>
          <a:noFill/>
        </p:spPr>
      </p:pic>
      <p:pic>
        <p:nvPicPr>
          <p:cNvPr id="1028" name="Picture 4" descr="D:\Mis documentos\Daniel\DUKEL\Fotos\Productos\P1000593.JPG"/>
          <p:cNvPicPr>
            <a:picLocks noChangeAspect="1" noChangeArrowheads="1"/>
          </p:cNvPicPr>
          <p:nvPr/>
        </p:nvPicPr>
        <p:blipFill>
          <a:blip r:embed="rId5" cstate="print"/>
          <a:srcRect t="18046" b="9772"/>
          <a:stretch>
            <a:fillRect/>
          </a:stretch>
        </p:blipFill>
        <p:spPr bwMode="auto">
          <a:xfrm>
            <a:off x="7092280" y="4365104"/>
            <a:ext cx="1572401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4000" dirty="0" smtClean="0">
                <a:solidFill>
                  <a:schemeClr val="accent1">
                    <a:lumMod val="75000"/>
                  </a:schemeClr>
                </a:solidFill>
              </a:rPr>
              <a:t>Miel de Romero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ES" dirty="0"/>
          </a:p>
        </p:txBody>
      </p:sp>
      <p:pic>
        <p:nvPicPr>
          <p:cNvPr id="3" name="2 Imagen" descr="CIMG016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48064" y="1700808"/>
            <a:ext cx="2985796" cy="398106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162880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1916832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Miel de Romero de Minglanilla (Cuenca). Tarros de cristal de 1Kg</a:t>
            </a:r>
          </a:p>
          <a:p>
            <a:endParaRPr lang="es-ES" dirty="0" smtClean="0"/>
          </a:p>
          <a:p>
            <a:r>
              <a:rPr lang="es-ES" dirty="0" smtClean="0"/>
              <a:t>PRECIO:</a:t>
            </a:r>
          </a:p>
          <a:p>
            <a:r>
              <a:rPr lang="es-ES" dirty="0" smtClean="0"/>
              <a:t>6.80/Unidad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4000" dirty="0" smtClean="0">
                <a:solidFill>
                  <a:srgbClr val="00B050"/>
                </a:solidFill>
              </a:rPr>
              <a:t>Queso manchego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ES" dirty="0"/>
          </a:p>
        </p:txBody>
      </p:sp>
      <p:pic>
        <p:nvPicPr>
          <p:cNvPr id="1026" name="Picture 2" descr="D:\Mis documentos\Daniel\DUKEL\Fotos\Productos\CIMG01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3968" y="2060848"/>
            <a:ext cx="4383584" cy="328768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11560" y="2132856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Queso Manchego, de denominación de origen, 1,230Kg.</a:t>
            </a:r>
          </a:p>
          <a:p>
            <a:r>
              <a:rPr lang="es-ES" dirty="0" smtClean="0"/>
              <a:t>	Envasado al vacío.</a:t>
            </a:r>
          </a:p>
          <a:p>
            <a:endParaRPr lang="es-ES" dirty="0" smtClean="0"/>
          </a:p>
          <a:p>
            <a:r>
              <a:rPr lang="es-ES" dirty="0" smtClean="0"/>
              <a:t>Precio: 15,50€/Unidad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4000" dirty="0" smtClean="0">
                <a:solidFill>
                  <a:srgbClr val="00B050"/>
                </a:solidFill>
              </a:rPr>
              <a:t>Queso </a:t>
            </a:r>
            <a:r>
              <a:rPr lang="es-ES" sz="4000" dirty="0" err="1" smtClean="0">
                <a:solidFill>
                  <a:srgbClr val="00B050"/>
                </a:solidFill>
              </a:rPr>
              <a:t>semi</a:t>
            </a:r>
            <a:r>
              <a:rPr lang="es-ES" sz="4000" dirty="0" smtClean="0">
                <a:solidFill>
                  <a:srgbClr val="00B050"/>
                </a:solidFill>
              </a:rPr>
              <a:t>-curado</a:t>
            </a:r>
            <a:br>
              <a:rPr lang="es-ES" sz="4000" dirty="0" smtClean="0">
                <a:solidFill>
                  <a:srgbClr val="00B050"/>
                </a:solidFill>
              </a:rPr>
            </a:br>
            <a:endParaRPr lang="es-ES" sz="40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D:\Mis documentos\Daniel\DUKEL\Fotos\Productos\CIMG01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1988840"/>
            <a:ext cx="3923928" cy="294294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83568" y="1988840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Queso semi-curado de oveja de un1kg.</a:t>
            </a:r>
          </a:p>
          <a:p>
            <a:r>
              <a:rPr lang="es-ES" dirty="0" smtClean="0"/>
              <a:t>	Envasado al vacío. </a:t>
            </a:r>
          </a:p>
          <a:p>
            <a:endParaRPr lang="es-ES" dirty="0" smtClean="0"/>
          </a:p>
          <a:p>
            <a:r>
              <a:rPr lang="es-ES" dirty="0" smtClean="0"/>
              <a:t>Precio:14,50/Unidad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4000" dirty="0" smtClean="0">
                <a:solidFill>
                  <a:srgbClr val="00B050"/>
                </a:solidFill>
              </a:rPr>
              <a:t>Champiñón laminado/entero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ES" dirty="0"/>
          </a:p>
        </p:txBody>
      </p:sp>
      <p:pic>
        <p:nvPicPr>
          <p:cNvPr id="3074" name="Picture 2" descr="D:\Mis documentos\Daniel\DUKEL\Fotos\Productos\CIMG016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6096" y="1412776"/>
            <a:ext cx="2551808" cy="1913856"/>
          </a:xfrm>
          <a:prstGeom prst="rect">
            <a:avLst/>
          </a:prstGeom>
          <a:noFill/>
        </p:spPr>
      </p:pic>
      <p:pic>
        <p:nvPicPr>
          <p:cNvPr id="3075" name="Picture 3" descr="D:\Mis documentos\Daniel\DUKEL\Fotos\Productos\CIMG016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 flipH="1" flipV="1">
            <a:off x="5436096" y="3501008"/>
            <a:ext cx="2592288" cy="194421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755576" y="2132856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Champiñón laminado o entero enlatado o en frasco de cristal, fabricado en </a:t>
            </a:r>
            <a:r>
              <a:rPr lang="es-ES" dirty="0" err="1" smtClean="0"/>
              <a:t>Iniesta</a:t>
            </a:r>
            <a:r>
              <a:rPr lang="es-ES" dirty="0" smtClean="0"/>
              <a:t> (Cuenca). </a:t>
            </a:r>
          </a:p>
          <a:p>
            <a:r>
              <a:rPr lang="es-ES" dirty="0" smtClean="0"/>
              <a:t>Peso neto: 355g (lata)</a:t>
            </a:r>
          </a:p>
          <a:p>
            <a:r>
              <a:rPr lang="es-ES" dirty="0" smtClean="0"/>
              <a:t>Peso neto:275g(bote de cristal)</a:t>
            </a:r>
          </a:p>
          <a:p>
            <a:r>
              <a:rPr lang="es-ES" dirty="0" smtClean="0"/>
              <a:t>Precio lata: 1,20€/Unidad</a:t>
            </a:r>
          </a:p>
          <a:p>
            <a:r>
              <a:rPr lang="es-ES" dirty="0" smtClean="0"/>
              <a:t>Precio envase de cristal: 1,50€/</a:t>
            </a:r>
            <a:r>
              <a:rPr lang="es-ES" dirty="0" err="1" smtClean="0"/>
              <a:t>ud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4000" dirty="0" smtClean="0">
                <a:solidFill>
                  <a:srgbClr val="00B050"/>
                </a:solidFill>
              </a:rPr>
              <a:t>Alajú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ES" dirty="0"/>
          </a:p>
        </p:txBody>
      </p:sp>
      <p:pic>
        <p:nvPicPr>
          <p:cNvPr id="4098" name="Picture 2" descr="D:\Mis documentos\Daniel\DUKEL\Fotos\Productos\CIMG01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2060848"/>
            <a:ext cx="4190157" cy="314261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67544" y="2060848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Torta de miel y almendras típicas de Cuenca.</a:t>
            </a:r>
          </a:p>
          <a:p>
            <a:r>
              <a:rPr lang="es-ES" dirty="0" smtClean="0"/>
              <a:t>Peso neto: 250g aprox.</a:t>
            </a:r>
          </a:p>
          <a:p>
            <a:endParaRPr lang="es-ES" dirty="0" smtClean="0"/>
          </a:p>
          <a:p>
            <a:r>
              <a:rPr lang="es-ES" dirty="0" smtClean="0"/>
              <a:t>Precio: 4,90€/Unidad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400" dirty="0" smtClean="0">
                <a:solidFill>
                  <a:srgbClr val="00B050"/>
                </a:solidFill>
              </a:rPr>
              <a:t>Lomo, costillas y chorizo de orza</a:t>
            </a:r>
            <a:endParaRPr lang="es-ES" dirty="0">
              <a:solidFill>
                <a:srgbClr val="00B050"/>
              </a:solidFill>
            </a:endParaRPr>
          </a:p>
        </p:txBody>
      </p:sp>
      <p:pic>
        <p:nvPicPr>
          <p:cNvPr id="5122" name="Picture 2" descr="D:\Mis documentos\Daniel\DUKEL\Fotos\Productos\CIMG01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1916832"/>
            <a:ext cx="2771800" cy="3695733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83568" y="1988840"/>
            <a:ext cx="4968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Lomo, costillas y chorizos de cerdo, hecho según la tradición castellano-manchega conservado en aceite.</a:t>
            </a:r>
          </a:p>
          <a:p>
            <a:r>
              <a:rPr lang="es-ES" dirty="0" smtClean="0"/>
              <a:t>Peso neto (Todos los frascos): 1,250kg</a:t>
            </a:r>
          </a:p>
          <a:p>
            <a:endParaRPr lang="es-ES" dirty="0" smtClean="0"/>
          </a:p>
          <a:p>
            <a:r>
              <a:rPr lang="es-ES" dirty="0" smtClean="0"/>
              <a:t>Precio lomo: 12,40€/unidad</a:t>
            </a:r>
          </a:p>
          <a:p>
            <a:r>
              <a:rPr lang="es-ES" dirty="0" smtClean="0"/>
              <a:t>Precio costilla:10€/unidad</a:t>
            </a:r>
          </a:p>
          <a:p>
            <a:r>
              <a:rPr lang="es-ES" dirty="0" smtClean="0"/>
              <a:t>Precio chorizos: 10€/unidad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4">
      <a:dk1>
        <a:sysClr val="windowText" lastClr="000000"/>
      </a:dk1>
      <a:lt1>
        <a:sysClr val="window" lastClr="FFFFFF"/>
      </a:lt1>
      <a:dk2>
        <a:srgbClr val="1FADCC"/>
      </a:dk2>
      <a:lt2>
        <a:srgbClr val="DEF5FA"/>
      </a:lt2>
      <a:accent1>
        <a:srgbClr val="1ECB07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1ECB07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100</Words>
  <Application>Microsoft Office PowerPoint</Application>
  <PresentationFormat>Presentación en pantalla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Concurrencia</vt:lpstr>
      <vt:lpstr>Dukel</vt:lpstr>
      <vt:lpstr>Índice</vt:lpstr>
      <vt:lpstr>Muñequit@s broche </vt:lpstr>
      <vt:lpstr>Miel de Romero </vt:lpstr>
      <vt:lpstr>Queso manchego </vt:lpstr>
      <vt:lpstr>Queso semi-curado </vt:lpstr>
      <vt:lpstr>Champiñón laminado/entero  </vt:lpstr>
      <vt:lpstr>Alajú </vt:lpstr>
      <vt:lpstr>Lomo, costillas y chorizo de orza</vt:lpstr>
      <vt:lpstr>Vinos y resoli </vt:lpstr>
      <vt:lpstr>Vinos y resoli</vt:lpstr>
      <vt:lpstr>Vinos y resoli</vt:lpstr>
      <vt:lpstr>Vinos y resoli</vt:lpstr>
      <vt:lpstr>Vinos y resoli</vt:lpstr>
      <vt:lpstr>Vinos y resoli</vt:lpstr>
      <vt:lpstr>Llaveros K-ni-k </vt:lpstr>
      <vt:lpstr>Grass Potatoes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Dukel</dc:title>
  <dc:creator> </dc:creator>
  <cp:lastModifiedBy> </cp:lastModifiedBy>
  <cp:revision>24</cp:revision>
  <dcterms:created xsi:type="dcterms:W3CDTF">2012-03-28T10:46:15Z</dcterms:created>
  <dcterms:modified xsi:type="dcterms:W3CDTF">2012-04-18T10:07:47Z</dcterms:modified>
</cp:coreProperties>
</file>