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1" r:id="rId3"/>
    <p:sldId id="257" r:id="rId4"/>
    <p:sldId id="259" r:id="rId5"/>
    <p:sldId id="260" r:id="rId6"/>
    <p:sldId id="273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4" r:id="rId17"/>
    <p:sldId id="275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5318B9D-CAD1-40AF-BCBB-707991F97745}" type="datetimeFigureOut">
              <a:rPr lang="es-ES" smtClean="0"/>
              <a:pPr/>
              <a:t>04/05/2012</a:t>
            </a:fld>
            <a:endParaRPr lang="es-ES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EDD7BB7-53EA-4A85-B1AF-1E903C63F61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18B9D-CAD1-40AF-BCBB-707991F97745}" type="datetimeFigureOut">
              <a:rPr lang="es-ES" smtClean="0"/>
              <a:pPr/>
              <a:t>04/05/2012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DD7BB7-53EA-4A85-B1AF-1E903C63F61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18B9D-CAD1-40AF-BCBB-707991F97745}" type="datetimeFigureOut">
              <a:rPr lang="es-ES" smtClean="0"/>
              <a:pPr/>
              <a:t>04/05/2012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DD7BB7-53EA-4A85-B1AF-1E903C63F61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18B9D-CAD1-40AF-BCBB-707991F97745}" type="datetimeFigureOut">
              <a:rPr lang="es-ES" smtClean="0"/>
              <a:pPr/>
              <a:t>04/05/2012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DD7BB7-53EA-4A85-B1AF-1E903C63F61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18B9D-CAD1-40AF-BCBB-707991F97745}" type="datetimeFigureOut">
              <a:rPr lang="es-ES" smtClean="0"/>
              <a:pPr/>
              <a:t>04/05/2012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DD7BB7-53EA-4A85-B1AF-1E903C63F61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18B9D-CAD1-40AF-BCBB-707991F97745}" type="datetimeFigureOut">
              <a:rPr lang="es-ES" smtClean="0"/>
              <a:pPr/>
              <a:t>04/05/2012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DD7BB7-53EA-4A85-B1AF-1E903C63F61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18B9D-CAD1-40AF-BCBB-707991F97745}" type="datetimeFigureOut">
              <a:rPr lang="es-ES" smtClean="0"/>
              <a:pPr/>
              <a:t>04/05/2012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DD7BB7-53EA-4A85-B1AF-1E903C63F61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18B9D-CAD1-40AF-BCBB-707991F97745}" type="datetimeFigureOut">
              <a:rPr lang="es-ES" smtClean="0"/>
              <a:pPr/>
              <a:t>04/05/2012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DD7BB7-53EA-4A85-B1AF-1E903C63F61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18B9D-CAD1-40AF-BCBB-707991F97745}" type="datetimeFigureOut">
              <a:rPr lang="es-ES" smtClean="0"/>
              <a:pPr/>
              <a:t>04/05/2012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DD7BB7-53EA-4A85-B1AF-1E903C63F61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5318B9D-CAD1-40AF-BCBB-707991F97745}" type="datetimeFigureOut">
              <a:rPr lang="es-ES" smtClean="0"/>
              <a:pPr/>
              <a:t>04/05/2012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DD7BB7-53EA-4A85-B1AF-1E903C63F61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5318B9D-CAD1-40AF-BCBB-707991F97745}" type="datetimeFigureOut">
              <a:rPr lang="es-ES" smtClean="0"/>
              <a:pPr/>
              <a:t>04/05/2012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EDD7BB7-53EA-4A85-B1AF-1E903C63F61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5318B9D-CAD1-40AF-BCBB-707991F97745}" type="datetimeFigureOut">
              <a:rPr lang="es-ES" smtClean="0"/>
              <a:pPr/>
              <a:t>04/05/2012</a:t>
            </a:fld>
            <a:endParaRPr lang="es-ES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EDD7BB7-53EA-4A85-B1AF-1E903C63F61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tienda.productosdeasturias.com/quesos-asturianos/afuega-l-pitu-atroncau-blanco-pieza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tienda.productosdeasturias.com/quesos-asturianos/la-peral-mini-cuna-cata-gourmet-100-grs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tienda.productosdeasturias.com/quesos-asturianos/cu-as-de-cabrales-cata-gourmet-100-grs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CATALOGO DE PRODUCTOS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sz="3200" dirty="0" smtClean="0"/>
              <a:t>	¡</a:t>
            </a:r>
            <a:r>
              <a:rPr lang="es-ES_tradnl" dirty="0" smtClean="0"/>
              <a:t>YE LO QUE HAY!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00108"/>
            <a:ext cx="31146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  <p:sndAc>
      <p:stSnd>
        <p:snd r:embed="rId2" name="laser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 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 </a:t>
            </a:r>
            <a:endParaRPr lang="es-ES" dirty="0"/>
          </a:p>
        </p:txBody>
      </p:sp>
      <p:sp>
        <p:nvSpPr>
          <p:cNvPr id="4" name="8 Marcador de contenido"/>
          <p:cNvSpPr txBox="1">
            <a:spLocks/>
          </p:cNvSpPr>
          <p:nvPr/>
        </p:nvSpPr>
        <p:spPr>
          <a:xfrm>
            <a:off x="428596" y="1500174"/>
            <a:ext cx="8258204" cy="466250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s-ES_tradnl" sz="2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S_tradnl" sz="2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S_tradnl" sz="2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S_tradnl" sz="2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7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</a:t>
            </a:r>
            <a:endParaRPr kumimoji="0" lang="es-E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n 1" descr="QUESO &quot;AFUEGA'L PITU ATRONCAU TIERRA DE TINEO&quot; BLANCO (300 Grs.)">
            <a:hlinkClick r:id="rId2" tooltip="&quot;QUESO &quot;AFUEGA'L PITU ATRONCAU TIERRA DE TINEO&quot; BLANCO (300 Grs.)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285992"/>
            <a:ext cx="2214578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85786" y="285728"/>
            <a:ext cx="7718203" cy="1077218"/>
          </a:xfrm>
          <a:prstGeom prst="rect">
            <a:avLst/>
          </a:prstGeom>
          <a:solidFill>
            <a:srgbClr val="F7F7F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1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2" tooltip="QUESO &quot;AFUEGA'L PITU ATRONCAU TIERRA DE TINEO&quot; BLANCO (300 Grs.)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 tooltip="QUESO &quot;AFUEGA'L PITU ATRONCAU TIERRA DE TINEO&quot; BLANCO (300 Grs.)"/>
              </a:rPr>
              <a:t>QUESO "AFUEGA'L PITU ATRONCAU TIERRA DE TINEO" BLANCO (300 Grs.)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                                                                           €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4,34</a:t>
            </a:r>
            <a:endParaRPr kumimoji="0" lang="es-E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14348" y="1857364"/>
            <a:ext cx="464347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De corte no muy limpio y un tanto granuloso, con corteza casi inexistente y textura arenosa, se caracteriza por su firme y compacta consistencia, y presentar sabores primarios. Elaborado con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 leche pasteurizada de vaca, fermentos lácticos, sal y cuajo animal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. Puede tener moho en su corteza, ya que el mismo forma parte de su proceso natural de maduración, y no lleva ningún tratamiento químico </a:t>
            </a:r>
            <a:r>
              <a:rPr lang="es-ES" sz="1600" dirty="0" err="1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antimoho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. 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Está amparado por la Denominación de Origen Protegida (D.O.P.) Queso </a:t>
            </a:r>
            <a:r>
              <a:rPr lang="es-ES" sz="1600" b="1" dirty="0" err="1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Afuega'l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sz="1600" b="1" dirty="0" err="1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Pitu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. </a:t>
            </a:r>
            <a:endParaRPr lang="es-ES" sz="1600" b="1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s-ES_tradnl" sz="1600" b="1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Ref:9</a:t>
            </a:r>
            <a:endParaRPr lang="es-ES" sz="1600" dirty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 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 </a:t>
            </a:r>
            <a:endParaRPr lang="es-ES" dirty="0"/>
          </a:p>
        </p:txBody>
      </p:sp>
      <p:sp>
        <p:nvSpPr>
          <p:cNvPr id="4" name="1 Marcador de contenido"/>
          <p:cNvSpPr txBox="1">
            <a:spLocks/>
          </p:cNvSpPr>
          <p:nvPr/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S_tradnl" sz="2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</a:t>
            </a:r>
            <a:endParaRPr kumimoji="0" lang="es-E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n 3" descr="CUÑA DE QUESO SEMI-AZUL &quot;LA PERAL CATA GOURMET&quot; (100 Grs.)">
            <a:hlinkClick r:id="rId2" tooltip="&quot;CUÑA DE QUESO SEMI-AZUL &quot;LA PERAL CATA GOURMET&quot; (100 Grs.)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714620"/>
            <a:ext cx="2244344" cy="2071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85852" y="357166"/>
            <a:ext cx="7071231" cy="923330"/>
          </a:xfrm>
          <a:prstGeom prst="rect">
            <a:avLst/>
          </a:prstGeom>
          <a:solidFill>
            <a:srgbClr val="F7F7F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 tooltip="CUÑA DE QUESO SEMI-AZUL &quot;LA PERAL CATA GOURMET&quot; (100 Grs.)"/>
              </a:rPr>
              <a:t> 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 tooltip="CUÑA DE QUESO SEMI-AZUL &quot;LA PERAL CATA GOURMET&quot; (100 Grs.)"/>
              </a:rPr>
              <a:t>CU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  <a:hlinkClick r:id="rId2" tooltip="CUÑA DE QUESO SEMI-AZUL &quot;LA PERAL CATA GOURMET&quot; (100 Grs.)"/>
              </a:rPr>
              <a:t>Ñ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 tooltip="CUÑA DE QUESO SEMI-AZUL &quot;LA PERAL CATA GOURMET&quot; (100 Grs.)"/>
              </a:rPr>
              <a:t>A DE QUESO SEMI-AZUL "LA PERAL CATA GOURMET" (100 Grs.)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                                                                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  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€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2,68</a:t>
            </a:r>
            <a:endParaRPr kumimoji="0" lang="es-ES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00034" y="2214554"/>
            <a:ext cx="492922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La Peral es un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 queso </a:t>
            </a:r>
            <a:r>
              <a:rPr lang="es-ES" sz="1600" b="1" dirty="0" err="1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semiazul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, de pasta firme y color </a:t>
            </a:r>
            <a:r>
              <a:rPr lang="es-ES" sz="1600" dirty="0" err="1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blanquecinio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, elaborado con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 leche de vaca frisona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, a la que en ocasiones se añade nata de oveja con el propósito de reforzar el aroma y sabor del queso en la maduración.</a:t>
            </a:r>
            <a:b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</a:b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</a:b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De corteza oscura y húmeda, presenta un corte amarillento con veteado azul-verdoso. En boca, fundente, con sabores intensos y relativamente complejos y un punto de sal agradable, y fuertes aromas de maduración (tiene un curación mínima de 3 meses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).</a:t>
            </a:r>
          </a:p>
          <a:p>
            <a:r>
              <a:rPr lang="es-ES_tradnl" sz="16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Ref:10</a:t>
            </a:r>
            <a:endParaRPr lang="es-ES" sz="1600" dirty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 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 </a:t>
            </a:r>
            <a:endParaRPr lang="es-ES" dirty="0"/>
          </a:p>
        </p:txBody>
      </p:sp>
      <p:sp>
        <p:nvSpPr>
          <p:cNvPr id="4" name="1 Marcador de contenido"/>
          <p:cNvSpPr txBox="1">
            <a:spLocks/>
          </p:cNvSpPr>
          <p:nvPr/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S_tradnl" sz="2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S_tradnl" sz="2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S_tradnl" sz="2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S_tradnl" sz="2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S_tradnl" sz="2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S_tradnl" sz="2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S_tradnl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</a:t>
            </a:r>
            <a:endParaRPr kumimoji="0" lang="es-E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n 5" descr="CUÑA DE QUESO CABRALES D.O.P. &quot;CATA GOURMET&quot; (100 Grs.)">
            <a:hlinkClick r:id="rId2" tooltip="&quot;CUÑA DE QUESO CABRALES D.O.P. &quot;CATA GOURMET&quot; (100 Grs.)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428868"/>
            <a:ext cx="2071702" cy="2071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42976" y="500042"/>
            <a:ext cx="6715172" cy="646331"/>
          </a:xfrm>
          <a:prstGeom prst="rect">
            <a:avLst/>
          </a:prstGeom>
          <a:solidFill>
            <a:srgbClr val="F7F7F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 tooltip="CUÑA DE QUESO CABRALES D.O.P. &quot;CATA GOURMET&quot; (100 Grs.)"/>
              </a:rPr>
              <a:t>4CU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  <a:hlinkClick r:id="rId2" tooltip="CUÑA DE QUESO CABRALES D.O.P. &quot;CATA GOURMET&quot; (100 Grs.)"/>
              </a:rPr>
              <a:t>Ñ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 tooltip="CUÑA DE QUESO CABRALES D.O.P. &quot;CATA GOURMET&quot; (100 Grs.)"/>
              </a:rPr>
              <a:t>A DE QUESO CABRALES D.O.P. "CATA GOURMET" (100 Grs.)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€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3,18</a:t>
            </a:r>
            <a:endParaRPr kumimoji="0" lang="es-E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71472" y="1214422"/>
            <a:ext cx="4929222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Queso azul de textura mantecosa, sabor fuerte, picante, intenso y un tanto ácido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. Presenta corteza blanda de tonos amarillos-rojizos, corte </a:t>
            </a:r>
            <a:r>
              <a:rPr lang="es-ES" sz="1600" dirty="0" err="1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untoso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, y color blanco con pigmentaciones verde-azuladas. Dentro de su proceso de elaboración cabe destacar el especial carácter que confiere a este queso su maduración en cuevas naturales de los Picos de Europa.</a:t>
            </a:r>
            <a:b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</a:b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</a:b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El buen 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"Cabrales"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 se elabora con 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leche de vaca, cabra y oveja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; no obstante, también presentan una gran calidad, por el propio proceso de elaboración del queso, las piezas elaboradas con leche de vaca, o leche de vaca y cabra.</a:t>
            </a:r>
          </a:p>
          <a:p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Está amparado por Denominación de Origen Protegida (D.O.P.) desde 1981 y fue el primero de los quesos asturianos en conseguir dicha acreditación</a:t>
            </a:r>
            <a:r>
              <a:rPr lang="es-ES" sz="1400" b="1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.</a:t>
            </a: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 </a:t>
            </a:r>
            <a:endParaRPr lang="es-ES" sz="1400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s-ES_tradnl" sz="14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Ref:11</a:t>
            </a:r>
            <a:endParaRPr lang="es-ES" sz="1400" dirty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 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 </a:t>
            </a:r>
            <a:endParaRPr lang="es-ES" dirty="0"/>
          </a:p>
        </p:txBody>
      </p:sp>
      <p:sp>
        <p:nvSpPr>
          <p:cNvPr id="4" name="2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_tradnl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Pastas de </a:t>
            </a:r>
            <a:r>
              <a:rPr kumimoji="0" lang="es-ES_tradnl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Arriondas</a:t>
            </a:r>
            <a:r>
              <a:rPr kumimoji="0" lang="es-ES_tradnl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s-E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5 Imagen" descr="http://www.pastascampoamor.es/web/images/01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786058"/>
            <a:ext cx="478634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Marcador de contenido"/>
          <p:cNvSpPr txBox="1">
            <a:spLocks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286000" marR="0" lvl="8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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Precio del estuche:3.50  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INGREDIENTES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Harina de Trigo, Grasa vegetal, 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Azucar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Azucar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invertida,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Impulsor (Carbonato).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ENVASADO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presenta en un estuche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Carton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600 gr.</a:t>
            </a:r>
            <a:b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Clasica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llamada</a:t>
            </a:r>
            <a:b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· PASTAS DE ARRIONDAS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lang="es-ES" dirty="0" smtClean="0"/>
              <a:t>Ref:12</a:t>
            </a: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s-E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kumimoji="0" lang="es-E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 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 </a:t>
            </a:r>
            <a:endParaRPr lang="es-ES" dirty="0"/>
          </a:p>
        </p:txBody>
      </p:sp>
      <p:sp>
        <p:nvSpPr>
          <p:cNvPr id="4" name="1 Marcador de contenido"/>
          <p:cNvSpPr txBox="1">
            <a:spLocks/>
          </p:cNvSpPr>
          <p:nvPr/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mejor sidra natural Asturiana  hecha con las mejores manzanas del principado. </a:t>
            </a: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Acompañada de un vaso especial para escanciar la sidra .</a:t>
            </a: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Materiales y sabor de calidad superior.</a:t>
            </a: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*Estuche de dos botellas de 75cl y un vaso de cristal de regalo en un maravilloso estuche.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s-ES_tradnl" sz="16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Precio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5€ estuche </a:t>
            </a: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s-ES_tradn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Ref:13</a:t>
            </a:r>
            <a:endParaRPr kumimoji="0" lang="es-E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Estuche de sidra y vaso.</a:t>
            </a:r>
            <a:endParaRPr kumimoji="0" lang="es-E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5 Imagen" descr="C:\Users\Alumnos\Downloads\sidra-natura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000375"/>
            <a:ext cx="2857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 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 </a:t>
            </a:r>
            <a:endParaRPr lang="es-ES" dirty="0"/>
          </a:p>
        </p:txBody>
      </p:sp>
      <p:sp>
        <p:nvSpPr>
          <p:cNvPr id="7" name="1 Marcador de contenido"/>
          <p:cNvSpPr txBox="1">
            <a:spLocks/>
          </p:cNvSpPr>
          <p:nvPr/>
        </p:nvSpPr>
        <p:spPr>
          <a:xfrm>
            <a:off x="214282" y="1481329"/>
            <a:ext cx="5500726" cy="4376564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Riquísimo</a:t>
            </a:r>
            <a:r>
              <a:rPr kumimoji="0" lang="es-E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dulce artesano preparado en base a manzana y </a:t>
            </a: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azucar</a:t>
            </a: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De color marrón claro (</a:t>
            </a:r>
            <a:r>
              <a:rPr kumimoji="0" lang="es-E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lleva colorantes</a:t>
            </a: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presenta un sabor intenso a manzana azucarada.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Ideal como </a:t>
            </a:r>
            <a:r>
              <a:rPr kumimoji="0" lang="es-E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aderezo para postres o por si sólo como postre o sustituto de la fruta</a:t>
            </a: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su corte es fácil, y no resulta pegajoso al paladar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Presentado en</a:t>
            </a:r>
            <a:r>
              <a:rPr kumimoji="0" lang="es-E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taper</a:t>
            </a:r>
            <a:r>
              <a:rPr kumimoji="0" lang="es-E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plástico de 2 </a:t>
            </a:r>
            <a:r>
              <a:rPr kumimoji="0" lang="es-E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kgs</a:t>
            </a:r>
            <a:r>
              <a:rPr kumimoji="0" lang="es-E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precio:10€</a:t>
            </a:r>
            <a:endParaRPr kumimoji="0" lang="es-E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s-ES_tradn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Ref:14</a:t>
            </a:r>
            <a:endParaRPr kumimoji="0" lang="es-E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0" marR="0" lvl="8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"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Dulce de Manzana Asturiana</a:t>
            </a:r>
            <a:endParaRPr kumimoji="0" lang="es-E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C:\Users\Alumnos\Pictures\imagesCA31ZTC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643050"/>
            <a:ext cx="3162305" cy="247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 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 </a:t>
            </a:r>
            <a:endParaRPr lang="es-ES" dirty="0"/>
          </a:p>
        </p:txBody>
      </p:sp>
      <p:sp>
        <p:nvSpPr>
          <p:cNvPr id="4" name="1 Marcador de contenido"/>
          <p:cNvSpPr txBox="1">
            <a:spLocks/>
          </p:cNvSpPr>
          <p:nvPr/>
        </p:nvSpPr>
        <p:spPr>
          <a:xfrm>
            <a:off x="457200" y="1481328"/>
            <a:ext cx="8229600" cy="3019241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S_tradnl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Tabla de preparado para </a:t>
            </a: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Fabada Asturiana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 ingredientes de primera calidad, ideal para dos raciones.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estuche incluye:</a:t>
            </a: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fabas, tocino, lacón, chorizo y morcilla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y la receta de la auténtica Fabada Asturiana.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PRECIO: 7</a:t>
            </a: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€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s-ES_tradnl" sz="1600" dirty="0" smtClean="0"/>
              <a:t>Ref:15</a:t>
            </a: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S_tradnl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100" b="1" i="0" u="none" strike="noStrike" kern="120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Compango asturiano.</a:t>
            </a:r>
            <a:endParaRPr kumimoji="0" lang="es-ES" sz="41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Alumnos\Pictures\file_5_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214686"/>
            <a:ext cx="4929222" cy="3062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 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 </a:t>
            </a:r>
            <a:endParaRPr lang="es-ES" dirty="0"/>
          </a:p>
        </p:txBody>
      </p:sp>
      <p:sp>
        <p:nvSpPr>
          <p:cNvPr id="4" name="1 Marcador de contenido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Queso de vaca muy suave y mantecoso, de pasta elástica y fundente, con aroma a mantequilla y textura grasa, y de corte amarillo uniforme.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Elaborado artesanalmente con leche pasteurizada de vaca, fermentos lácticos, cloruro cálcico y cuajo.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S_tradnl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S_tradnl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S_tradnl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S_tradnl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Precio: 8</a:t>
            </a: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€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s-ES_tradnl" sz="1600" dirty="0" smtClean="0"/>
              <a:t>Ref:16</a:t>
            </a:r>
            <a:endParaRPr kumimoji="0" lang="es-ES_tradnl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100" b="1" i="1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Queso Abredo.</a:t>
            </a:r>
            <a:endParaRPr kumimoji="0" lang="es-ES" sz="41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571876"/>
            <a:ext cx="3309934" cy="240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 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 </a:t>
            </a:r>
            <a:endParaRPr 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85800" y="571481"/>
            <a:ext cx="7772400" cy="1071569"/>
          </a:xfrm>
          <a:prstGeom prst="rect">
            <a:avLst/>
          </a:prstGeom>
        </p:spPr>
        <p:txBody>
          <a:bodyPr vert="horz" rtlCol="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QUESO GAMONEDO O GAMONEU,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ELABORADO EN EL CONCEJO DE BENIA DE ONIS Y CANGAS DE ONIS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685800" y="1785926"/>
            <a:ext cx="5386398" cy="3214710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s-ES_tradnl" sz="27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s-ES" sz="27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s-E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Gamonedo es un queso semiduro, un poco veteado, seco y ahumado, de aroma intenso y sabor picante. Elaborado con leche de vaca, cabra y oveja.</a:t>
            </a:r>
            <a:br>
              <a:rPr kumimoji="0" lang="es-E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s-E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</a:t>
            </a:r>
            <a:r>
              <a:rPr kumimoji="0" lang="es-E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Gamoneo</a:t>
            </a:r>
            <a:r>
              <a:rPr kumimoji="0" lang="es-E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 </a:t>
            </a:r>
            <a:r>
              <a:rPr kumimoji="0" lang="es-E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Gamonéu</a:t>
            </a:r>
            <a:r>
              <a:rPr kumimoji="0" lang="es-E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debe prepararse con las tres leches cuajadas con </a:t>
            </a:r>
            <a:r>
              <a:rPr kumimoji="0" lang="es-E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cuayu</a:t>
            </a:r>
            <a:r>
              <a:rPr kumimoji="0" lang="es-E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natural. La masa, una vez en el molde de madera -el </a:t>
            </a:r>
            <a:r>
              <a:rPr kumimoji="0" lang="es-E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arniu</a:t>
            </a:r>
            <a:r>
              <a:rPr kumimoji="0" lang="es-E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se prensa ligeramente, . Tras el moldeo y el desuerado se procede a salar las piezas, circulares y con un peso final que ronda los cinco kilos, . Característica fundamental de este queso es el ahumado, operación que dura en torno a los diez días, que se suele llevar a cabo en las propias cabañas que los pastores tienen en los puertos por espacio de tres o cuatro semanas. Posteriormente pasará a las cuevas, donde madura como máximo dos meses. La corteza es de una dureza apreciable.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s-ES_tradnl" sz="43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s-E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Precio:7€-250gr </a:t>
            </a:r>
            <a:endParaRPr kumimoji="0" lang="es-ES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s-ES_tradnl" sz="8000" dirty="0" smtClean="0"/>
              <a:t>Ref:1</a:t>
            </a:r>
            <a:endParaRPr kumimoji="0" lang="es-ES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Alumnos\Pictures\gamone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000240"/>
            <a:ext cx="2847975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2500329"/>
          </a:xfrm>
        </p:spPr>
        <p:txBody>
          <a:bodyPr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Edwardian Script ITC" pitchFamily="66" charset="0"/>
              </a:rPr>
              <a:t>bombones artesanos reposterias oliva</a:t>
            </a:r>
            <a:endParaRPr lang="es-ES" dirty="0">
              <a:solidFill>
                <a:schemeClr val="tx1"/>
              </a:solidFill>
              <a:latin typeface="Edwardian Script ITC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3071810"/>
            <a:ext cx="7772400" cy="3786190"/>
          </a:xfrm>
        </p:spPr>
        <p:txBody>
          <a:bodyPr>
            <a:normAutofit lnSpcReduction="10000"/>
          </a:bodyPr>
          <a:lstStyle/>
          <a:p>
            <a:pPr algn="l"/>
            <a:r>
              <a:rPr lang="es-ES_tradnl" sz="2000" dirty="0" smtClean="0">
                <a:solidFill>
                  <a:schemeClr val="tx1"/>
                </a:solidFill>
                <a:latin typeface="Comic Sans MS" pitchFamily="66" charset="0"/>
              </a:rPr>
              <a:t>           En </a:t>
            </a:r>
            <a:r>
              <a:rPr lang="es-ES_tradnl" sz="2000" dirty="0" smtClean="0">
                <a:solidFill>
                  <a:schemeClr val="tx1"/>
                </a:solidFill>
                <a:latin typeface="Comic Sans MS" pitchFamily="66" charset="0"/>
              </a:rPr>
              <a:t>granadas de salime se elababoran con chocolate,almendras y manteca de cerdo estos </a:t>
            </a:r>
            <a:r>
              <a:rPr lang="es-ES_tradnl" sz="2000" dirty="0" smtClean="0">
                <a:solidFill>
                  <a:schemeClr val="tx1"/>
                </a:solidFill>
                <a:latin typeface="Comic Sans MS" pitchFamily="66" charset="0"/>
              </a:rPr>
              <a:t>deliciosos bombones</a:t>
            </a:r>
            <a:endParaRPr lang="es-ES_tradnl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es-ES_tradnl" sz="2000" dirty="0" smtClean="0">
                <a:solidFill>
                  <a:schemeClr val="tx1"/>
                </a:solidFill>
                <a:latin typeface="Comic Sans MS" pitchFamily="66" charset="0"/>
              </a:rPr>
              <a:t>    formato: caja</a:t>
            </a:r>
          </a:p>
          <a:p>
            <a:pPr algn="l"/>
            <a:r>
              <a:rPr lang="es-ES_tradnl" sz="2000" dirty="0" smtClean="0">
                <a:solidFill>
                  <a:schemeClr val="tx1"/>
                </a:solidFill>
                <a:latin typeface="Comic Sans MS" pitchFamily="66" charset="0"/>
              </a:rPr>
              <a:t>    tamaño: 250 grs    precio:6,30 euros   (IVA </a:t>
            </a:r>
            <a:r>
              <a:rPr lang="es-ES_tradnl" sz="2000" dirty="0" err="1" smtClean="0">
                <a:solidFill>
                  <a:schemeClr val="tx1"/>
                </a:solidFill>
                <a:latin typeface="Comic Sans MS" pitchFamily="66" charset="0"/>
              </a:rPr>
              <a:t>inc</a:t>
            </a:r>
            <a:r>
              <a:rPr lang="es-ES_tradnl" sz="2000" dirty="0" smtClean="0">
                <a:solidFill>
                  <a:schemeClr val="tx1"/>
                </a:solidFill>
                <a:latin typeface="Comic Sans MS" pitchFamily="66" charset="0"/>
              </a:rPr>
              <a:t>)</a:t>
            </a:r>
          </a:p>
          <a:p>
            <a:pPr algn="l"/>
            <a:r>
              <a:rPr lang="es-ES_tradnl" sz="2000" dirty="0" smtClean="0">
                <a:solidFill>
                  <a:schemeClr val="tx1"/>
                </a:solidFill>
                <a:latin typeface="Comic Sans MS" pitchFamily="66" charset="0"/>
              </a:rPr>
              <a:t>    Ref:2</a:t>
            </a:r>
            <a:endParaRPr lang="es-ES_tradnl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es-ES_tradnl" sz="2000" dirty="0" smtClean="0">
                <a:solidFill>
                  <a:schemeClr val="tx1"/>
                </a:solidFill>
                <a:latin typeface="Comic Sans MS" pitchFamily="66" charset="0"/>
              </a:rPr>
              <a:t>   </a:t>
            </a:r>
          </a:p>
          <a:p>
            <a:pPr algn="l"/>
            <a:r>
              <a:rPr lang="es-ES_tradnl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 algn="l"/>
            <a:endParaRPr lang="es-ES_tradnl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endParaRPr lang="es-ES_tradnl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es-ES_tradnl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 algn="l"/>
            <a:endParaRPr lang="es-ES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3 Imagen" descr="221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0"/>
            <a:ext cx="381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Edwardian Script ITC" pitchFamily="66" charset="0"/>
              </a:rPr>
              <a:t>Llavero bandera de asturias</a:t>
            </a:r>
            <a:endParaRPr lang="es-ES" dirty="0">
              <a:solidFill>
                <a:schemeClr val="tx1"/>
              </a:solidFill>
              <a:latin typeface="Edwardian Script ITC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324639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s-ES_tradnl" sz="2000" dirty="0" smtClean="0">
                <a:latin typeface="Comic Sans MS" pitchFamily="66" charset="0"/>
              </a:rPr>
              <a:t>                   </a:t>
            </a:r>
            <a:r>
              <a:rPr lang="es-ES_tradnl" sz="2000" dirty="0" smtClean="0">
                <a:solidFill>
                  <a:schemeClr val="tx1"/>
                </a:solidFill>
                <a:latin typeface="Comic Sans MS" pitchFamily="66" charset="0"/>
              </a:rPr>
              <a:t>precio: 2,20 la unidad</a:t>
            </a:r>
          </a:p>
          <a:p>
            <a:pPr algn="l"/>
            <a:r>
              <a:rPr lang="es-ES_tradnl" sz="2000" dirty="0" smtClean="0">
                <a:solidFill>
                  <a:schemeClr val="tx1"/>
                </a:solidFill>
                <a:latin typeface="Comic Sans MS" pitchFamily="66" charset="0"/>
              </a:rPr>
              <a:t>                   llavero de goma de la bandera de asturias</a:t>
            </a:r>
          </a:p>
          <a:p>
            <a:pPr algn="l"/>
            <a:r>
              <a:rPr lang="es-ES_tradnl" sz="2000" dirty="0" smtClean="0">
                <a:solidFill>
                  <a:schemeClr val="tx1"/>
                </a:solidFill>
                <a:latin typeface="Comic Sans MS" pitchFamily="66" charset="0"/>
              </a:rPr>
              <a:t>                    medidas aprosimadas: 100 mm (unidad</a:t>
            </a:r>
            <a:r>
              <a:rPr lang="es-ES_tradnl" sz="2000" dirty="0" smtClean="0">
                <a:solidFill>
                  <a:schemeClr val="tx1"/>
                </a:solidFill>
                <a:latin typeface="Comic Sans MS" pitchFamily="66" charset="0"/>
              </a:rPr>
              <a:t>)</a:t>
            </a:r>
          </a:p>
          <a:p>
            <a:pPr algn="l"/>
            <a:r>
              <a:rPr lang="es-ES_tradnl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000" dirty="0" smtClean="0">
                <a:solidFill>
                  <a:schemeClr val="tx1"/>
                </a:solidFill>
                <a:latin typeface="Comic Sans MS" pitchFamily="66" charset="0"/>
              </a:rPr>
              <a:t>                   Ref:3</a:t>
            </a:r>
            <a:endParaRPr lang="es-ES_tradnl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endParaRPr lang="es-ES_tradnl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endParaRPr lang="es-ES_tradnl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endParaRPr lang="es-ES_tradnl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endParaRPr lang="es-ES_tradnl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endParaRPr lang="es-ES_tradnl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endParaRPr lang="es-ES_tradnl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es-ES_tradnl" sz="2000" dirty="0" smtClean="0">
                <a:solidFill>
                  <a:schemeClr val="tx1"/>
                </a:solidFill>
                <a:latin typeface="Comic Sans MS" pitchFamily="66" charset="0"/>
              </a:rPr>
              <a:t>    </a:t>
            </a:r>
            <a:endParaRPr lang="es-ES" sz="2000" dirty="0">
              <a:latin typeface="Comic Sans MS" pitchFamily="66" charset="0"/>
            </a:endParaRPr>
          </a:p>
        </p:txBody>
      </p:sp>
      <p:pic>
        <p:nvPicPr>
          <p:cNvPr id="4" name="3 Imagen" descr="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14290"/>
            <a:ext cx="221456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s-ES_tradnl" dirty="0" smtClean="0">
                <a:solidFill>
                  <a:schemeClr val="tx1"/>
                </a:solidFill>
                <a:latin typeface="Edwardian Script ITC" pitchFamily="66" charset="0"/>
              </a:rPr>
              <a:t>                     Flor asturias</a:t>
            </a:r>
            <a:endParaRPr lang="es-ES" dirty="0">
              <a:solidFill>
                <a:schemeClr val="tx1"/>
              </a:solidFill>
              <a:latin typeface="Edwardian Script ITC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3246393"/>
          </a:xfrm>
        </p:spPr>
        <p:txBody>
          <a:bodyPr>
            <a:normAutofit lnSpcReduction="10000"/>
          </a:bodyPr>
          <a:lstStyle/>
          <a:p>
            <a:pPr algn="l"/>
            <a:r>
              <a:rPr lang="es-ES" sz="2000" dirty="0" smtClean="0">
                <a:solidFill>
                  <a:schemeClr val="tx1"/>
                </a:solidFill>
                <a:latin typeface="Comic Sans MS" pitchFamily="66" charset="0"/>
              </a:rPr>
              <a:t>     Pegatina de una flor en colores azul y amarillo con la     inscripción de Asturias en la parte de abajo</a:t>
            </a:r>
          </a:p>
          <a:p>
            <a:pPr algn="l"/>
            <a:r>
              <a:rPr lang="es-ES_tradnl" sz="2000" dirty="0" smtClean="0">
                <a:solidFill>
                  <a:schemeClr val="tx1"/>
                </a:solidFill>
                <a:latin typeface="Comic Sans MS" pitchFamily="66" charset="0"/>
              </a:rPr>
              <a:t>     </a:t>
            </a:r>
            <a:r>
              <a:rPr lang="es-ES_tradnl" sz="2000" dirty="0" smtClean="0">
                <a:solidFill>
                  <a:schemeClr val="tx1"/>
                </a:solidFill>
                <a:latin typeface="Comic Sans MS" pitchFamily="66" charset="0"/>
              </a:rPr>
              <a:t>Precio</a:t>
            </a:r>
            <a:r>
              <a:rPr lang="es-ES_tradnl" sz="2000" dirty="0" smtClean="0">
                <a:solidFill>
                  <a:schemeClr val="tx1"/>
                </a:solidFill>
                <a:latin typeface="Comic Sans MS" pitchFamily="66" charset="0"/>
              </a:rPr>
              <a:t>: 1,00 </a:t>
            </a:r>
            <a:r>
              <a:rPr lang="es-ES_tradnl" sz="2000" dirty="0" smtClean="0">
                <a:solidFill>
                  <a:schemeClr val="tx1"/>
                </a:solidFill>
                <a:latin typeface="Comic Sans MS" pitchFamily="66" charset="0"/>
              </a:rPr>
              <a:t>euros</a:t>
            </a:r>
          </a:p>
          <a:p>
            <a:pPr algn="l"/>
            <a:r>
              <a:rPr lang="es-ES_tradnl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000" dirty="0" smtClean="0">
                <a:solidFill>
                  <a:schemeClr val="tx1"/>
                </a:solidFill>
                <a:latin typeface="Comic Sans MS" pitchFamily="66" charset="0"/>
              </a:rPr>
              <a:t>    Ref:4</a:t>
            </a:r>
            <a:endParaRPr lang="es-ES_tradnl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endParaRPr lang="es-ES_tradnl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endParaRPr lang="es-ES_tradnl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endParaRPr lang="es-ES_tradnl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endParaRPr lang="es-ES_tradnl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endParaRPr lang="es-ES_tradnl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es-ES_tradnl" sz="2000" dirty="0" smtClean="0">
                <a:solidFill>
                  <a:schemeClr val="tx1"/>
                </a:solidFill>
                <a:latin typeface="Comic Sans MS" pitchFamily="66" charset="0"/>
              </a:rPr>
              <a:t>          </a:t>
            </a:r>
            <a:endParaRPr lang="es-ES" sz="2000" dirty="0">
              <a:latin typeface="Comic Sans MS" pitchFamily="66" charset="0"/>
            </a:endParaRPr>
          </a:p>
        </p:txBody>
      </p:sp>
      <p:pic>
        <p:nvPicPr>
          <p:cNvPr id="1026" name="Picture 2" descr="C:\Users\Alumnos\Pictures\p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57166"/>
            <a:ext cx="1604109" cy="1857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 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 </a:t>
            </a:r>
            <a:endParaRPr lang="es-ES" dirty="0"/>
          </a:p>
        </p:txBody>
      </p:sp>
      <p:sp>
        <p:nvSpPr>
          <p:cNvPr id="4" name="2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1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mermelada</a:t>
            </a:r>
            <a:endParaRPr kumimoji="0" lang="es-ES" sz="41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Marcador de contenido"/>
          <p:cNvSpPr txBox="1">
            <a:spLocks/>
          </p:cNvSpPr>
          <p:nvPr/>
        </p:nvSpPr>
        <p:spPr>
          <a:xfrm>
            <a:off x="457200" y="1481328"/>
            <a:ext cx="340042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S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SABORES:</a:t>
            </a:r>
            <a:b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Mermelada de Albaricoque</a:t>
            </a:r>
            <a:b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Mermelada de </a:t>
            </a:r>
            <a:r>
              <a:rPr kumimoji="0" lang="es-E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Arandano</a:t>
            </a: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Mermelada de Ciruela</a:t>
            </a:r>
            <a:b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Mermelada de Frambuesa</a:t>
            </a:r>
            <a:b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Mermelada de Fresa</a:t>
            </a:r>
            <a:b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Mermelada de Fresa y Mora</a:t>
            </a:r>
            <a:b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Mermelada de Frutas del Bosque</a:t>
            </a:r>
            <a:b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Mermelada de Grosella y Frambuesa</a:t>
            </a:r>
            <a:b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Mermelada de Higo</a:t>
            </a:r>
            <a:b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Mermelada de Higos Pasos</a:t>
            </a:r>
            <a:b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Mermelada de Kiwi</a:t>
            </a: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s-E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PRECIO: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3,50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tamaño </a:t>
            </a: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275 Gr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s-ES_tradnl" sz="2000" dirty="0" smtClean="0"/>
              <a:t>Ref:5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C:\Users\Alumnos\Desktop\mermela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785926"/>
            <a:ext cx="4714908" cy="3536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 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 </a:t>
            </a:r>
            <a:endParaRPr lang="es-ES" dirty="0"/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571472" y="0"/>
            <a:ext cx="6686568" cy="135732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s-E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B40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Marcos de fotos</a:t>
            </a:r>
            <a:r>
              <a:rPr kumimoji="0" lang="es-E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2205038"/>
            <a:ext cx="7354888" cy="380206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s-E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Marcos de fotos :Decorados con papel de comic , </a:t>
            </a:r>
            <a:r>
              <a:rPr kumimoji="0" lang="es-E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pintandolos</a:t>
            </a:r>
            <a:r>
              <a:rPr kumimoji="0" lang="es-E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con pinturas </a:t>
            </a:r>
            <a:r>
              <a:rPr kumimoji="0" lang="es-E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acrilicas</a:t>
            </a:r>
            <a:r>
              <a:rPr kumimoji="0" lang="es-E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Precio :5</a:t>
            </a:r>
            <a:r>
              <a:rPr kumimoji="0" lang="es-E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€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s-ES_tradnl" sz="3200" b="1" i="1" dirty="0" smtClean="0">
                <a:solidFill>
                  <a:schemeClr val="accent2"/>
                </a:solidFill>
                <a:latin typeface="Arial" charset="0"/>
              </a:rPr>
              <a:t>Ref:6</a:t>
            </a:r>
            <a:endParaRPr kumimoji="0" lang="es-ES" sz="3200" b="1" i="1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 descr="060120080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500174"/>
            <a:ext cx="2087562" cy="1443038"/>
          </a:xfrm>
          <a:prstGeom prst="rect">
            <a:avLst/>
          </a:prstGeom>
          <a:noFill/>
        </p:spPr>
      </p:pic>
      <p:pic>
        <p:nvPicPr>
          <p:cNvPr id="7" name="Picture 7" descr="marcos-para-fot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268413"/>
            <a:ext cx="1301750" cy="1624012"/>
          </a:xfrm>
          <a:prstGeom prst="rect">
            <a:avLst/>
          </a:prstGeom>
          <a:noFill/>
        </p:spPr>
      </p:pic>
      <p:pic>
        <p:nvPicPr>
          <p:cNvPr id="8" name="Picture 9" descr="161120101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214422"/>
            <a:ext cx="2592388" cy="1944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mtClean="0"/>
              <a:t> 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 </a:t>
            </a:r>
            <a:endParaRPr lang="es-ES" dirty="0"/>
          </a:p>
        </p:txBody>
      </p:sp>
      <p:sp>
        <p:nvSpPr>
          <p:cNvPr id="4" name="2 Título"/>
          <p:cNvSpPr txBox="1">
            <a:spLocks/>
          </p:cNvSpPr>
          <p:nvPr/>
        </p:nvSpPr>
        <p:spPr>
          <a:xfrm>
            <a:off x="685800" y="500043"/>
            <a:ext cx="7772400" cy="1500197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Imanes con bandera de asturias</a:t>
            </a:r>
            <a:endParaRPr kumimoji="0" lang="es-E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Subtítulo"/>
          <p:cNvSpPr txBox="1">
            <a:spLocks/>
          </p:cNvSpPr>
          <p:nvPr/>
        </p:nvSpPr>
        <p:spPr>
          <a:xfrm>
            <a:off x="3214678" y="2285992"/>
            <a:ext cx="5243522" cy="2525319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s-ES_tradn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Imanes para poner en tu nevera y que quede decorada de una forma un poco asturiana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s-ES_tradn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2,00</a:t>
            </a:r>
            <a:r>
              <a:rPr kumimoji="0" lang="es-ES_tradn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€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s-ES_tradnl" sz="2700" dirty="0" smtClean="0"/>
              <a:t>Ref:7</a:t>
            </a:r>
            <a:endParaRPr kumimoji="0" lang="es-ES_tradnl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3 Marcador de contenido" descr="iman_asturiano_de_la_bandera-p147422537518169009z70ee_525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38"/>
            <a:ext cx="3429000" cy="3214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8509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ES" smtClean="0">
                <a:solidFill>
                  <a:schemeClr val="accent1"/>
                </a:solidFill>
                <a:effectLst/>
              </a:rPr>
              <a:t>Jabones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908050"/>
            <a:ext cx="4762500" cy="509905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s-ES" dirty="0" smtClean="0">
                <a:solidFill>
                  <a:schemeClr val="accent2"/>
                </a:solidFill>
              </a:rPr>
              <a:t> Jabones decorados con </a:t>
            </a:r>
            <a:r>
              <a:rPr lang="es-ES" dirty="0" err="1" smtClean="0">
                <a:solidFill>
                  <a:schemeClr val="accent2"/>
                </a:solidFill>
              </a:rPr>
              <a:t>lazos,purpurina,flores</a:t>
            </a:r>
            <a:r>
              <a:rPr lang="es-ES" dirty="0" smtClean="0">
                <a:solidFill>
                  <a:schemeClr val="accent2"/>
                </a:solidFill>
              </a:rPr>
              <a:t>…</a:t>
            </a:r>
          </a:p>
          <a:p>
            <a:pPr>
              <a:buFont typeface="Wingdings 3" pitchFamily="18" charset="2"/>
              <a:buNone/>
            </a:pPr>
            <a:r>
              <a:rPr lang="es-ES" dirty="0" smtClean="0">
                <a:solidFill>
                  <a:schemeClr val="accent2"/>
                </a:solidFill>
              </a:rPr>
              <a:t>Precio del producto la unidad : 3,50</a:t>
            </a:r>
            <a:r>
              <a:rPr lang="es-ES" dirty="0" smtClean="0">
                <a:solidFill>
                  <a:schemeClr val="accent2"/>
                </a:solidFill>
              </a:rPr>
              <a:t>€</a:t>
            </a:r>
          </a:p>
          <a:p>
            <a:pPr>
              <a:buFont typeface="Wingdings 3" pitchFamily="18" charset="2"/>
              <a:buNone/>
            </a:pPr>
            <a:r>
              <a:rPr lang="es-ES_tradnl" dirty="0" smtClean="0">
                <a:solidFill>
                  <a:schemeClr val="accent2"/>
                </a:solidFill>
              </a:rPr>
              <a:t>Ref:8</a:t>
            </a:r>
            <a:endParaRPr lang="es-ES" dirty="0" smtClean="0">
              <a:solidFill>
                <a:schemeClr val="accent2"/>
              </a:solidFill>
            </a:endParaRPr>
          </a:p>
        </p:txBody>
      </p:sp>
      <p:pic>
        <p:nvPicPr>
          <p:cNvPr id="22532" name="Picture 4" descr="dsgfhf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781300"/>
            <a:ext cx="3373438" cy="3384550"/>
          </a:xfrm>
          <a:prstGeom prst="rect">
            <a:avLst/>
          </a:prstGeom>
          <a:noFill/>
        </p:spPr>
      </p:pic>
      <p:pic>
        <p:nvPicPr>
          <p:cNvPr id="22533" name="Picture 5" descr="Jabones decorados detalles bo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2781300"/>
            <a:ext cx="2700337" cy="1955800"/>
          </a:xfrm>
          <a:prstGeom prst="rect">
            <a:avLst/>
          </a:prstGeom>
          <a:noFill/>
        </p:spPr>
      </p:pic>
      <p:pic>
        <p:nvPicPr>
          <p:cNvPr id="22534" name="Picture 6" descr="pompasdejabon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260350"/>
            <a:ext cx="2987675" cy="2159000"/>
          </a:xfrm>
          <a:prstGeom prst="rect">
            <a:avLst/>
          </a:prstGeom>
          <a:noFill/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755650" y="3429000"/>
            <a:ext cx="4562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 sz="36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151</TotalTime>
  <Words>570</Words>
  <Application>Microsoft Office PowerPoint</Application>
  <PresentationFormat>Presentación en pantalla (4:3)</PresentationFormat>
  <Paragraphs>158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Concurrencia</vt:lpstr>
      <vt:lpstr>CATALOGO DE PRODUCTOS</vt:lpstr>
      <vt:lpstr> </vt:lpstr>
      <vt:lpstr>bombones artesanos reposterias oliva</vt:lpstr>
      <vt:lpstr>Llavero bandera de asturias</vt:lpstr>
      <vt:lpstr>                     Flor asturias</vt:lpstr>
      <vt:lpstr> </vt:lpstr>
      <vt:lpstr> </vt:lpstr>
      <vt:lpstr> </vt:lpstr>
      <vt:lpstr>Jabones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CATALOGO DE PRODUCTOS</dc:title>
  <dc:creator>Alumnos</dc:creator>
  <cp:lastModifiedBy>Alumnos</cp:lastModifiedBy>
  <cp:revision>28</cp:revision>
  <dcterms:created xsi:type="dcterms:W3CDTF">2012-02-24T08:26:33Z</dcterms:created>
  <dcterms:modified xsi:type="dcterms:W3CDTF">2012-05-04T07:56:19Z</dcterms:modified>
</cp:coreProperties>
</file>