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09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644" autoAdjust="0"/>
    <p:restoredTop sz="94728" autoAdjust="0"/>
  </p:normalViewPr>
  <p:slideViewPr>
    <p:cSldViewPr>
      <p:cViewPr varScale="1">
        <p:scale>
          <a:sx n="70" d="100"/>
          <a:sy n="70" d="100"/>
        </p:scale>
        <p:origin x="-108"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25F911B-E9B5-4E80-B42B-FEA433F3C710}" type="datetimeFigureOut">
              <a:rPr lang="es-ES"/>
              <a:pPr/>
              <a:t>16/03/2012</a:t>
            </a:fld>
            <a:endParaRPr lang="es-ES"/>
          </a:p>
        </p:txBody>
      </p:sp>
      <p:sp>
        <p:nvSpPr>
          <p:cNvPr id="1946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23FBDE5-D8AB-4261-B227-BFA03DB9E3EE}"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Ro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Ro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6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8 Título"/>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6" name="29 Marcador de fecha"/>
          <p:cNvSpPr>
            <a:spLocks noGrp="1"/>
          </p:cNvSpPr>
          <p:nvPr>
            <p:ph type="dt" sz="half" idx="10"/>
          </p:nvPr>
        </p:nvSpPr>
        <p:spPr/>
        <p:txBody>
          <a:bodyPr/>
          <a:lstStyle>
            <a:lvl1pPr>
              <a:defRPr/>
            </a:lvl1pPr>
          </a:lstStyle>
          <a:p>
            <a:pPr>
              <a:defRPr/>
            </a:pPr>
            <a:fld id="{477BE0EB-A7A7-437E-853D-AA0E2D8C5EB5}" type="datetimeFigureOut">
              <a:rPr lang="es-ES"/>
              <a:pPr>
                <a:defRPr/>
              </a:pPr>
              <a:t>16/03/2012</a:t>
            </a:fld>
            <a:endParaRPr lang="es-ES"/>
          </a:p>
        </p:txBody>
      </p:sp>
      <p:sp>
        <p:nvSpPr>
          <p:cNvPr id="7" name="18 Marcador de pie de página"/>
          <p:cNvSpPr>
            <a:spLocks noGrp="1"/>
          </p:cNvSpPr>
          <p:nvPr>
            <p:ph type="ftr" sz="quarter" idx="11"/>
          </p:nvPr>
        </p:nvSpPr>
        <p:spPr/>
        <p:txBody>
          <a:bodyPr/>
          <a:lstStyle>
            <a:lvl1pPr>
              <a:defRPr/>
            </a:lvl1pPr>
          </a:lstStyle>
          <a:p>
            <a:pPr>
              <a:defRPr/>
            </a:pPr>
            <a:endParaRPr lang="es-ES"/>
          </a:p>
        </p:txBody>
      </p:sp>
      <p:sp>
        <p:nvSpPr>
          <p:cNvPr id="8" name="26 Marcador de número de diapositiva"/>
          <p:cNvSpPr>
            <a:spLocks noGrp="1"/>
          </p:cNvSpPr>
          <p:nvPr>
            <p:ph type="sldNum" sz="quarter" idx="12"/>
          </p:nvPr>
        </p:nvSpPr>
        <p:spPr/>
        <p:txBody>
          <a:bodyPr/>
          <a:lstStyle>
            <a:lvl1pPr>
              <a:defRPr/>
            </a:lvl1pPr>
          </a:lstStyle>
          <a:p>
            <a:pPr>
              <a:defRPr/>
            </a:pPr>
            <a:fld id="{7924AA4C-F2C4-47D7-9668-2B4DDE12D7F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BEC6949C-E529-4253-87DD-DFB27D0ED62D}" type="datetimeFigureOut">
              <a:rPr lang="es-ES"/>
              <a:pPr>
                <a:defRPr/>
              </a:pPr>
              <a:t>16/03/2012</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51E877DA-E38C-43DD-BD73-53F27A03AFD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8588F5FC-59ED-4515-801E-FE29964037A6}" type="datetimeFigureOut">
              <a:rPr lang="es-ES"/>
              <a:pPr>
                <a:defRPr/>
              </a:pPr>
              <a:t>16/03/2012</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713E99E6-0DBA-422D-A5E8-599F2F6A9A98}"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EB72AC8-2146-4928-B12D-6EA19E456A18}" type="datetimeFigureOut">
              <a:rPr lang="es-ES"/>
              <a:pPr>
                <a:defRPr/>
              </a:pPr>
              <a:t>16/03/2012</a:t>
            </a:fld>
            <a:endParaRPr lang="es-ES"/>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4F3AE86E-70B9-46A3-A2CD-599489A9AEED}"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6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lstStyle>
          <a:p>
            <a:pPr>
              <a:defRPr/>
            </a:pPr>
            <a:fld id="{E28ECAD7-064B-4469-A3D3-63957FCFEDB0}" type="datetimeFigureOut">
              <a:rPr lang="es-ES"/>
              <a:pPr>
                <a:defRPr/>
              </a:pPr>
              <a:t>16/03/2012</a:t>
            </a:fld>
            <a:endParaRPr lang="es-ES"/>
          </a:p>
        </p:txBody>
      </p:sp>
      <p:sp>
        <p:nvSpPr>
          <p:cNvPr id="7" name="4 Marcador de pie de página"/>
          <p:cNvSpPr>
            <a:spLocks noGrp="1"/>
          </p:cNvSpPr>
          <p:nvPr>
            <p:ph type="ftr" sz="quarter" idx="11"/>
          </p:nvPr>
        </p:nvSpPr>
        <p:spPr/>
        <p:txBody>
          <a:bodyPr/>
          <a:lstStyle>
            <a:lvl1pPr>
              <a:defRPr/>
            </a:lvl1pPr>
          </a:lstStyle>
          <a:p>
            <a:pPr>
              <a:defRPr/>
            </a:pPr>
            <a:endParaRPr lang="es-ES"/>
          </a:p>
        </p:txBody>
      </p:sp>
      <p:sp>
        <p:nvSpPr>
          <p:cNvPr id="8" name="5 Marcador de número de diapositiva"/>
          <p:cNvSpPr>
            <a:spLocks noGrp="1"/>
          </p:cNvSpPr>
          <p:nvPr>
            <p:ph type="sldNum" sz="quarter" idx="12"/>
          </p:nvPr>
        </p:nvSpPr>
        <p:spPr/>
        <p:txBody>
          <a:bodyPr/>
          <a:lstStyle>
            <a:lvl1pPr>
              <a:defRPr/>
            </a:lvl1pPr>
          </a:lstStyle>
          <a:p>
            <a:pPr>
              <a:defRPr/>
            </a:pPr>
            <a:fld id="{7836495D-E982-4626-B77D-81452E17EF8B}"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C5C8A5FA-079A-45B9-BB79-164CC976FB56}" type="datetimeFigureOut">
              <a:rPr lang="es-ES"/>
              <a:pPr>
                <a:defRPr/>
              </a:pPr>
              <a:t>16/03/2012</a:t>
            </a:fld>
            <a:endParaRPr lang="es-ES"/>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77283F7D-DEE2-40ED-A865-CB02F9886400}"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lstStyle>
          <a:p>
            <a:pPr>
              <a:defRPr/>
            </a:pPr>
            <a:fld id="{6115D2D7-CA7D-4CF8-B1F7-B14FF163B725}" type="datetimeFigureOut">
              <a:rPr lang="es-ES"/>
              <a:pPr>
                <a:defRPr/>
              </a:pPr>
              <a:t>16/03/2012</a:t>
            </a:fld>
            <a:endParaRPr lang="es-ES"/>
          </a:p>
        </p:txBody>
      </p:sp>
      <p:sp>
        <p:nvSpPr>
          <p:cNvPr id="8" name="7 Marcador de pie de página"/>
          <p:cNvSpPr>
            <a:spLocks noGrp="1"/>
          </p:cNvSpPr>
          <p:nvPr>
            <p:ph type="ftr" sz="quarter" idx="11"/>
          </p:nvPr>
        </p:nvSpPr>
        <p:spPr/>
        <p:txBody>
          <a:bodyPr/>
          <a:lstStyle>
            <a:lvl1pPr>
              <a:defRPr/>
            </a:lvl1pPr>
          </a:lstStyle>
          <a:p>
            <a:pPr>
              <a:defRPr/>
            </a:pPr>
            <a:endParaRPr lang="es-ES"/>
          </a:p>
        </p:txBody>
      </p:sp>
      <p:sp>
        <p:nvSpPr>
          <p:cNvPr id="9" name="8 Marcador de número de diapositiva"/>
          <p:cNvSpPr>
            <a:spLocks noGrp="1"/>
          </p:cNvSpPr>
          <p:nvPr>
            <p:ph type="sldNum" sz="quarter" idx="12"/>
          </p:nvPr>
        </p:nvSpPr>
        <p:spPr/>
        <p:txBody>
          <a:bodyPr/>
          <a:lstStyle>
            <a:lvl1pPr>
              <a:defRPr/>
            </a:lvl1pPr>
          </a:lstStyle>
          <a:p>
            <a:pPr>
              <a:defRPr/>
            </a:pPr>
            <a:fld id="{0830E83D-7C87-41E4-82D2-3AB520241CB3}"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lstStyle>
            <a:lvl1pPr algn="l">
              <a:defRPr sz="4600"/>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348D7DD9-9EE8-47B5-A1FA-C91C5B7E5EA4}" type="datetimeFigureOut">
              <a:rPr lang="es-ES"/>
              <a:pPr>
                <a:defRPr/>
              </a:pPr>
              <a:t>16/03/2012</a:t>
            </a:fld>
            <a:endParaRPr lang="es-ES"/>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5613A789-5A7B-49E1-876B-31D7C981516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01B69814-8762-4CBE-9FB7-D7AAF4DCC49F}" type="datetimeFigureOut">
              <a:rPr lang="es-ES"/>
              <a:pPr>
                <a:defRPr/>
              </a:pPr>
              <a:t>16/03/2012</a:t>
            </a:fld>
            <a:endParaRPr lang="es-ES"/>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17E8266B-1C28-49DD-BA9C-08512B9E1135}"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lstStyle>
          <a:p>
            <a:pPr>
              <a:defRPr/>
            </a:pPr>
            <a:fld id="{505C8A69-4619-4963-9935-84DA1C7FCE25}" type="datetimeFigureOut">
              <a:rPr lang="es-ES"/>
              <a:pPr>
                <a:defRPr/>
              </a:pPr>
              <a:t>16/03/2012</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a:xfrm>
            <a:off x="8156575" y="6421438"/>
            <a:ext cx="762000" cy="365125"/>
          </a:xfrm>
        </p:spPr>
        <p:txBody>
          <a:bodyPr/>
          <a:lstStyle>
            <a:lvl1pPr>
              <a:defRPr/>
            </a:lvl1pPr>
          </a:lstStyle>
          <a:p>
            <a:pPr>
              <a:defRPr/>
            </a:pPr>
            <a:fld id="{1A9628FA-98BC-44E3-BD9A-BF62F1E92B4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pPr>
              <a:defRPr/>
            </a:pPr>
            <a:fld id="{267828ED-34D9-4DAA-B2C9-BA2022617F41}" type="datetimeFigureOut">
              <a:rPr lang="es-ES"/>
              <a:pPr>
                <a:defRPr/>
              </a:pPr>
              <a:t>16/03/2012</a:t>
            </a:fld>
            <a:endParaRPr lang="es-ES"/>
          </a:p>
        </p:txBody>
      </p:sp>
      <p:sp>
        <p:nvSpPr>
          <p:cNvPr id="6" name="5 Marcador de pie de página"/>
          <p:cNvSpPr>
            <a:spLocks noGrp="1"/>
          </p:cNvSpPr>
          <p:nvPr>
            <p:ph type="ftr" sz="quarter" idx="11"/>
          </p:nvPr>
        </p:nvSpPr>
        <p:spPr/>
        <p:txBody>
          <a:bodyPr/>
          <a:lstStyle>
            <a:lvl1pPr>
              <a:defRPr/>
            </a:lvl1pPr>
          </a:lstStyle>
          <a:p>
            <a:pPr>
              <a:defRPr/>
            </a:pPr>
            <a:endParaRPr lang="es-ES"/>
          </a:p>
        </p:txBody>
      </p:sp>
      <p:sp>
        <p:nvSpPr>
          <p:cNvPr id="7" name="6 Marcador de número de diapositiva"/>
          <p:cNvSpPr>
            <a:spLocks noGrp="1"/>
          </p:cNvSpPr>
          <p:nvPr>
            <p:ph type="sldNum" sz="quarter" idx="12"/>
          </p:nvPr>
        </p:nvSpPr>
        <p:spPr/>
        <p:txBody>
          <a:bodyPr/>
          <a:lstStyle>
            <a:lvl1pPr>
              <a:defRPr/>
            </a:lvl1pPr>
          </a:lstStyle>
          <a:p>
            <a:pPr>
              <a:defRPr/>
            </a:pPr>
            <a:fld id="{E62CA46A-9BC1-44BE-ABD4-39536D962D76}"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8 Marcador de título"/>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E6E2C9EB-E0DA-48B2-9018-22B2FDF08862}" type="datetimeFigureOut">
              <a:rPr lang="es-ES"/>
              <a:pPr>
                <a:defRPr/>
              </a:pPr>
              <a:t>16/03/2012</a:t>
            </a:fld>
            <a:endParaRPr lang="es-ES"/>
          </a:p>
        </p:txBody>
      </p:sp>
      <p:sp>
        <p:nvSpPr>
          <p:cNvPr id="22" name="21 Marcador de pie de página"/>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s-ES"/>
          </a:p>
        </p:txBody>
      </p:sp>
      <p:sp>
        <p:nvSpPr>
          <p:cNvPr id="18" name="17 Marcador de número de diapositiva"/>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C7BC6A22-839C-4BFF-9502-55CE08A12DD9}" type="slidenum">
              <a:rPr lang="es-ES"/>
              <a:pPr>
                <a:defRPr/>
              </a:pPr>
              <a:t>‹Nº›</a:t>
            </a:fld>
            <a:endParaRPr lang="es-ES"/>
          </a:p>
        </p:txBody>
      </p:sp>
    </p:spTree>
  </p:cSld>
  <p:clrMap bg1="dk1" tx1="lt1" bg2="dk2" tx2="lt2" accent1="accent1" accent2="accent2" accent3="accent3" accent4="accent4" accent5="accent5" accent6="accent6" hlink="hlink" folHlink="folHlink"/>
  <p:sldLayoutIdLst>
    <p:sldLayoutId id="2147483888" r:id="rId1"/>
    <p:sldLayoutId id="2147483882" r:id="rId2"/>
    <p:sldLayoutId id="2147483889" r:id="rId3"/>
    <p:sldLayoutId id="2147483883" r:id="rId4"/>
    <p:sldLayoutId id="2147483890" r:id="rId5"/>
    <p:sldLayoutId id="2147483884" r:id="rId6"/>
    <p:sldLayoutId id="2147483885" r:id="rId7"/>
    <p:sldLayoutId id="2147483891" r:id="rId8"/>
    <p:sldLayoutId id="2147483892" r:id="rId9"/>
    <p:sldLayoutId id="2147483886" r:id="rId10"/>
    <p:sldLayoutId id="2147483887"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0BD0D9"/>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0020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es.wikipedia.org/wiki/Harina_de_trig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javascript:void(null)"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rot="10800000" flipV="1">
            <a:off x="3000364" y="3571876"/>
            <a:ext cx="5929354" cy="2571768"/>
          </a:xfrm>
        </p:spPr>
        <p:txBody>
          <a:bodyPr>
            <a:noAutofit/>
          </a:bodyPr>
          <a:lstStyle/>
          <a:p>
            <a:pPr fontAlgn="auto">
              <a:spcAft>
                <a:spcPts val="0"/>
              </a:spcAft>
              <a:defRPr/>
            </a:pPr>
            <a:r>
              <a:rPr lang="es-ES_tradnl" sz="9600" smtClean="0">
                <a:latin typeface="Bradley Hand ITC" pitchFamily="66" charset="0"/>
              </a:rPr>
              <a:t>Ahora o Nunca</a:t>
            </a:r>
            <a:endParaRPr lang="es-ES" sz="9600">
              <a:latin typeface="Bradley Hand ITC" pitchFamily="66" charset="0"/>
            </a:endParaRPr>
          </a:p>
        </p:txBody>
      </p:sp>
      <p:sp>
        <p:nvSpPr>
          <p:cNvPr id="13314" name="2 Subtítulo"/>
          <p:cNvSpPr>
            <a:spLocks noGrp="1"/>
          </p:cNvSpPr>
          <p:nvPr>
            <p:ph type="subTitle" idx="1"/>
          </p:nvPr>
        </p:nvSpPr>
        <p:spPr>
          <a:xfrm rot="10800000" flipV="1">
            <a:off x="-865188" y="-242888"/>
            <a:ext cx="10009188" cy="2214563"/>
          </a:xfrm>
        </p:spPr>
        <p:txBody>
          <a:bodyPr/>
          <a:lstStyle/>
          <a:p>
            <a:r>
              <a:rPr lang="es-ES_tradnl" sz="7200" smtClean="0">
                <a:latin typeface="Harrington"/>
              </a:rPr>
              <a:t>Catálogo de productos</a:t>
            </a:r>
            <a:endParaRPr lang="es-ES" sz="7200" smtClean="0">
              <a:latin typeface="Harrington"/>
            </a:endParaRPr>
          </a:p>
        </p:txBody>
      </p:sp>
      <p:pic>
        <p:nvPicPr>
          <p:cNvPr id="13315" name="5 Imagen" descr="Logo Ahora o Nunca.png"/>
          <p:cNvPicPr>
            <a:picLocks noChangeAspect="1"/>
          </p:cNvPicPr>
          <p:nvPr/>
        </p:nvPicPr>
        <p:blipFill>
          <a:blip r:embed="rId3"/>
          <a:srcRect/>
          <a:stretch>
            <a:fillRect/>
          </a:stretch>
        </p:blipFill>
        <p:spPr bwMode="auto">
          <a:xfrm>
            <a:off x="142875" y="2286000"/>
            <a:ext cx="3071813" cy="40005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p:cNvSpPr>
          <p:nvPr>
            <p:ph type="title" idx="4294967295"/>
          </p:nvPr>
        </p:nvSpPr>
        <p:spPr/>
        <p:txBody>
          <a:bodyPr/>
          <a:lstStyle/>
          <a:p>
            <a:r>
              <a:rPr lang="es-ES" smtClean="0"/>
              <a:t>    </a:t>
            </a:r>
          </a:p>
        </p:txBody>
      </p:sp>
      <p:sp>
        <p:nvSpPr>
          <p:cNvPr id="37891" name="Rectangle 3"/>
          <p:cNvSpPr>
            <a:spLocks noGrp="1"/>
          </p:cNvSpPr>
          <p:nvPr>
            <p:ph type="body" idx="4294967295"/>
          </p:nvPr>
        </p:nvSpPr>
        <p:spPr>
          <a:xfrm>
            <a:off x="457200" y="908050"/>
            <a:ext cx="7467600" cy="3025775"/>
          </a:xfrm>
        </p:spPr>
        <p:txBody>
          <a:bodyPr/>
          <a:lstStyle/>
          <a:p>
            <a:r>
              <a:rPr lang="es-ES" smtClean="0"/>
              <a:t>TODOS ESTOS PRECIOS VAN SIN PORTES INCLUIDOS</a:t>
            </a:r>
          </a:p>
          <a:p>
            <a:endParaRPr lang="es-ES" smtClean="0"/>
          </a:p>
          <a:p>
            <a:endParaRPr lang="es-ES" smtClean="0"/>
          </a:p>
          <a:p>
            <a:r>
              <a:rPr lang="es-ES" smtClean="0"/>
              <a:t>GRACIAS POR VUESTRA COMPRA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idx="4294967295"/>
          </p:nvPr>
        </p:nvSpPr>
        <p:spPr>
          <a:xfrm>
            <a:off x="468313" y="260350"/>
            <a:ext cx="7467600" cy="1143000"/>
          </a:xfrm>
        </p:spPr>
        <p:txBody>
          <a:bodyPr/>
          <a:lstStyle/>
          <a:p>
            <a:r>
              <a:rPr lang="es-ES" smtClean="0"/>
              <a:t>GARRAPIÑADAS</a:t>
            </a:r>
          </a:p>
        </p:txBody>
      </p:sp>
      <p:pic>
        <p:nvPicPr>
          <p:cNvPr id="21508" name="Imagen 3" descr="C:\Users\Alumnos\Downloads\GAVE200.jpg.jpg"/>
          <p:cNvPicPr>
            <a:picLocks noChangeAspect="1" noChangeArrowheads="1"/>
          </p:cNvPicPr>
          <p:nvPr>
            <p:ph type="body" idx="4294967295"/>
          </p:nvPr>
        </p:nvPicPr>
        <p:blipFill>
          <a:blip r:embed="rId3"/>
          <a:srcRect/>
          <a:stretch>
            <a:fillRect/>
          </a:stretch>
        </p:blipFill>
        <p:spPr>
          <a:xfrm>
            <a:off x="684213" y="1628775"/>
            <a:ext cx="5040312" cy="4176713"/>
          </a:xfrm>
          <a:noFill/>
        </p:spPr>
      </p:pic>
      <p:sp>
        <p:nvSpPr>
          <p:cNvPr id="21509" name="Rectangle 5"/>
          <p:cNvSpPr>
            <a:spLocks noChangeArrowheads="1"/>
          </p:cNvSpPr>
          <p:nvPr/>
        </p:nvSpPr>
        <p:spPr bwMode="auto">
          <a:xfrm>
            <a:off x="6084888" y="2540000"/>
            <a:ext cx="2862262" cy="1465263"/>
          </a:xfrm>
          <a:prstGeom prst="rect">
            <a:avLst/>
          </a:prstGeom>
          <a:noFill/>
          <a:ln w="9525">
            <a:noFill/>
            <a:miter lim="800000"/>
            <a:headEnd/>
            <a:tailEnd/>
          </a:ln>
          <a:effectLst/>
        </p:spPr>
        <p:txBody>
          <a:bodyPr anchor="ctr">
            <a:spAutoFit/>
          </a:bodyPr>
          <a:lstStyle/>
          <a:p>
            <a:pPr algn="ctr"/>
            <a:r>
              <a:rPr lang="es-ES_tradnl">
                <a:solidFill>
                  <a:srgbClr val="040903"/>
                </a:solidFill>
              </a:rPr>
              <a:t>DESCRIPCION:  garrapiñadas (almendras con caramelo)</a:t>
            </a:r>
            <a:endParaRPr lang="es-ES">
              <a:solidFill>
                <a:srgbClr val="040903"/>
              </a:solidFill>
            </a:endParaRPr>
          </a:p>
          <a:p>
            <a:pPr algn="ctr"/>
            <a:r>
              <a:rPr lang="es-ES_tradnl">
                <a:solidFill>
                  <a:srgbClr val="040903"/>
                </a:solidFill>
              </a:rPr>
              <a:t>PESO: aprox. 200g</a:t>
            </a:r>
            <a:endParaRPr lang="es-ES">
              <a:solidFill>
                <a:srgbClr val="040903"/>
              </a:solidFill>
            </a:endParaRPr>
          </a:p>
          <a:p>
            <a:pPr algn="ctr"/>
            <a:r>
              <a:rPr lang="es-ES_tradnl">
                <a:solidFill>
                  <a:srgbClr val="040903"/>
                </a:solidFill>
              </a:rPr>
              <a:t>PRECIO: 3€  (la bolsa)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idx="4294967295"/>
          </p:nvPr>
        </p:nvSpPr>
        <p:spPr>
          <a:xfrm>
            <a:off x="468313" y="260350"/>
            <a:ext cx="7467600" cy="1143000"/>
          </a:xfrm>
        </p:spPr>
        <p:txBody>
          <a:bodyPr/>
          <a:lstStyle/>
          <a:p>
            <a:r>
              <a:rPr lang="es-ES" smtClean="0"/>
              <a:t>CASADIELLAS</a:t>
            </a:r>
          </a:p>
        </p:txBody>
      </p:sp>
      <p:pic>
        <p:nvPicPr>
          <p:cNvPr id="23556" name="Imagen 2" descr="C:\Users\Alumnos\Downloads\casadiellas.jpg"/>
          <p:cNvPicPr>
            <a:picLocks noChangeAspect="1" noChangeArrowheads="1"/>
          </p:cNvPicPr>
          <p:nvPr>
            <p:ph type="body" idx="4294967295"/>
          </p:nvPr>
        </p:nvPicPr>
        <p:blipFill>
          <a:blip r:embed="rId3"/>
          <a:srcRect/>
          <a:stretch>
            <a:fillRect/>
          </a:stretch>
        </p:blipFill>
        <p:spPr>
          <a:xfrm>
            <a:off x="1116013" y="1916113"/>
            <a:ext cx="4535487" cy="3673475"/>
          </a:xfrm>
          <a:noFill/>
        </p:spPr>
      </p:pic>
      <p:sp>
        <p:nvSpPr>
          <p:cNvPr id="23557" name="Rectangle 5"/>
          <p:cNvSpPr>
            <a:spLocks noChangeArrowheads="1"/>
          </p:cNvSpPr>
          <p:nvPr/>
        </p:nvSpPr>
        <p:spPr bwMode="auto">
          <a:xfrm>
            <a:off x="5724525" y="2492375"/>
            <a:ext cx="3240088" cy="2014538"/>
          </a:xfrm>
          <a:prstGeom prst="rect">
            <a:avLst/>
          </a:prstGeom>
          <a:noFill/>
          <a:ln w="9525">
            <a:noFill/>
            <a:miter lim="800000"/>
            <a:headEnd/>
            <a:tailEnd/>
          </a:ln>
          <a:effectLst/>
        </p:spPr>
        <p:txBody>
          <a:bodyPr anchor="ctr">
            <a:spAutoFit/>
          </a:bodyPr>
          <a:lstStyle/>
          <a:p>
            <a:pPr algn="ctr"/>
            <a:r>
              <a:rPr lang="es-ES_tradnl">
                <a:solidFill>
                  <a:srgbClr val="040903"/>
                </a:solidFill>
              </a:rPr>
              <a:t>DESCRIPCION: dulce relleno de nuez de una masa de </a:t>
            </a:r>
            <a:r>
              <a:rPr lang="es-ES">
                <a:solidFill>
                  <a:srgbClr val="040903"/>
                </a:solidFill>
                <a:hlinkClick r:id="rId4" tooltip="Harina de trigo"/>
              </a:rPr>
              <a:t>harina de trigo</a:t>
            </a:r>
            <a:r>
              <a:rPr lang="es-ES">
                <a:solidFill>
                  <a:srgbClr val="040903"/>
                </a:solidFill>
              </a:rPr>
              <a:t> aromatizada con anís, recubierto de azúcar.</a:t>
            </a:r>
          </a:p>
          <a:p>
            <a:pPr algn="ctr"/>
            <a:r>
              <a:rPr lang="es-ES">
                <a:solidFill>
                  <a:srgbClr val="040903"/>
                </a:solidFill>
              </a:rPr>
              <a:t>PESO: 300gr.</a:t>
            </a:r>
          </a:p>
          <a:p>
            <a:pPr algn="ctr"/>
            <a:r>
              <a:rPr lang="es-ES">
                <a:solidFill>
                  <a:srgbClr val="040903"/>
                </a:solidFill>
              </a:rPr>
              <a:t>PRECIO: 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idx="4294967295"/>
          </p:nvPr>
        </p:nvSpPr>
        <p:spPr/>
        <p:txBody>
          <a:bodyPr/>
          <a:lstStyle/>
          <a:p>
            <a:r>
              <a:rPr lang="es-ES" smtClean="0"/>
              <a:t>PULSERAS DE HILO</a:t>
            </a:r>
          </a:p>
        </p:txBody>
      </p:sp>
      <p:pic>
        <p:nvPicPr>
          <p:cNvPr id="25604" name="Picture 4" descr="como hacer una pulsera de hilo"/>
          <p:cNvPicPr>
            <a:picLocks noChangeAspect="1" noChangeArrowheads="1"/>
          </p:cNvPicPr>
          <p:nvPr>
            <p:ph type="body" idx="4294967295"/>
          </p:nvPr>
        </p:nvPicPr>
        <p:blipFill>
          <a:blip r:embed="rId3"/>
          <a:srcRect/>
          <a:stretch>
            <a:fillRect/>
          </a:stretch>
        </p:blipFill>
        <p:spPr>
          <a:xfrm>
            <a:off x="468313" y="2133600"/>
            <a:ext cx="5689600" cy="3505200"/>
          </a:xfrm>
        </p:spPr>
      </p:pic>
      <p:sp>
        <p:nvSpPr>
          <p:cNvPr id="25605" name="Rectangle 5"/>
          <p:cNvSpPr>
            <a:spLocks noChangeArrowheads="1"/>
          </p:cNvSpPr>
          <p:nvPr/>
        </p:nvSpPr>
        <p:spPr bwMode="auto">
          <a:xfrm>
            <a:off x="6372225" y="2997200"/>
            <a:ext cx="2392363" cy="915988"/>
          </a:xfrm>
          <a:prstGeom prst="rect">
            <a:avLst/>
          </a:prstGeom>
          <a:noFill/>
          <a:ln w="9525">
            <a:noFill/>
            <a:miter lim="800000"/>
            <a:headEnd/>
            <a:tailEnd/>
          </a:ln>
          <a:effectLst/>
        </p:spPr>
        <p:txBody>
          <a:bodyPr anchor="ctr">
            <a:spAutoFit/>
          </a:bodyPr>
          <a:lstStyle/>
          <a:p>
            <a:r>
              <a:rPr lang="es-ES">
                <a:solidFill>
                  <a:srgbClr val="040903"/>
                </a:solidFill>
              </a:rPr>
              <a:t>Hechas a mano y de múltiples colores precio :1 euro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idx="4294967295"/>
          </p:nvPr>
        </p:nvSpPr>
        <p:spPr/>
        <p:txBody>
          <a:bodyPr/>
          <a:lstStyle/>
          <a:p>
            <a:r>
              <a:rPr lang="es-ES" smtClean="0"/>
              <a:t>ANCHOAS DEL CANTABRICO</a:t>
            </a:r>
          </a:p>
        </p:txBody>
      </p:sp>
      <p:pic>
        <p:nvPicPr>
          <p:cNvPr id="27652" name="Imagen 1" descr="1194"/>
          <p:cNvPicPr>
            <a:picLocks noChangeAspect="1" noChangeArrowheads="1"/>
          </p:cNvPicPr>
          <p:nvPr>
            <p:ph type="body" idx="4294967295"/>
          </p:nvPr>
        </p:nvPicPr>
        <p:blipFill>
          <a:blip r:embed="rId3"/>
          <a:srcRect/>
          <a:stretch>
            <a:fillRect/>
          </a:stretch>
        </p:blipFill>
        <p:spPr>
          <a:xfrm>
            <a:off x="971550" y="2205038"/>
            <a:ext cx="4471988" cy="3529012"/>
          </a:xfrm>
          <a:noFill/>
        </p:spPr>
      </p:pic>
      <p:sp>
        <p:nvSpPr>
          <p:cNvPr id="27653" name="Rectangle 5"/>
          <p:cNvSpPr>
            <a:spLocks noChangeArrowheads="1"/>
          </p:cNvSpPr>
          <p:nvPr/>
        </p:nvSpPr>
        <p:spPr bwMode="auto">
          <a:xfrm>
            <a:off x="5795963" y="1779588"/>
            <a:ext cx="2879725" cy="3113087"/>
          </a:xfrm>
          <a:prstGeom prst="rect">
            <a:avLst/>
          </a:prstGeom>
          <a:noFill/>
          <a:ln w="9525">
            <a:noFill/>
            <a:miter lim="800000"/>
            <a:headEnd/>
            <a:tailEnd/>
          </a:ln>
          <a:effectLst/>
        </p:spPr>
        <p:txBody>
          <a:bodyPr anchor="ctr">
            <a:spAutoFit/>
          </a:bodyPr>
          <a:lstStyle/>
          <a:p>
            <a:r>
              <a:rPr lang="es-ES">
                <a:solidFill>
                  <a:srgbClr val="040903"/>
                </a:solidFill>
              </a:rPr>
              <a:t>las anchoas son envasadas en latas o tarros de cristal sin esterilizar siendo una semiconserva. Debe mantenerse en la nevera para lograr su conservación, a una temperatura promedio de 5º. </a:t>
            </a:r>
          </a:p>
          <a:p>
            <a:r>
              <a:rPr lang="es-ES">
                <a:solidFill>
                  <a:srgbClr val="040903"/>
                </a:solidFill>
              </a:rPr>
              <a:t>Precio: 5.45€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idx="4294967295"/>
          </p:nvPr>
        </p:nvSpPr>
        <p:spPr/>
        <p:txBody>
          <a:bodyPr/>
          <a:lstStyle/>
          <a:p>
            <a:r>
              <a:rPr lang="es-ES" smtClean="0"/>
              <a:t>MEJILLONES EN ESCABECHE</a:t>
            </a:r>
          </a:p>
        </p:txBody>
      </p:sp>
      <p:pic>
        <p:nvPicPr>
          <p:cNvPr id="29700" name="Imagen 5" descr="Mejillones en escabeche blanco Porto-Muiños.">
            <a:hlinkClick r:id="rId3"/>
          </p:cNvPr>
          <p:cNvPicPr>
            <a:picLocks noChangeAspect="1" noChangeArrowheads="1"/>
          </p:cNvPicPr>
          <p:nvPr>
            <p:ph type="body" idx="4294967295"/>
          </p:nvPr>
        </p:nvPicPr>
        <p:blipFill>
          <a:blip r:embed="rId4"/>
          <a:srcRect/>
          <a:stretch>
            <a:fillRect/>
          </a:stretch>
        </p:blipFill>
        <p:spPr>
          <a:xfrm>
            <a:off x="395288" y="1916113"/>
            <a:ext cx="4608512" cy="3671887"/>
          </a:xfrm>
          <a:noFill/>
        </p:spPr>
      </p:pic>
      <p:sp>
        <p:nvSpPr>
          <p:cNvPr id="29701" name="Rectangle 5"/>
          <p:cNvSpPr>
            <a:spLocks noChangeArrowheads="1"/>
          </p:cNvSpPr>
          <p:nvPr/>
        </p:nvSpPr>
        <p:spPr bwMode="auto">
          <a:xfrm>
            <a:off x="5292725" y="1008063"/>
            <a:ext cx="3676650" cy="5859462"/>
          </a:xfrm>
          <a:prstGeom prst="rect">
            <a:avLst/>
          </a:prstGeom>
          <a:noFill/>
          <a:ln w="9525">
            <a:noFill/>
            <a:miter lim="800000"/>
            <a:headEnd/>
            <a:tailEnd/>
          </a:ln>
          <a:effectLst/>
        </p:spPr>
        <p:txBody>
          <a:bodyPr anchor="ctr">
            <a:spAutoFit/>
          </a:bodyPr>
          <a:lstStyle/>
          <a:p>
            <a:r>
              <a:rPr lang="es-ES">
                <a:solidFill>
                  <a:srgbClr val="040903"/>
                </a:solidFill>
              </a:rPr>
              <a:t>Delicias del mar que esta empresa familiar gallega pone a nuestro alcance, su principal objetivo es desarrollar nuevos productos de alimentación basados en lo que el mar nos ofrece. Porto-Muiños ha creado para los paladares más exquisitos unas </a:t>
            </a:r>
            <a:r>
              <a:rPr lang="es-ES" b="1">
                <a:solidFill>
                  <a:srgbClr val="040903"/>
                </a:solidFill>
              </a:rPr>
              <a:t>conservas de mariscos de concha enriquecidos con algas</a:t>
            </a:r>
            <a:r>
              <a:rPr lang="es-ES">
                <a:solidFill>
                  <a:srgbClr val="040903"/>
                </a:solidFill>
              </a:rPr>
              <a:t> y con un toque oriental. En este caso nos presenta mejillón de roca al natural con tronco de wakame. Con una excelente materia prima, los frutos del mar que esta empresa ofrece son de bancos naturales y de campos de cultivo gallegos, son hermosos a la vista, sabrosos al paladar y se presentan totalmente límpios.</a:t>
            </a:r>
          </a:p>
          <a:p>
            <a:r>
              <a:rPr lang="es-ES">
                <a:solidFill>
                  <a:srgbClr val="040903"/>
                </a:solidFill>
              </a:rPr>
              <a:t>Precio: 4.10€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idx="4294967295"/>
          </p:nvPr>
        </p:nvSpPr>
        <p:spPr/>
        <p:txBody>
          <a:bodyPr/>
          <a:lstStyle/>
          <a:p>
            <a:r>
              <a:rPr lang="es-ES" smtClean="0"/>
              <a:t>CHOCOLATE CON ALMENDRA</a:t>
            </a:r>
          </a:p>
        </p:txBody>
      </p:sp>
      <p:pic>
        <p:nvPicPr>
          <p:cNvPr id="31748" name="0 Imagen" descr="M.jpg"/>
          <p:cNvPicPr>
            <a:picLocks noChangeAspect="1" noChangeArrowheads="1"/>
          </p:cNvPicPr>
          <p:nvPr>
            <p:ph type="body" idx="4294967295"/>
          </p:nvPr>
        </p:nvPicPr>
        <p:blipFill>
          <a:blip r:embed="rId3"/>
          <a:srcRect/>
          <a:stretch>
            <a:fillRect/>
          </a:stretch>
        </p:blipFill>
        <p:spPr>
          <a:xfrm>
            <a:off x="684213" y="2133600"/>
            <a:ext cx="4319587" cy="3743325"/>
          </a:xfrm>
          <a:noFill/>
        </p:spPr>
      </p:pic>
      <p:sp>
        <p:nvSpPr>
          <p:cNvPr id="31749" name="Rectangle 5"/>
          <p:cNvSpPr>
            <a:spLocks noChangeArrowheads="1"/>
          </p:cNvSpPr>
          <p:nvPr/>
        </p:nvSpPr>
        <p:spPr bwMode="auto">
          <a:xfrm>
            <a:off x="5724525" y="2090738"/>
            <a:ext cx="2914650" cy="2563812"/>
          </a:xfrm>
          <a:prstGeom prst="rect">
            <a:avLst/>
          </a:prstGeom>
          <a:noFill/>
          <a:ln w="9525">
            <a:noFill/>
            <a:miter lim="800000"/>
            <a:headEnd/>
            <a:tailEnd/>
          </a:ln>
          <a:effectLst/>
        </p:spPr>
        <p:txBody>
          <a:bodyPr anchor="ctr">
            <a:spAutoFit/>
          </a:bodyPr>
          <a:lstStyle/>
          <a:p>
            <a:pPr algn="r"/>
            <a:r>
              <a:rPr lang="es-ES">
                <a:solidFill>
                  <a:srgbClr val="040903"/>
                </a:solidFill>
              </a:rPr>
              <a:t>Riquísim</a:t>
            </a:r>
            <a:r>
              <a:rPr lang="es-ES" b="1">
                <a:solidFill>
                  <a:srgbClr val="040903"/>
                </a:solidFill>
              </a:rPr>
              <a:t>o chocolate con almendras</a:t>
            </a:r>
            <a:r>
              <a:rPr lang="es-ES">
                <a:solidFill>
                  <a:srgbClr val="040903"/>
                </a:solidFill>
              </a:rPr>
              <a:t>, elaborado artesanalmente con la receta de toda la vida, a base de</a:t>
            </a:r>
            <a:r>
              <a:rPr lang="es-ES" b="1">
                <a:solidFill>
                  <a:srgbClr val="040903"/>
                </a:solidFill>
              </a:rPr>
              <a:t> azúcar, manteca de cacao, leche en polvo, pasta de cacao, lecitina </a:t>
            </a:r>
            <a:r>
              <a:rPr lang="es-ES">
                <a:solidFill>
                  <a:srgbClr val="040903"/>
                </a:solidFill>
              </a:rPr>
              <a:t>.</a:t>
            </a:r>
          </a:p>
          <a:p>
            <a:pPr algn="r"/>
            <a:r>
              <a:rPr lang="es-ES">
                <a:solidFill>
                  <a:srgbClr val="040903"/>
                </a:solidFill>
              </a:rPr>
              <a:t>Precio: 3.70€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idx="4294967295"/>
          </p:nvPr>
        </p:nvSpPr>
        <p:spPr/>
        <p:txBody>
          <a:bodyPr/>
          <a:lstStyle/>
          <a:p>
            <a:r>
              <a:rPr lang="en-US" smtClean="0"/>
              <a:t>CUÑA DE QUESO CABRALES </a:t>
            </a:r>
            <a:endParaRPr lang="es-ES" smtClean="0"/>
          </a:p>
        </p:txBody>
      </p:sp>
      <p:pic>
        <p:nvPicPr>
          <p:cNvPr id="33796" name="1 Imagen" descr="file_25_179.jpg"/>
          <p:cNvPicPr>
            <a:picLocks noChangeAspect="1" noChangeArrowheads="1"/>
          </p:cNvPicPr>
          <p:nvPr>
            <p:ph type="body" idx="4294967295"/>
          </p:nvPr>
        </p:nvPicPr>
        <p:blipFill>
          <a:blip r:embed="rId3"/>
          <a:srcRect/>
          <a:stretch>
            <a:fillRect/>
          </a:stretch>
        </p:blipFill>
        <p:spPr>
          <a:xfrm>
            <a:off x="971550" y="1628775"/>
            <a:ext cx="4525963" cy="4525963"/>
          </a:xfrm>
          <a:noFill/>
        </p:spPr>
      </p:pic>
      <p:sp>
        <p:nvSpPr>
          <p:cNvPr id="33798" name="Rectangle 6"/>
          <p:cNvSpPr>
            <a:spLocks noChangeArrowheads="1"/>
          </p:cNvSpPr>
          <p:nvPr/>
        </p:nvSpPr>
        <p:spPr bwMode="auto">
          <a:xfrm>
            <a:off x="-4637088" y="1938338"/>
            <a:ext cx="9144001" cy="0"/>
          </a:xfrm>
          <a:prstGeom prst="rect">
            <a:avLst/>
          </a:prstGeom>
          <a:noFill/>
          <a:ln w="9525">
            <a:noFill/>
            <a:miter lim="800000"/>
            <a:headEnd/>
            <a:tailEnd/>
          </a:ln>
          <a:effectLst/>
        </p:spPr>
        <p:txBody>
          <a:bodyPr wrap="none" anchor="ctr">
            <a:spAutoFit/>
          </a:bodyPr>
          <a:lstStyle/>
          <a:p>
            <a:endParaRPr lang="es-ES"/>
          </a:p>
        </p:txBody>
      </p:sp>
      <p:sp>
        <p:nvSpPr>
          <p:cNvPr id="33799" name="Rectangle 7"/>
          <p:cNvSpPr>
            <a:spLocks noChangeArrowheads="1"/>
          </p:cNvSpPr>
          <p:nvPr/>
        </p:nvSpPr>
        <p:spPr bwMode="auto">
          <a:xfrm>
            <a:off x="5867400" y="1368425"/>
            <a:ext cx="2952750" cy="5310188"/>
          </a:xfrm>
          <a:prstGeom prst="rect">
            <a:avLst/>
          </a:prstGeom>
          <a:noFill/>
          <a:ln w="9525">
            <a:noFill/>
            <a:miter lim="800000"/>
            <a:headEnd/>
            <a:tailEnd/>
          </a:ln>
          <a:effectLst/>
        </p:spPr>
        <p:txBody>
          <a:bodyPr anchor="ctr">
            <a:spAutoFit/>
          </a:bodyPr>
          <a:lstStyle/>
          <a:p>
            <a:r>
              <a:rPr lang="es-ES" b="1">
                <a:solidFill>
                  <a:srgbClr val="2F2F2F"/>
                </a:solidFill>
                <a:cs typeface="Times New Roman" pitchFamily="18" charset="0"/>
              </a:rPr>
              <a:t>Queso azul </a:t>
            </a:r>
            <a:r>
              <a:rPr lang="es-ES">
                <a:solidFill>
                  <a:srgbClr val="2F2F2F"/>
                </a:solidFill>
                <a:cs typeface="Times New Roman" pitchFamily="18" charset="0"/>
              </a:rPr>
              <a:t>de textura mantecosa, sabor fuerte, picante, intenso y un tanto ácido. Presenta</a:t>
            </a:r>
            <a:r>
              <a:rPr lang="es-ES" sz="1000">
                <a:solidFill>
                  <a:srgbClr val="2F2F2F"/>
                </a:solidFill>
                <a:cs typeface="Times New Roman" pitchFamily="18" charset="0"/>
              </a:rPr>
              <a:t> </a:t>
            </a:r>
            <a:r>
              <a:rPr lang="es-ES">
                <a:solidFill>
                  <a:srgbClr val="2F2F2F"/>
                </a:solidFill>
                <a:cs typeface="Times New Roman" pitchFamily="18" charset="0"/>
              </a:rPr>
              <a:t>corteza blanda de tonos amarillos-rojizos, corte untuoso, y color blanco con pigmentaciones verde-azuladas. Dentro de su proceso de elaboración cabe destacar el especial carácter que confiere a este queso su maduración en cuevas naturales de los Picos de Europa.</a:t>
            </a:r>
            <a:br>
              <a:rPr lang="es-ES">
                <a:solidFill>
                  <a:srgbClr val="2F2F2F"/>
                </a:solidFill>
                <a:cs typeface="Times New Roman" pitchFamily="18" charset="0"/>
              </a:rPr>
            </a:br>
            <a:r>
              <a:rPr lang="es-ES">
                <a:solidFill>
                  <a:srgbClr val="2F2F2F"/>
                </a:solidFill>
                <a:cs typeface="Times New Roman" pitchFamily="18" charset="0"/>
              </a:rPr>
              <a:t>El buen "Cabrales" se elabora con </a:t>
            </a:r>
            <a:r>
              <a:rPr lang="es-ES" b="1">
                <a:solidFill>
                  <a:srgbClr val="2F2F2F"/>
                </a:solidFill>
                <a:cs typeface="Times New Roman" pitchFamily="18" charset="0"/>
              </a:rPr>
              <a:t>leche de vaca, cabra y oveja</a:t>
            </a:r>
            <a:r>
              <a:rPr lang="es-ES">
                <a:latin typeface="Berlin Sans FB" charset="0"/>
                <a:cs typeface="Times New Roman" pitchFamily="18" charset="0"/>
              </a:rPr>
              <a:t>  </a:t>
            </a:r>
          </a:p>
          <a:p>
            <a:r>
              <a:rPr lang="es-ES">
                <a:solidFill>
                  <a:srgbClr val="040903"/>
                </a:solidFill>
                <a:latin typeface="Berlin Sans FB" charset="0"/>
                <a:cs typeface="Times New Roman" pitchFamily="18" charset="0"/>
              </a:rPr>
              <a:t>Precio: 8.58</a:t>
            </a:r>
            <a:r>
              <a:rPr lang="es-ES">
                <a:solidFill>
                  <a:srgbClr val="040903"/>
                </a:solidFill>
                <a:latin typeface="Arial"/>
                <a:cs typeface="Times New Roman" pitchFamily="18" charset="0"/>
              </a:rPr>
              <a:t>€</a:t>
            </a:r>
            <a:r>
              <a:rPr lang="es-ES">
                <a:latin typeface="Berlin Sans FB" charset="0"/>
                <a:cs typeface="Times New Roman" pitchFamily="18" charset="0"/>
              </a:rPr>
              <a:t> </a:t>
            </a:r>
            <a:endParaRPr lang="es-E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idx="4294967295"/>
          </p:nvPr>
        </p:nvSpPr>
        <p:spPr/>
        <p:txBody>
          <a:bodyPr/>
          <a:lstStyle/>
          <a:p>
            <a:r>
              <a:rPr lang="es-ES" smtClean="0"/>
              <a:t>FABADA ASTURIANA</a:t>
            </a:r>
          </a:p>
        </p:txBody>
      </p:sp>
      <p:pic>
        <p:nvPicPr>
          <p:cNvPr id="35844" name="Imagen 16" descr="http://conservasasturias.com/WebRoot/StoreES3/Shops/eb7242/4DF7/8437/2C9D/EDAA/0078/D94C/9B1F/5FCA/FABADA_PEQUENA_m.jpg"/>
          <p:cNvPicPr>
            <a:picLocks noChangeAspect="1" noChangeArrowheads="1"/>
          </p:cNvPicPr>
          <p:nvPr>
            <p:ph type="body" idx="4294967295"/>
          </p:nvPr>
        </p:nvPicPr>
        <p:blipFill>
          <a:blip r:embed="rId3"/>
          <a:srcRect/>
          <a:stretch>
            <a:fillRect/>
          </a:stretch>
        </p:blipFill>
        <p:spPr>
          <a:xfrm>
            <a:off x="971550" y="2205038"/>
            <a:ext cx="3697288" cy="3424237"/>
          </a:xfrm>
          <a:noFill/>
        </p:spPr>
      </p:pic>
      <p:sp>
        <p:nvSpPr>
          <p:cNvPr id="35845" name="Rectangle 5"/>
          <p:cNvSpPr>
            <a:spLocks noChangeArrowheads="1"/>
          </p:cNvSpPr>
          <p:nvPr/>
        </p:nvSpPr>
        <p:spPr bwMode="auto">
          <a:xfrm>
            <a:off x="5724525" y="2498725"/>
            <a:ext cx="2447925" cy="1190625"/>
          </a:xfrm>
          <a:prstGeom prst="rect">
            <a:avLst/>
          </a:prstGeom>
          <a:noFill/>
          <a:ln w="9525">
            <a:noFill/>
            <a:miter lim="800000"/>
            <a:headEnd/>
            <a:tailEnd/>
          </a:ln>
          <a:effectLst/>
        </p:spPr>
        <p:txBody>
          <a:bodyPr anchor="ctr">
            <a:spAutoFit/>
          </a:bodyPr>
          <a:lstStyle/>
          <a:p>
            <a:r>
              <a:rPr lang="es-ES_tradnl">
                <a:solidFill>
                  <a:srgbClr val="040903"/>
                </a:solidFill>
              </a:rPr>
              <a:t>Precio: 3.40€ (IVA incluido) </a:t>
            </a:r>
          </a:p>
          <a:p>
            <a:r>
              <a:rPr lang="es-ES_tradnl">
                <a:solidFill>
                  <a:srgbClr val="040903"/>
                </a:solidFill>
              </a:rPr>
              <a:t>Peso: 420 gramos en lata redonda</a:t>
            </a:r>
          </a:p>
        </p:txBody>
      </p:sp>
    </p:spTree>
  </p:cSld>
  <p:clrMapOvr>
    <a:masterClrMapping/>
  </p:clrMapOvr>
</p:sld>
</file>

<file path=ppt/theme/theme1.xml><?xml version="1.0" encoding="utf-8"?>
<a:theme xmlns:a="http://schemas.openxmlformats.org/drawingml/2006/main" name="Técnico">
  <a:themeElements>
    <a:clrScheme name="Personalizado 1">
      <a:dk1>
        <a:srgbClr val="FB8D33"/>
      </a:dk1>
      <a:lt1>
        <a:srgbClr val="4A9632"/>
      </a:lt1>
      <a:dk2>
        <a:srgbClr val="F9DE7B"/>
      </a:dk2>
      <a:lt2>
        <a:srgbClr val="FCBA84"/>
      </a:lt2>
      <a:accent1>
        <a:srgbClr val="FA8934"/>
      </a:accent1>
      <a:accent2>
        <a:srgbClr val="488F30"/>
      </a:accent2>
      <a:accent3>
        <a:srgbClr val="0BD0D9"/>
      </a:accent3>
      <a:accent4>
        <a:srgbClr val="002060"/>
      </a:accent4>
      <a:accent5>
        <a:srgbClr val="7CCA62"/>
      </a:accent5>
      <a:accent6>
        <a:srgbClr val="A5C249"/>
      </a:accent6>
      <a:hlink>
        <a:srgbClr val="F46C06"/>
      </a:hlink>
      <a:folHlink>
        <a:srgbClr val="FFC00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59</TotalTime>
  <Words>319</Words>
  <Application>Microsoft Office PowerPoint</Application>
  <PresentationFormat>Presentación en pantalla (4:3)</PresentationFormat>
  <Paragraphs>31</Paragraphs>
  <Slides>10</Slides>
  <Notes>10</Notes>
  <HiddenSlides>0</HiddenSlides>
  <MMClips>0</MMClips>
  <ScaleCrop>false</ScaleCrop>
  <HeadingPairs>
    <vt:vector size="6" baseType="variant">
      <vt:variant>
        <vt:lpstr>Fuentes usadas</vt:lpstr>
      </vt:variant>
      <vt:variant>
        <vt:i4>7</vt:i4>
      </vt:variant>
      <vt:variant>
        <vt:lpstr>Plantilla de diseño</vt:lpstr>
      </vt:variant>
      <vt:variant>
        <vt:i4>6</vt:i4>
      </vt:variant>
      <vt:variant>
        <vt:lpstr>Títulos de diapositiva</vt:lpstr>
      </vt:variant>
      <vt:variant>
        <vt:i4>10</vt:i4>
      </vt:variant>
    </vt:vector>
  </HeadingPairs>
  <TitlesOfParts>
    <vt:vector size="23" baseType="lpstr">
      <vt:lpstr>Arial</vt:lpstr>
      <vt:lpstr>Franklin Gothic Book</vt:lpstr>
      <vt:lpstr>Wingdings 2</vt:lpstr>
      <vt:lpstr>Calibri</vt:lpstr>
      <vt:lpstr>Harrington</vt:lpstr>
      <vt:lpstr>Times New Roman</vt:lpstr>
      <vt:lpstr>Berlin Sans FB</vt:lpstr>
      <vt:lpstr>Técnico</vt:lpstr>
      <vt:lpstr>Técnico</vt:lpstr>
      <vt:lpstr>Técnico</vt:lpstr>
      <vt:lpstr>Técnico</vt:lpstr>
      <vt:lpstr>Técnico</vt:lpstr>
      <vt:lpstr>Técnico</vt:lpstr>
      <vt:lpstr>Diapositiva 1</vt:lpstr>
      <vt:lpstr>GARRAPIÑADAS</vt:lpstr>
      <vt:lpstr>CASADIELLAS</vt:lpstr>
      <vt:lpstr>PULSERAS DE HILO</vt:lpstr>
      <vt:lpstr>ANCHOAS DEL CANTABRICO</vt:lpstr>
      <vt:lpstr>MEJILLONES EN ESCABECHE</vt:lpstr>
      <vt:lpstr>CHOCOLATE CON ALMENDRA</vt:lpstr>
      <vt:lpstr>CUÑA DE QUESO CABRALES </vt:lpstr>
      <vt:lpstr>FABADA ASTURIANA</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Ahora o Nunca</dc:title>
  <dc:creator>Alumnos</dc:creator>
  <cp:lastModifiedBy>Colegio Santo ángel</cp:lastModifiedBy>
  <cp:revision>5</cp:revision>
  <dcterms:created xsi:type="dcterms:W3CDTF">2012-02-27T12:55:43Z</dcterms:created>
  <dcterms:modified xsi:type="dcterms:W3CDTF">2012-03-16T13:04:58Z</dcterms:modified>
</cp:coreProperties>
</file>