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1" r:id="rId2"/>
    <p:sldId id="256" r:id="rId3"/>
    <p:sldId id="257" r:id="rId4"/>
    <p:sldId id="260" r:id="rId5"/>
    <p:sldId id="268" r:id="rId6"/>
    <p:sldId id="258" r:id="rId7"/>
    <p:sldId id="262" r:id="rId8"/>
    <p:sldId id="263" r:id="rId9"/>
    <p:sldId id="264" r:id="rId10"/>
    <p:sldId id="274" r:id="rId11"/>
    <p:sldId id="266" r:id="rId12"/>
    <p:sldId id="272" r:id="rId13"/>
    <p:sldId id="275" r:id="rId14"/>
    <p:sldId id="276" r:id="rId1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6633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4660"/>
  </p:normalViewPr>
  <p:slideViewPr>
    <p:cSldViewPr>
      <p:cViewPr varScale="1">
        <p:scale>
          <a:sx n="96" d="100"/>
          <a:sy n="96" d="100"/>
        </p:scale>
        <p:origin x="-3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EC12AD9-395D-4DA2-A595-605EE14E2EDB}" type="datetimeFigureOut">
              <a:rPr lang="es-ES"/>
              <a:pPr>
                <a:defRPr/>
              </a:pPr>
              <a:t>03/05/2012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E2DC025-12D9-4DA9-AEF9-D2E9BA8A175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0B4822-0680-4ADB-9726-49013C335C69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379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D2D7B5-4BB4-4D2E-9384-E44D6E644EB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584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D880BA-2E5C-4CDE-A49F-37F49F0EA11F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789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7A97A8-4203-4C6C-8CDD-EE6569CAA014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993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69155C-27B3-4030-BBA6-75BAB467F933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419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75C24A-FA4E-448C-813E-D3845B1C9E03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6703AD-581E-4441-BEA2-946228C00C22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BD63F8-E586-408F-8F38-7492C828281D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150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94EDC5-FCFF-4B2B-9E48-DC31A211BD85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355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011087-D87C-43B7-BB8C-06412EE37F29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560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532880-ADEB-4088-BBD1-4ED7C57E5E38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765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FCE9D5-0CAC-4963-93DB-F3B03CC47548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969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9AE082-61A8-4212-A8E5-9C853E02DBFE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17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4AE8B7-8C6D-42BE-A099-24DFC8837A4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8 Elipse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6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17AD77-92DC-4082-850A-02E3B36383FB}" type="datetimeFigureOut">
              <a:rPr lang="es-ES"/>
              <a:pPr>
                <a:defRPr/>
              </a:pPr>
              <a:t>03/05/2012</a:t>
            </a:fld>
            <a:endParaRPr lang="es-ES" dirty="0"/>
          </a:p>
        </p:txBody>
      </p:sp>
      <p:sp>
        <p:nvSpPr>
          <p:cNvPr id="7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BBFE15-2E78-4C97-89F2-E41C631950D3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3D82C-ADB0-481E-8F6E-BECC7833FEFB}" type="datetimeFigureOut">
              <a:rPr lang="es-ES"/>
              <a:pPr>
                <a:defRPr/>
              </a:pPr>
              <a:t>03/05/2012</a:t>
            </a:fld>
            <a:endParaRPr lang="es-ES" dirty="0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EB8D1-C5D7-4149-ABDA-8040954C04C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7853D-18C6-49E3-A3FB-1D7F7BE12EF7}" type="datetimeFigureOut">
              <a:rPr lang="es-ES"/>
              <a:pPr>
                <a:defRPr/>
              </a:pPr>
              <a:t>03/05/2012</a:t>
            </a:fld>
            <a:endParaRPr lang="es-ES" dirty="0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61CEB-C5F6-470F-8554-EBDE6C3A6953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4BAF8-C63D-4402-B114-20C42DE967BF}" type="datetimeFigureOut">
              <a:rPr lang="es-ES"/>
              <a:pPr>
                <a:defRPr/>
              </a:pPr>
              <a:t>03/05/2012</a:t>
            </a:fld>
            <a:endParaRPr lang="es-ES" dirty="0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1A19A-1E86-48C7-AE09-390B18AA71AA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9 Rectángulo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8 Elipse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8D1CA3-6F2E-4EEC-8303-876D83D9FBE1}" type="datetimeFigureOut">
              <a:rPr lang="es-ES"/>
              <a:pPr>
                <a:defRPr/>
              </a:pPr>
              <a:t>03/05/2012</a:t>
            </a:fld>
            <a:endParaRPr lang="es-ES" dirty="0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1FEF06-B08C-464F-9419-86707E24F753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AE76A-02BA-468D-84CA-C528C963E25B}" type="datetimeFigureOut">
              <a:rPr lang="es-ES"/>
              <a:pPr>
                <a:defRPr/>
              </a:pPr>
              <a:t>03/05/2012</a:t>
            </a:fld>
            <a:endParaRPr lang="es-ES" dirty="0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33B3E-4964-45F0-99E7-4236B4B26CD2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BC0A94-BD37-4BBE-A6C0-33997E6A1F41}" type="datetimeFigureOut">
              <a:rPr lang="es-ES"/>
              <a:pPr>
                <a:defRPr/>
              </a:pPr>
              <a:t>03/05/2012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9CEDAF-808A-4F09-8043-E93AC7A4175B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DFDFF-F165-4324-B3C8-8BB59BAC172A}" type="datetimeFigureOut">
              <a:rPr lang="es-ES"/>
              <a:pPr>
                <a:defRPr/>
              </a:pPr>
              <a:t>03/05/2012</a:t>
            </a:fld>
            <a:endParaRPr lang="es-ES" dirty="0"/>
          </a:p>
        </p:txBody>
      </p:sp>
      <p:sp>
        <p:nvSpPr>
          <p:cNvPr id="4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09D13-90DC-4896-BA25-6903D1772419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Rectángulo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5 Rectángulo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9098C5-0410-499E-8997-2A97A4047654}" type="datetimeFigureOut">
              <a:rPr lang="es-ES"/>
              <a:pPr>
                <a:defRPr/>
              </a:pPr>
              <a:t>03/05/2012</a:t>
            </a:fld>
            <a:endParaRPr lang="es-ES" dirty="0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A9D498-DC9B-493F-9CC2-20745CA497D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B31117-7D38-44DF-BB7C-C69B558B0E6F}" type="datetimeFigureOut">
              <a:rPr lang="es-ES"/>
              <a:pPr>
                <a:defRPr/>
              </a:pPr>
              <a:t>03/05/2012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80A33A-8145-43C7-83D3-3B38B4162F08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7 Rectángulo"/>
          <p:cNvGrpSpPr>
            <a:grpSpLocks/>
          </p:cNvGrpSpPr>
          <p:nvPr/>
        </p:nvGrpSpPr>
        <p:grpSpPr bwMode="auto">
          <a:xfrm>
            <a:off x="646113" y="969963"/>
            <a:ext cx="4803775" cy="4802187"/>
            <a:chOff x="407" y="611"/>
            <a:chExt cx="3026" cy="3025"/>
          </a:xfrm>
        </p:grpSpPr>
        <p:pic>
          <p:nvPicPr>
            <p:cNvPr id="6" name="7 Rectángulo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7" y="611"/>
              <a:ext cx="3026" cy="3025"/>
            </a:xfrm>
            <a:prstGeom prst="rect">
              <a:avLst/>
            </a:prstGeom>
            <a:noFill/>
          </p:spPr>
        </p:pic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480" y="672"/>
              <a:ext cx="2880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274320"/>
            <a:lstStyle/>
            <a:p>
              <a:pPr indent="-282575">
                <a:lnSpc>
                  <a:spcPts val="3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en-US" sz="3200">
                <a:latin typeface="Gill Sans MT" pitchFamily="34" charset="0"/>
              </a:endParaRPr>
            </a:p>
          </p:txBody>
        </p:sp>
      </p:grpSp>
      <p:sp>
        <p:nvSpPr>
          <p:cNvPr id="8" name="8 Proceso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9 Proceso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BF3BB1-6905-4F5A-A20C-CE30427E73B1}" type="datetimeFigureOut">
              <a:rPr lang="es-ES"/>
              <a:pPr>
                <a:defRPr/>
              </a:pPr>
              <a:t>03/05/2012</a:t>
            </a:fld>
            <a:endParaRPr lang="es-ES" dirty="0"/>
          </a:p>
        </p:txBody>
      </p:sp>
      <p:sp>
        <p:nvSpPr>
          <p:cNvPr id="11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2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737DFB-01B0-48F9-BCAE-B4195C557A61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Elipse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11 Rectángulo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3" name="8 Marcador de texto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3FC289D-95A5-49B7-8609-7EDC00B9D481}" type="datetimeFigureOut">
              <a:rPr lang="es-ES"/>
              <a:pPr>
                <a:defRPr/>
              </a:pPr>
              <a:t>03/05/2012</a:t>
            </a:fld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388B61AD-B73F-41C8-AEDD-FD991BB16B43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75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7C5D50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Gill Sans MT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A5AB8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D8B25C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jpeg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www.losverdeslaciana.com/ennoticias/Tine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313" y="217488"/>
            <a:ext cx="8572500" cy="8540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Cooperativa “El Requexón”</a:t>
            </a:r>
            <a:endParaRPr lang="es-E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4339" name="Picture 2" descr="L:\EJE\Logo Eje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364163" y="1341438"/>
            <a:ext cx="3529012" cy="22685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Users\Marta\Desktop\Capilla de San Roqu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963"/>
            <a:ext cx="8291513" cy="1143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tx1"/>
                </a:solidFill>
              </a:rPr>
              <a:t>           Pulseras de Chapas (3.5€)                                 Pulseras de cuentas (2€/unidad)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dirty="0" smtClean="0"/>
              <a:t>Pulseras de Chapas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dirty="0" smtClean="0"/>
              <a:t>Pulseras de cuentas</a:t>
            </a:r>
            <a:endParaRPr lang="es-ES" dirty="0"/>
          </a:p>
        </p:txBody>
      </p:sp>
      <p:pic>
        <p:nvPicPr>
          <p:cNvPr id="32777" name="6 Marcador de contenido" descr="chapas.jpg"/>
          <p:cNvPicPr>
            <a:picLocks noGrp="1" noChangeAspect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11188" y="1844675"/>
            <a:ext cx="3673475" cy="2654300"/>
          </a:xfrm>
        </p:spPr>
      </p:pic>
      <p:pic>
        <p:nvPicPr>
          <p:cNvPr id="32778" name="7 Marcador de contenido" descr="Imagen1.jpg"/>
          <p:cNvPicPr>
            <a:picLocks noGrp="1" noChangeAspect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580063" y="1484313"/>
            <a:ext cx="2605087" cy="348138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Marta\Desktop\Capilla de San Roqu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5750"/>
            <a:ext cx="8115300" cy="5715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1"/>
                </a:solidFill>
              </a:rPr>
              <a:t>Quesos Valle del Narcea</a:t>
            </a:r>
            <a:endParaRPr lang="es-ES" dirty="0">
              <a:solidFill>
                <a:schemeClr val="tx1"/>
              </a:solidFill>
            </a:endParaRPr>
          </a:p>
        </p:txBody>
      </p:sp>
      <p:grpSp>
        <p:nvGrpSpPr>
          <p:cNvPr id="3" name="2 Marcador de contenido"/>
          <p:cNvGrpSpPr>
            <a:grpSpLocks noGrp="1"/>
          </p:cNvGrpSpPr>
          <p:nvPr/>
        </p:nvGrpSpPr>
        <p:grpSpPr bwMode="auto">
          <a:xfrm>
            <a:off x="706438" y="1755775"/>
            <a:ext cx="3573462" cy="4473575"/>
            <a:chOff x="445" y="1106"/>
            <a:chExt cx="2251" cy="2818"/>
          </a:xfrm>
        </p:grpSpPr>
        <p:pic>
          <p:nvPicPr>
            <p:cNvPr id="34819" name="2 Marcador de contenido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5" y="1106"/>
              <a:ext cx="2251" cy="2818"/>
            </a:xfrm>
            <a:prstGeom prst="rect">
              <a:avLst/>
            </a:prstGeom>
            <a:noFill/>
          </p:spPr>
        </p:pic>
        <p:sp>
          <p:nvSpPr>
            <p:cNvPr id="34820" name="Text Box 4"/>
            <p:cNvSpPr txBox="1">
              <a:spLocks noChangeArrowheads="1"/>
            </p:cNvSpPr>
            <p:nvPr/>
          </p:nvSpPr>
          <p:spPr bwMode="auto">
            <a:xfrm>
              <a:off x="495" y="1170"/>
              <a:ext cx="2115" cy="2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65125" indent="-282575" algn="ctr">
                <a:lnSpc>
                  <a:spcPct val="8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</a:pPr>
              <a:r>
                <a:rPr lang="es-ES" sz="1500">
                  <a:solidFill>
                    <a:srgbClr val="000000"/>
                  </a:solidFill>
                  <a:latin typeface="Gill Sans MT" pitchFamily="34" charset="0"/>
                </a:rPr>
                <a:t>Es un queso de coagulación enzimática, pasta dura, prensada, no cocida, corteza natural.</a:t>
              </a:r>
              <a:br>
                <a:rPr lang="es-ES" sz="1500">
                  <a:solidFill>
                    <a:srgbClr val="000000"/>
                  </a:solidFill>
                  <a:latin typeface="Gill Sans MT" pitchFamily="34" charset="0"/>
                </a:rPr>
              </a:br>
              <a:r>
                <a:rPr lang="es-ES" sz="1500">
                  <a:solidFill>
                    <a:srgbClr val="000000"/>
                  </a:solidFill>
                  <a:latin typeface="Gill Sans MT" pitchFamily="34" charset="0"/>
                </a:rPr>
                <a:t>Requiere una maduración optima de tres meses, después de los cuales se comercializa envasado al vacío. Regusto agradable, ligeramente persistente.</a:t>
              </a:r>
              <a:br>
                <a:rPr lang="es-ES" sz="1500">
                  <a:solidFill>
                    <a:srgbClr val="000000"/>
                  </a:solidFill>
                  <a:latin typeface="Gill Sans MT" pitchFamily="34" charset="0"/>
                </a:rPr>
              </a:br>
              <a:r>
                <a:rPr lang="es-ES" sz="1500">
                  <a:solidFill>
                    <a:srgbClr val="000000"/>
                  </a:solidFill>
                  <a:latin typeface="Gill Sans MT" pitchFamily="34" charset="0"/>
                </a:rPr>
                <a:t>Un excelente queso para los amantes del mismo.</a:t>
              </a:r>
            </a:p>
            <a:p>
              <a:pPr marL="365125" indent="-282575" algn="ctr">
                <a:lnSpc>
                  <a:spcPct val="8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es-ES" sz="1500">
                <a:solidFill>
                  <a:srgbClr val="000000"/>
                </a:solidFill>
                <a:latin typeface="Gill Sans MT" pitchFamily="34" charset="0"/>
              </a:endParaRPr>
            </a:p>
            <a:p>
              <a:pPr marL="365125" indent="-282575" algn="ctr">
                <a:lnSpc>
                  <a:spcPct val="8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es-ES" sz="1500">
                  <a:solidFill>
                    <a:srgbClr val="000000"/>
                  </a:solidFill>
                  <a:latin typeface="Gill Sans MT" pitchFamily="34" charset="0"/>
                </a:rPr>
                <a:t>Peso : Medio kilogramo todos los quesos</a:t>
              </a:r>
            </a:p>
            <a:p>
              <a:pPr marL="365125" indent="-282575" algn="ctr">
                <a:lnSpc>
                  <a:spcPct val="8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es-ES" sz="1500">
                  <a:solidFill>
                    <a:srgbClr val="000000"/>
                  </a:solidFill>
                  <a:latin typeface="Gill Sans MT" pitchFamily="34" charset="0"/>
                </a:rPr>
                <a:t>Precio :Valle del Narcea normal (5€)</a:t>
              </a:r>
            </a:p>
            <a:p>
              <a:pPr marL="365125" indent="-282575" algn="ctr">
                <a:lnSpc>
                  <a:spcPct val="8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es-ES" sz="1500">
                  <a:solidFill>
                    <a:srgbClr val="000000"/>
                  </a:solidFill>
                  <a:latin typeface="Gill Sans MT" pitchFamily="34" charset="0"/>
                </a:rPr>
                <a:t>Castillo de Salas (5€)</a:t>
              </a:r>
            </a:p>
            <a:p>
              <a:pPr marL="365125" indent="-282575" algn="ctr">
                <a:lnSpc>
                  <a:spcPct val="8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es-ES" sz="1500">
                  <a:solidFill>
                    <a:srgbClr val="000000"/>
                  </a:solidFill>
                  <a:latin typeface="Gill Sans MT" pitchFamily="34" charset="0"/>
                </a:rPr>
                <a:t>Montañinas (5€)</a:t>
              </a:r>
            </a:p>
            <a:p>
              <a:pPr marL="365125" indent="-282575" algn="ctr">
                <a:lnSpc>
                  <a:spcPct val="8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es-ES" sz="1500">
                  <a:solidFill>
                    <a:srgbClr val="000000"/>
                  </a:solidFill>
                  <a:latin typeface="Gill Sans MT" pitchFamily="34" charset="0"/>
                </a:rPr>
                <a:t>Quesos ahumados (6€)</a:t>
              </a:r>
            </a:p>
            <a:p>
              <a:pPr marL="365125" indent="-282575" algn="ctr">
                <a:lnSpc>
                  <a:spcPct val="8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es-ES" sz="1500">
                  <a:solidFill>
                    <a:srgbClr val="000000"/>
                  </a:solidFill>
                  <a:latin typeface="Gill Sans MT" pitchFamily="34" charset="0"/>
                </a:rPr>
                <a:t>Quesos al vino (6€)</a:t>
              </a:r>
            </a:p>
            <a:p>
              <a:pPr marL="365125" indent="-282575" algn="ctr">
                <a:lnSpc>
                  <a:spcPct val="8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es-ES" sz="1500">
                  <a:solidFill>
                    <a:srgbClr val="000000"/>
                  </a:solidFill>
                  <a:latin typeface="Gill Sans MT" pitchFamily="34" charset="0"/>
                </a:rPr>
                <a:t>Quesos a la sidra (6€)</a:t>
              </a:r>
            </a:p>
          </p:txBody>
        </p:sp>
      </p:grpSp>
      <p:pic>
        <p:nvPicPr>
          <p:cNvPr id="34822" name="4 Marcador de contenido" descr="Valle-del-Narcea_Gran.jpg"/>
          <p:cNvPicPr>
            <a:picLocks noGrp="1" noChangeAspect="1"/>
          </p:cNvPicPr>
          <p:nvPr>
            <p:ph sz="half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4857750" y="2214563"/>
            <a:ext cx="3657600" cy="3292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Users\Marta\Desktop\Capilla de San Roqu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1 Título"/>
          <p:cNvGrpSpPr>
            <a:grpSpLocks noGrp="1"/>
          </p:cNvGrpSpPr>
          <p:nvPr/>
        </p:nvGrpSpPr>
        <p:grpSpPr bwMode="auto">
          <a:xfrm>
            <a:off x="493713" y="49213"/>
            <a:ext cx="8089900" cy="925512"/>
            <a:chOff x="311" y="31"/>
            <a:chExt cx="5096" cy="583"/>
          </a:xfrm>
        </p:grpSpPr>
        <p:pic>
          <p:nvPicPr>
            <p:cNvPr id="36866" name="1 Título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1" y="31"/>
              <a:ext cx="5096" cy="583"/>
            </a:xfrm>
            <a:prstGeom prst="rect">
              <a:avLst/>
            </a:prstGeom>
            <a:noFill/>
          </p:spPr>
        </p:pic>
        <p:sp>
          <p:nvSpPr>
            <p:cNvPr id="36867" name="Text Box 3"/>
            <p:cNvSpPr txBox="1">
              <a:spLocks noChangeArrowheads="1"/>
            </p:cNvSpPr>
            <p:nvPr/>
          </p:nvSpPr>
          <p:spPr bwMode="auto">
            <a:xfrm>
              <a:off x="360" y="135"/>
              <a:ext cx="4995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>
                <a:lnSpc>
                  <a:spcPts val="2000"/>
                </a:lnSpc>
              </a:pPr>
              <a:r>
                <a:rPr lang="es-ES" sz="4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Gill Sans MT" pitchFamily="34" charset="0"/>
                </a:rPr>
                <a:t>TAZAS “TOI</a:t>
              </a:r>
              <a:r>
                <a:rPr lang="es-ES" sz="4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ill Sans MT" pitchFamily="34" charset="0"/>
                </a:rPr>
                <a:t>”</a:t>
              </a:r>
            </a:p>
          </p:txBody>
        </p:sp>
      </p:grpSp>
      <p:grpSp>
        <p:nvGrpSpPr>
          <p:cNvPr id="3" name="2 Marcador de texto"/>
          <p:cNvGrpSpPr>
            <a:grpSpLocks noGrp="1"/>
          </p:cNvGrpSpPr>
          <p:nvPr/>
        </p:nvGrpSpPr>
        <p:grpSpPr bwMode="auto">
          <a:xfrm>
            <a:off x="633413" y="1652588"/>
            <a:ext cx="3273425" cy="4260850"/>
            <a:chOff x="399" y="1041"/>
            <a:chExt cx="2062" cy="2684"/>
          </a:xfrm>
        </p:grpSpPr>
        <p:pic>
          <p:nvPicPr>
            <p:cNvPr id="36869" name="2 Marcador de texto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9" y="1041"/>
              <a:ext cx="2062" cy="2684"/>
            </a:xfrm>
            <a:prstGeom prst="rect">
              <a:avLst/>
            </a:prstGeom>
            <a:noFill/>
          </p:spPr>
        </p:pic>
        <p:sp>
          <p:nvSpPr>
            <p:cNvPr id="36870" name="Text Box 6"/>
            <p:cNvSpPr txBox="1">
              <a:spLocks noChangeArrowheads="1"/>
            </p:cNvSpPr>
            <p:nvPr/>
          </p:nvSpPr>
          <p:spPr bwMode="auto">
            <a:xfrm>
              <a:off x="450" y="1080"/>
              <a:ext cx="1935" cy="2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44450" algn="ctr"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es-ES" sz="1600">
                  <a:solidFill>
                    <a:srgbClr val="000000"/>
                  </a:solidFill>
                  <a:latin typeface="Gill Sans MT" pitchFamily="34" charset="0"/>
                </a:rPr>
                <a:t>Tazas de diferentes colores rellenas de bombones de chocolate negro. Se pueden vender individualmente o en cajas de seis unidades.</a:t>
              </a:r>
            </a:p>
            <a:p>
              <a:pPr marL="44450" algn="ctr"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es-ES" sz="1600">
                <a:solidFill>
                  <a:srgbClr val="000000"/>
                </a:solidFill>
                <a:latin typeface="Gill Sans MT" pitchFamily="34" charset="0"/>
              </a:endParaRPr>
            </a:p>
            <a:p>
              <a:pPr marL="44450" algn="ctr"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es-ES" sz="1600">
                <a:solidFill>
                  <a:srgbClr val="000000"/>
                </a:solidFill>
                <a:latin typeface="Gill Sans MT" pitchFamily="34" charset="0"/>
              </a:endParaRPr>
            </a:p>
            <a:p>
              <a:pPr marL="44450" algn="ctr"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es-ES" sz="1600">
                <a:solidFill>
                  <a:srgbClr val="000000"/>
                </a:solidFill>
                <a:latin typeface="Gill Sans MT" pitchFamily="34" charset="0"/>
              </a:endParaRPr>
            </a:p>
            <a:p>
              <a:pPr marL="44450" algn="ctr"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es-ES" sz="1600">
                <a:solidFill>
                  <a:srgbClr val="000000"/>
                </a:solidFill>
                <a:latin typeface="Gill Sans MT" pitchFamily="34" charset="0"/>
              </a:endParaRPr>
            </a:p>
            <a:p>
              <a:pPr marL="44450" algn="ctr"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es-ES" sz="1600">
                <a:solidFill>
                  <a:srgbClr val="000000"/>
                </a:solidFill>
                <a:latin typeface="Gill Sans MT" pitchFamily="34" charset="0"/>
              </a:endParaRPr>
            </a:p>
            <a:p>
              <a:pPr marL="44450" algn="ctr"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es-ES" sz="1600">
                <a:solidFill>
                  <a:srgbClr val="000000"/>
                </a:solidFill>
                <a:latin typeface="Gill Sans MT" pitchFamily="34" charset="0"/>
              </a:endParaRPr>
            </a:p>
            <a:p>
              <a:pPr marL="44450"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es-ES" sz="1600">
                  <a:solidFill>
                    <a:srgbClr val="000000"/>
                  </a:solidFill>
                  <a:latin typeface="Gill Sans MT" pitchFamily="34" charset="0"/>
                </a:rPr>
                <a:t>           -Peso : 300 gramos</a:t>
              </a:r>
            </a:p>
            <a:p>
              <a:pPr marL="44450"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es-ES" sz="1600">
                  <a:solidFill>
                    <a:srgbClr val="000000"/>
                  </a:solidFill>
                  <a:latin typeface="Gill Sans MT" pitchFamily="34" charset="0"/>
                </a:rPr>
                <a:t>           -Precio:  </a:t>
              </a:r>
            </a:p>
            <a:p>
              <a:pPr marL="44450"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es-ES" sz="1600">
                  <a:solidFill>
                    <a:srgbClr val="000000"/>
                  </a:solidFill>
                  <a:latin typeface="Gill Sans MT" pitchFamily="34" charset="0"/>
                </a:rPr>
                <a:t>              Taza unidad (3€)</a:t>
              </a:r>
            </a:p>
            <a:p>
              <a:pPr marL="44450"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es-ES" sz="1600">
                  <a:solidFill>
                    <a:srgbClr val="000000"/>
                  </a:solidFill>
                  <a:latin typeface="Gill Sans MT" pitchFamily="34" charset="0"/>
                </a:rPr>
                <a:t>              Caja 6 unidades (15€)</a:t>
              </a:r>
            </a:p>
          </p:txBody>
        </p:sp>
      </p:grpSp>
      <p:pic>
        <p:nvPicPr>
          <p:cNvPr id="36872" name="6 Marcador de contenido" descr="Foto0096.jpg"/>
          <p:cNvPicPr>
            <a:picLocks noGrp="1" noChangeAspect="1"/>
          </p:cNvPicPr>
          <p:nvPr>
            <p:ph sz="half"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4857750" y="1571625"/>
            <a:ext cx="3275013" cy="4370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8" descr="http://fotos.panageos.com/tineo_3156/a/y/u/ayuntamiento-de-tineo_714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10675" cy="709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188" y="476250"/>
            <a:ext cx="7859712" cy="504825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Colaborador con “El Requexón”</a:t>
            </a:r>
            <a:endParaRPr lang="es-E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" name="2 Marcador de texto"/>
          <p:cNvGrpSpPr>
            <a:grpSpLocks noGrp="1"/>
          </p:cNvGrpSpPr>
          <p:nvPr/>
        </p:nvGrpSpPr>
        <p:grpSpPr bwMode="auto">
          <a:xfrm>
            <a:off x="530225" y="1408113"/>
            <a:ext cx="3219450" cy="5151437"/>
            <a:chOff x="334" y="887"/>
            <a:chExt cx="2028" cy="3245"/>
          </a:xfrm>
        </p:grpSpPr>
        <p:pic>
          <p:nvPicPr>
            <p:cNvPr id="38915" name="2 Marcador de texto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4" y="887"/>
              <a:ext cx="2028" cy="3245"/>
            </a:xfrm>
            <a:prstGeom prst="rect">
              <a:avLst/>
            </a:prstGeom>
            <a:noFill/>
          </p:spPr>
        </p:pic>
        <p:sp>
          <p:nvSpPr>
            <p:cNvPr id="38916" name="Text Box 4"/>
            <p:cNvSpPr txBox="1">
              <a:spLocks noChangeArrowheads="1"/>
            </p:cNvSpPr>
            <p:nvPr/>
          </p:nvSpPr>
          <p:spPr bwMode="auto">
            <a:xfrm>
              <a:off x="385" y="935"/>
              <a:ext cx="1866" cy="3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44450" algn="ctr"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es-ES">
                  <a:solidFill>
                    <a:srgbClr val="000000"/>
                  </a:solidFill>
                  <a:latin typeface="Gill Sans MT" pitchFamily="34" charset="0"/>
                </a:rPr>
                <a:t>El ayuntamiento de nuestro concejo ha colaborado en nuestro proyecto mediante la prestación de ayudas económicas y de la extensión de superficie , así como de los materiales para exponer el próximo día 7 de Junio nuestros productos en la plaza del mismo. </a:t>
              </a:r>
            </a:p>
            <a:p>
              <a:pPr marL="44450" algn="ctr"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es-ES">
                <a:solidFill>
                  <a:srgbClr val="000000"/>
                </a:solidFill>
                <a:latin typeface="Gill Sans MT" pitchFamily="34" charset="0"/>
              </a:endParaRPr>
            </a:p>
            <a:p>
              <a:pPr marL="44450" algn="ctr"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es-ES">
                  <a:solidFill>
                    <a:srgbClr val="000000"/>
                  </a:solidFill>
                  <a:latin typeface="Gill Sans MT" pitchFamily="34" charset="0"/>
                </a:rPr>
                <a:t>Como último mencionar también que el ayuntamiento promueve un plan de infancia en el cual participan niños cuya edad no supera los 18 años.</a:t>
              </a:r>
            </a:p>
          </p:txBody>
        </p:sp>
      </p:grpSp>
      <p:pic>
        <p:nvPicPr>
          <p:cNvPr id="38918" name="Picture 4" descr="http://www.caninaasturiana.es/wp-content/uploads/2012/03/escudo_ayt_tineo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1773238"/>
            <a:ext cx="162877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6" descr="http://www.estecha.com/imagen/escudos-asturias/asturias-escudo-heraldic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6688" y="4005263"/>
            <a:ext cx="1655762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http://alfredoquiroz.files.wordpress.com/2011/08/aviso_important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2 Marcador de texto"/>
          <p:cNvSpPr>
            <a:spLocks noGrp="1"/>
          </p:cNvSpPr>
          <p:nvPr>
            <p:ph type="body" idx="2"/>
          </p:nvPr>
        </p:nvSpPr>
        <p:spPr>
          <a:xfrm>
            <a:off x="1187450" y="1341438"/>
            <a:ext cx="7138988" cy="4470400"/>
          </a:xfrm>
        </p:spPr>
        <p:txBody>
          <a:bodyPr/>
          <a:lstStyle/>
          <a:p>
            <a:pPr marL="44450" algn="ctr">
              <a:spcBef>
                <a:spcPct val="0"/>
              </a:spcBef>
            </a:pPr>
            <a:r>
              <a:rPr lang="es-ES" sz="4800" smtClean="0">
                <a:solidFill>
                  <a:srgbClr val="FF0000"/>
                </a:solidFill>
              </a:rPr>
              <a:t>En los precios de cada producto no esta incluido el importe del transporte, el cual correara a cuenta del consumidor.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Marta\Desktop\Capilla de San Roqu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9 Título"/>
          <p:cNvGrpSpPr>
            <a:grpSpLocks noGrp="1"/>
          </p:cNvGrpSpPr>
          <p:nvPr/>
        </p:nvGrpSpPr>
        <p:grpSpPr bwMode="auto">
          <a:xfrm>
            <a:off x="530225" y="96838"/>
            <a:ext cx="8235950" cy="927100"/>
            <a:chOff x="334" y="61"/>
            <a:chExt cx="5188" cy="584"/>
          </a:xfrm>
        </p:grpSpPr>
        <p:pic>
          <p:nvPicPr>
            <p:cNvPr id="16386" name="9 Título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4" y="61"/>
              <a:ext cx="5188" cy="584"/>
            </a:xfrm>
            <a:prstGeom prst="rect">
              <a:avLst/>
            </a:prstGeom>
            <a:noFill/>
          </p:spPr>
        </p:pic>
        <p:sp>
          <p:nvSpPr>
            <p:cNvPr id="16387" name="Text Box 3"/>
            <p:cNvSpPr txBox="1">
              <a:spLocks noChangeArrowheads="1"/>
            </p:cNvSpPr>
            <p:nvPr/>
          </p:nvSpPr>
          <p:spPr bwMode="auto">
            <a:xfrm>
              <a:off x="385" y="164"/>
              <a:ext cx="5087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>
                <a:lnSpc>
                  <a:spcPts val="2000"/>
                </a:lnSpc>
              </a:pPr>
              <a:r>
                <a:rPr lang="es-ES" sz="4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ill Sans MT" pitchFamily="34" charset="0"/>
                </a:rPr>
                <a:t> MANTECADAS</a:t>
              </a:r>
            </a:p>
          </p:txBody>
        </p:sp>
      </p:grpSp>
      <p:sp>
        <p:nvSpPr>
          <p:cNvPr id="12" name="11 Marcador de texto"/>
          <p:cNvSpPr>
            <a:spLocks noGrp="1"/>
          </p:cNvSpPr>
          <p:nvPr>
            <p:ph type="body" idx="2"/>
          </p:nvPr>
        </p:nvSpPr>
        <p:spPr>
          <a:xfrm>
            <a:off x="900113" y="1412875"/>
            <a:ext cx="3249612" cy="46863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es-ES" sz="1800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es-ES" sz="1800" dirty="0"/>
          </a:p>
          <a:p>
            <a:pPr algn="ctr" fontAlgn="auto">
              <a:spcAft>
                <a:spcPts val="0"/>
              </a:spcAft>
              <a:buFontTx/>
              <a:buChar char="-"/>
              <a:defRPr/>
            </a:pPr>
            <a:endParaRPr lang="es-ES" sz="1800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1800" dirty="0" smtClean="0"/>
              <a:t>-Mantecadas artesanales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1800" dirty="0"/>
              <a:t>-</a:t>
            </a:r>
            <a:r>
              <a:rPr lang="es-ES" sz="1800" dirty="0" smtClean="0"/>
              <a:t> Hechas a base de  : harina, mantequilla , huevo, azúcar y esencia de limón.</a:t>
            </a:r>
          </a:p>
          <a:p>
            <a:pPr algn="ctr" fontAlgn="auto">
              <a:spcAft>
                <a:spcPts val="0"/>
              </a:spcAft>
              <a:buFontTx/>
              <a:buChar char="-"/>
              <a:defRPr/>
            </a:pPr>
            <a:endParaRPr lang="es-ES" sz="1800" dirty="0"/>
          </a:p>
          <a:p>
            <a:pPr algn="ctr" fontAlgn="auto">
              <a:spcAft>
                <a:spcPts val="0"/>
              </a:spcAft>
              <a:buFontTx/>
              <a:buChar char="-"/>
              <a:defRPr/>
            </a:pPr>
            <a:endParaRPr lang="es-ES" sz="1800" dirty="0" smtClean="0"/>
          </a:p>
          <a:p>
            <a:pPr algn="ctr" fontAlgn="auto">
              <a:spcAft>
                <a:spcPts val="0"/>
              </a:spcAft>
              <a:buFontTx/>
              <a:buChar char="-"/>
              <a:defRPr/>
            </a:pPr>
            <a:endParaRPr lang="es-ES" sz="1800" dirty="0" smtClean="0"/>
          </a:p>
          <a:p>
            <a:pPr algn="ctr" fontAlgn="auto">
              <a:spcAft>
                <a:spcPts val="0"/>
              </a:spcAft>
              <a:buFontTx/>
              <a:buChar char="-"/>
              <a:defRPr/>
            </a:pPr>
            <a:endParaRPr lang="es-ES" sz="1800" dirty="0"/>
          </a:p>
          <a:p>
            <a:pPr algn="ctr" fontAlgn="auto">
              <a:spcAft>
                <a:spcPts val="0"/>
              </a:spcAft>
              <a:buFontTx/>
              <a:buChar char="-"/>
              <a:defRPr/>
            </a:pPr>
            <a:endParaRPr lang="es-ES" sz="1800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1800" dirty="0"/>
              <a:t> </a:t>
            </a:r>
            <a:r>
              <a:rPr lang="es-ES" sz="1800" dirty="0" smtClean="0"/>
              <a:t>Peso aproximado : 550 Grs.</a:t>
            </a:r>
            <a:endParaRPr lang="es-ES" sz="1800" dirty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1800" dirty="0" smtClean="0"/>
              <a:t>Precio:  (4,50 €)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es-ES" sz="1800" dirty="0"/>
          </a:p>
        </p:txBody>
      </p:sp>
      <p:pic>
        <p:nvPicPr>
          <p:cNvPr id="163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4714875" y="2214563"/>
            <a:ext cx="3914775" cy="2935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Marta\Desktop\Capilla de San Roqu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4213" y="333375"/>
            <a:ext cx="7848600" cy="57467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000" dirty="0" smtClean="0"/>
              <a:t>  </a:t>
            </a:r>
            <a:r>
              <a:rPr lang="es-E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Casadiellas</a:t>
            </a:r>
            <a:endParaRPr lang="es-E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3 Marcador de texto"/>
          <p:cNvGrpSpPr>
            <a:grpSpLocks noGrp="1"/>
          </p:cNvGrpSpPr>
          <p:nvPr/>
        </p:nvGrpSpPr>
        <p:grpSpPr bwMode="auto">
          <a:xfrm>
            <a:off x="530225" y="1358900"/>
            <a:ext cx="3335338" cy="4773613"/>
            <a:chOff x="334" y="856"/>
            <a:chExt cx="2101" cy="3007"/>
          </a:xfrm>
        </p:grpSpPr>
        <p:pic>
          <p:nvPicPr>
            <p:cNvPr id="18435" name="3 Marcador de texto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4" y="856"/>
              <a:ext cx="2101" cy="3007"/>
            </a:xfrm>
            <a:prstGeom prst="rect">
              <a:avLst/>
            </a:prstGeom>
            <a:noFill/>
          </p:spPr>
        </p:pic>
        <p:sp>
          <p:nvSpPr>
            <p:cNvPr id="18436" name="Text Box 4"/>
            <p:cNvSpPr txBox="1">
              <a:spLocks noChangeArrowheads="1"/>
            </p:cNvSpPr>
            <p:nvPr/>
          </p:nvSpPr>
          <p:spPr bwMode="auto">
            <a:xfrm>
              <a:off x="385" y="890"/>
              <a:ext cx="1957" cy="2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44450" algn="ctr"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es-ES" sz="1400">
                <a:solidFill>
                  <a:srgbClr val="000000"/>
                </a:solidFill>
                <a:latin typeface="Gill Sans MT" pitchFamily="34" charset="0"/>
              </a:endParaRPr>
            </a:p>
            <a:p>
              <a:pPr marL="44450" algn="ctr"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es-ES" sz="1600">
                  <a:solidFill>
                    <a:srgbClr val="000000"/>
                  </a:solidFill>
                  <a:latin typeface="Gill Sans MT" pitchFamily="34" charset="0"/>
                </a:rPr>
                <a:t>-</a:t>
              </a:r>
              <a:r>
                <a:rPr lang="es-ES" sz="1600" b="1">
                  <a:solidFill>
                    <a:srgbClr val="000000"/>
                  </a:solidFill>
                  <a:latin typeface="Gill Sans MT" pitchFamily="34" charset="0"/>
                </a:rPr>
                <a:t>Dulce típico asturiano elaborado artesanalmente y con ingredientes de primera calidad en Obona</a:t>
              </a:r>
            </a:p>
            <a:p>
              <a:pPr marL="44450" algn="ctr"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es-ES" sz="1600" b="1">
                  <a:solidFill>
                    <a:srgbClr val="000000"/>
                  </a:solidFill>
                  <a:latin typeface="Gill Sans MT" pitchFamily="34" charset="0"/>
                </a:rPr>
                <a:t>(Asturias).</a:t>
              </a:r>
            </a:p>
            <a:p>
              <a:pPr marL="44450" algn="ctr"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es-ES" sz="1600" b="1">
                <a:solidFill>
                  <a:srgbClr val="000000"/>
                </a:solidFill>
                <a:latin typeface="Gill Sans MT" pitchFamily="34" charset="0"/>
              </a:endParaRPr>
            </a:p>
            <a:p>
              <a:pPr marL="44450" algn="ctr"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es-ES" sz="1600" b="1">
                  <a:solidFill>
                    <a:srgbClr val="000000"/>
                  </a:solidFill>
                  <a:latin typeface="Gill Sans MT" pitchFamily="34" charset="0"/>
                </a:rPr>
                <a:t>-Hechos a base de nuez, anís, avellana, azúcar y pasta hojaldrada. </a:t>
              </a:r>
            </a:p>
            <a:p>
              <a:pPr marL="44450" algn="ctr"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es-ES" sz="1600" b="1">
                <a:solidFill>
                  <a:srgbClr val="000000"/>
                </a:solidFill>
                <a:latin typeface="Gill Sans MT" pitchFamily="34" charset="0"/>
              </a:endParaRPr>
            </a:p>
            <a:p>
              <a:pPr marL="44450" algn="ctr"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es-ES" sz="1600" b="1">
                  <a:solidFill>
                    <a:srgbClr val="000000"/>
                  </a:solidFill>
                  <a:latin typeface="Gill Sans MT" pitchFamily="34" charset="0"/>
                </a:rPr>
                <a:t>-Embasados en cajas de 6 y 12 unidades.</a:t>
              </a:r>
            </a:p>
            <a:p>
              <a:pPr marL="44450" algn="ctr"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es-ES" sz="1600" b="1">
                <a:solidFill>
                  <a:srgbClr val="000000"/>
                </a:solidFill>
                <a:latin typeface="Gill Sans MT" pitchFamily="34" charset="0"/>
              </a:endParaRPr>
            </a:p>
            <a:p>
              <a:pPr marL="44450" algn="ctr"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es-ES" sz="1600" b="1">
                  <a:solidFill>
                    <a:srgbClr val="000000"/>
                  </a:solidFill>
                  <a:latin typeface="Gill Sans MT" pitchFamily="34" charset="0"/>
                </a:rPr>
                <a:t>Peso: 600g</a:t>
              </a:r>
            </a:p>
            <a:p>
              <a:pPr marL="44450" algn="ctr"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es-ES" sz="1600" b="1">
                  <a:solidFill>
                    <a:srgbClr val="000000"/>
                  </a:solidFill>
                  <a:latin typeface="Gill Sans MT" pitchFamily="34" charset="0"/>
                </a:rPr>
                <a:t>Precio: 6 unidades (3.5€)</a:t>
              </a:r>
            </a:p>
            <a:p>
              <a:pPr marL="44450" algn="ctr"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es-ES" sz="1600" b="1">
                  <a:solidFill>
                    <a:srgbClr val="000000"/>
                  </a:solidFill>
                  <a:latin typeface="Gill Sans MT" pitchFamily="34" charset="0"/>
                </a:rPr>
                <a:t>        12 unidades(6€)</a:t>
              </a:r>
            </a:p>
          </p:txBody>
        </p:sp>
      </p:grpSp>
      <p:pic>
        <p:nvPicPr>
          <p:cNvPr id="184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4500563" y="2349500"/>
            <a:ext cx="4022725" cy="2689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Marta\Desktop\Capilla de San Roqu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288" y="260350"/>
            <a:ext cx="8353425" cy="6477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Carajitos</a:t>
            </a:r>
            <a:endParaRPr lang="es-E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3 Marcador de texto"/>
          <p:cNvGrpSpPr>
            <a:grpSpLocks noGrp="1"/>
          </p:cNvGrpSpPr>
          <p:nvPr/>
        </p:nvGrpSpPr>
        <p:grpSpPr bwMode="auto">
          <a:xfrm>
            <a:off x="377825" y="1352550"/>
            <a:ext cx="2981325" cy="4627563"/>
            <a:chOff x="238" y="852"/>
            <a:chExt cx="1878" cy="2915"/>
          </a:xfrm>
        </p:grpSpPr>
        <p:pic>
          <p:nvPicPr>
            <p:cNvPr id="20483" name="3 Marcador de texto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8" y="852"/>
              <a:ext cx="1878" cy="2915"/>
            </a:xfrm>
            <a:prstGeom prst="rect">
              <a:avLst/>
            </a:prstGeom>
            <a:noFill/>
          </p:spPr>
        </p:pic>
        <p:sp>
          <p:nvSpPr>
            <p:cNvPr id="20484" name="Text Box 4"/>
            <p:cNvSpPr txBox="1">
              <a:spLocks noChangeArrowheads="1"/>
            </p:cNvSpPr>
            <p:nvPr/>
          </p:nvSpPr>
          <p:spPr bwMode="auto">
            <a:xfrm>
              <a:off x="288" y="886"/>
              <a:ext cx="1730" cy="2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44450">
                <a:buClr>
                  <a:schemeClr val="accent1"/>
                </a:buClr>
                <a:buSzPct val="80000"/>
                <a:buFontTx/>
                <a:buChar char="-"/>
              </a:pPr>
              <a:endParaRPr lang="es-ES" sz="1600" b="1">
                <a:solidFill>
                  <a:srgbClr val="000000"/>
                </a:solidFill>
                <a:latin typeface="Gill Sans MT" pitchFamily="34" charset="0"/>
              </a:endParaRPr>
            </a:p>
            <a:p>
              <a:pPr marL="44450">
                <a:buClr>
                  <a:schemeClr val="accent1"/>
                </a:buClr>
                <a:buSzPct val="80000"/>
                <a:buFontTx/>
                <a:buChar char="-"/>
              </a:pPr>
              <a:endParaRPr lang="es-ES" sz="1600" b="1">
                <a:solidFill>
                  <a:srgbClr val="000000"/>
                </a:solidFill>
                <a:latin typeface="Gill Sans MT" pitchFamily="34" charset="0"/>
              </a:endParaRPr>
            </a:p>
            <a:p>
              <a:pPr marL="44450" algn="ctr">
                <a:buClr>
                  <a:schemeClr val="accent1"/>
                </a:buClr>
                <a:buSzPct val="80000"/>
                <a:buFontTx/>
                <a:buChar char="-"/>
              </a:pPr>
              <a:r>
                <a:rPr lang="es-ES" sz="1600" b="1">
                  <a:solidFill>
                    <a:srgbClr val="000000"/>
                  </a:solidFill>
                  <a:latin typeface="Gill Sans MT" pitchFamily="34" charset="0"/>
                </a:rPr>
                <a:t>Carajitos artesanales con productos naturales.</a:t>
              </a:r>
            </a:p>
            <a:p>
              <a:pPr marL="44450" algn="ctr">
                <a:buClr>
                  <a:schemeClr val="accent1"/>
                </a:buClr>
                <a:buSzPct val="80000"/>
                <a:buFontTx/>
                <a:buChar char="-"/>
              </a:pPr>
              <a:r>
                <a:rPr lang="es-ES" sz="1600" b="1">
                  <a:solidFill>
                    <a:srgbClr val="000000"/>
                  </a:solidFill>
                  <a:latin typeface="Gill Sans MT" pitchFamily="34" charset="0"/>
                </a:rPr>
                <a:t> Elaborados a base de huevos, avellanas , miel y azúcar. </a:t>
              </a:r>
            </a:p>
            <a:p>
              <a:pPr marL="44450" algn="ctr">
                <a:buClr>
                  <a:schemeClr val="accent1"/>
                </a:buClr>
                <a:buSzPct val="80000"/>
                <a:buFontTx/>
                <a:buChar char="-"/>
              </a:pPr>
              <a:r>
                <a:rPr lang="es-ES" sz="1600" b="1">
                  <a:solidFill>
                    <a:srgbClr val="000000"/>
                  </a:solidFill>
                  <a:latin typeface="Gill Sans MT" pitchFamily="34" charset="0"/>
                </a:rPr>
                <a:t>Embasados en cajas de 12 unidades</a:t>
              </a:r>
              <a:r>
                <a:rPr lang="es-ES" sz="1400" b="1">
                  <a:solidFill>
                    <a:srgbClr val="000000"/>
                  </a:solidFill>
                  <a:latin typeface="Gill Sans MT" pitchFamily="34" charset="0"/>
                </a:rPr>
                <a:t>.</a:t>
              </a:r>
            </a:p>
            <a:p>
              <a:pPr marL="44450" algn="ctr">
                <a:buClr>
                  <a:schemeClr val="accent1"/>
                </a:buClr>
                <a:buSzPct val="80000"/>
                <a:buFontTx/>
                <a:buChar char="-"/>
              </a:pPr>
              <a:endParaRPr lang="es-ES" sz="1400" b="1">
                <a:solidFill>
                  <a:srgbClr val="000000"/>
                </a:solidFill>
                <a:latin typeface="Gill Sans MT" pitchFamily="34" charset="0"/>
              </a:endParaRPr>
            </a:p>
            <a:p>
              <a:pPr marL="44450" algn="ctr">
                <a:buClr>
                  <a:schemeClr val="accent1"/>
                </a:buClr>
                <a:buSzPct val="80000"/>
                <a:buFontTx/>
                <a:buChar char="-"/>
              </a:pPr>
              <a:endParaRPr lang="es-ES" sz="1400" b="1">
                <a:solidFill>
                  <a:srgbClr val="000000"/>
                </a:solidFill>
                <a:latin typeface="Gill Sans MT" pitchFamily="34" charset="0"/>
              </a:endParaRPr>
            </a:p>
            <a:p>
              <a:pPr marL="44450" algn="ctr">
                <a:buClr>
                  <a:schemeClr val="accent1"/>
                </a:buClr>
                <a:buSzPct val="80000"/>
                <a:buFontTx/>
                <a:buChar char="-"/>
              </a:pPr>
              <a:endParaRPr lang="es-ES" sz="1400" b="1">
                <a:solidFill>
                  <a:srgbClr val="000000"/>
                </a:solidFill>
                <a:latin typeface="Gill Sans MT" pitchFamily="34" charset="0"/>
              </a:endParaRPr>
            </a:p>
            <a:p>
              <a:pPr marL="44450" algn="ctr">
                <a:buClr>
                  <a:schemeClr val="accent1"/>
                </a:buClr>
                <a:buSzPct val="80000"/>
                <a:buFontTx/>
                <a:buChar char="-"/>
              </a:pPr>
              <a:endParaRPr lang="es-ES" sz="1400" b="1">
                <a:solidFill>
                  <a:srgbClr val="000000"/>
                </a:solidFill>
                <a:latin typeface="Gill Sans MT" pitchFamily="34" charset="0"/>
              </a:endParaRPr>
            </a:p>
            <a:p>
              <a:pPr marL="44450" algn="ctr">
                <a:buClr>
                  <a:schemeClr val="accent1"/>
                </a:buClr>
                <a:buSzPct val="80000"/>
                <a:buFontTx/>
                <a:buChar char="-"/>
              </a:pPr>
              <a:endParaRPr lang="es-ES" sz="1400" b="1">
                <a:solidFill>
                  <a:srgbClr val="000000"/>
                </a:solidFill>
                <a:latin typeface="Gill Sans MT" pitchFamily="34" charset="0"/>
              </a:endParaRPr>
            </a:p>
            <a:p>
              <a:pPr marL="44450" algn="ctr">
                <a:buClr>
                  <a:schemeClr val="accent1"/>
                </a:buClr>
                <a:buSzPct val="80000"/>
                <a:buFontTx/>
                <a:buChar char="-"/>
              </a:pPr>
              <a:endParaRPr lang="es-ES" sz="1400" b="1">
                <a:solidFill>
                  <a:srgbClr val="000000"/>
                </a:solidFill>
                <a:latin typeface="Gill Sans MT" pitchFamily="34" charset="0"/>
              </a:endParaRPr>
            </a:p>
            <a:p>
              <a:pPr marL="44450" algn="ctr">
                <a:buClr>
                  <a:schemeClr val="accent1"/>
                </a:buClr>
                <a:buSzPct val="80000"/>
                <a:buFontTx/>
                <a:buChar char="-"/>
              </a:pPr>
              <a:r>
                <a:rPr lang="es-ES" sz="1600" b="1">
                  <a:solidFill>
                    <a:srgbClr val="000000"/>
                  </a:solidFill>
                  <a:latin typeface="Gill Sans MT" pitchFamily="34" charset="0"/>
                </a:rPr>
                <a:t>Precio : 12 unidades (5€)</a:t>
              </a:r>
            </a:p>
            <a:p>
              <a:pPr marL="44450" algn="ctr">
                <a:buClr>
                  <a:schemeClr val="accent1"/>
                </a:buClr>
                <a:buSzPct val="80000"/>
                <a:buFontTx/>
                <a:buChar char="-"/>
              </a:pPr>
              <a:r>
                <a:rPr lang="es-ES" sz="1600" b="1">
                  <a:solidFill>
                    <a:srgbClr val="000000"/>
                  </a:solidFill>
                  <a:latin typeface="Gill Sans MT" pitchFamily="34" charset="0"/>
                </a:rPr>
                <a:t>-Peso : 300g.</a:t>
              </a:r>
            </a:p>
            <a:p>
              <a:pPr marL="44450"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es-ES" sz="14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pic>
        <p:nvPicPr>
          <p:cNvPr id="20486" name="5 Marcador de contenido" descr="CIMG3191.JPG"/>
          <p:cNvPicPr>
            <a:picLocks noGrp="1" noChangeAspect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4357688" y="2143125"/>
            <a:ext cx="3810000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Marta\Desktop\Capilla de San Roqu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963"/>
            <a:ext cx="8229600" cy="1143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tx2">
                    <a:satMod val="130000"/>
                  </a:schemeClr>
                </a:solidFill>
              </a:rPr>
              <a:t>  </a:t>
            </a:r>
            <a:r>
              <a:rPr lang="es-ES" sz="1600" dirty="0" smtClean="0">
                <a:solidFill>
                  <a:schemeClr val="tx1"/>
                </a:solidFill>
              </a:rPr>
              <a:t>Chosco cocido un kilogramo (8.5€)                       Chorizo Jabalí 300 gramos (4€)</a:t>
            </a:r>
            <a:endParaRPr lang="es-ES" sz="1600" dirty="0">
              <a:solidFill>
                <a:schemeClr val="tx1"/>
              </a:solidFill>
            </a:endParaRPr>
          </a:p>
        </p:txBody>
      </p:sp>
      <p:grpSp>
        <p:nvGrpSpPr>
          <p:cNvPr id="3" name="2 Marcador de texto"/>
          <p:cNvGrpSpPr>
            <a:grpSpLocks noGrp="1"/>
          </p:cNvGrpSpPr>
          <p:nvPr/>
        </p:nvGrpSpPr>
        <p:grpSpPr bwMode="auto">
          <a:xfrm>
            <a:off x="377825" y="274638"/>
            <a:ext cx="4181475" cy="798512"/>
            <a:chOff x="238" y="173"/>
            <a:chExt cx="2634" cy="503"/>
          </a:xfrm>
        </p:grpSpPr>
        <p:pic>
          <p:nvPicPr>
            <p:cNvPr id="22531" name="2 Marcador de texto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8" y="173"/>
              <a:ext cx="2634" cy="503"/>
            </a:xfrm>
            <a:prstGeom prst="rect">
              <a:avLst/>
            </a:prstGeom>
            <a:noFill/>
          </p:spPr>
        </p:pic>
        <p:sp>
          <p:nvSpPr>
            <p:cNvPr id="22532" name="Text Box 4"/>
            <p:cNvSpPr txBox="1">
              <a:spLocks noChangeArrowheads="1"/>
            </p:cNvSpPr>
            <p:nvPr/>
          </p:nvSpPr>
          <p:spPr bwMode="auto">
            <a:xfrm>
              <a:off x="288" y="207"/>
              <a:ext cx="2534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63500" algn="ctr">
                <a:spcBef>
                  <a:spcPts val="1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es-ES" sz="1900">
                  <a:latin typeface="Gill Sans MT" pitchFamily="34" charset="0"/>
                </a:rPr>
                <a:t>Chosco Cocido Embuastur</a:t>
              </a:r>
            </a:p>
          </p:txBody>
        </p:sp>
      </p:grpSp>
      <p:grpSp>
        <p:nvGrpSpPr>
          <p:cNvPr id="4" name="3 Marcador de texto"/>
          <p:cNvGrpSpPr>
            <a:grpSpLocks noGrp="1"/>
          </p:cNvGrpSpPr>
          <p:nvPr/>
        </p:nvGrpSpPr>
        <p:grpSpPr bwMode="auto">
          <a:xfrm>
            <a:off x="4584700" y="274638"/>
            <a:ext cx="3883025" cy="798512"/>
            <a:chOff x="2888" y="173"/>
            <a:chExt cx="2446" cy="503"/>
          </a:xfrm>
        </p:grpSpPr>
        <p:pic>
          <p:nvPicPr>
            <p:cNvPr id="22534" name="3 Marcador de texto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88" y="173"/>
              <a:ext cx="2446" cy="503"/>
            </a:xfrm>
            <a:prstGeom prst="rect">
              <a:avLst/>
            </a:prstGeom>
            <a:noFill/>
          </p:spPr>
        </p:pic>
        <p:sp>
          <p:nvSpPr>
            <p:cNvPr id="22535" name="Text Box 7"/>
            <p:cNvSpPr txBox="1">
              <a:spLocks noChangeArrowheads="1"/>
            </p:cNvSpPr>
            <p:nvPr/>
          </p:nvSpPr>
          <p:spPr bwMode="auto">
            <a:xfrm>
              <a:off x="2938" y="207"/>
              <a:ext cx="2346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63500" algn="ctr">
                <a:spcBef>
                  <a:spcPts val="1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es-ES" sz="1900">
                  <a:latin typeface="Gill Sans MT" pitchFamily="34" charset="0"/>
                </a:rPr>
                <a:t>Chorizo Jabalí Embuastur</a:t>
              </a:r>
            </a:p>
          </p:txBody>
        </p:sp>
      </p:grpSp>
      <p:pic>
        <p:nvPicPr>
          <p:cNvPr id="7" name="6 Marcador de contenido" descr="chosco_cocido_g.jpg"/>
          <p:cNvPicPr>
            <a:picLocks noGrp="1" noChangeAspect="1"/>
          </p:cNvPicPr>
          <p:nvPr>
            <p:ph sz="quarter" idx="2"/>
          </p:nvPr>
        </p:nvPicPr>
        <p:blipFill>
          <a:blip r:embed="rId6"/>
          <a:stretch>
            <a:fillRect/>
          </a:stretch>
        </p:blipFill>
        <p:spPr>
          <a:xfrm>
            <a:off x="611188" y="1628775"/>
            <a:ext cx="3714750" cy="29527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7 Marcador de contenido" descr="chorizo_jabali.jpg"/>
          <p:cNvPicPr>
            <a:picLocks noGrp="1" noChangeAspect="1"/>
          </p:cNvPicPr>
          <p:nvPr>
            <p:ph sz="quarter" idx="4"/>
          </p:nvPr>
        </p:nvPicPr>
        <p:blipFill>
          <a:blip r:embed="rId7"/>
          <a:stretch>
            <a:fillRect/>
          </a:stretch>
        </p:blipFill>
        <p:spPr>
          <a:xfrm>
            <a:off x="4859338" y="1628775"/>
            <a:ext cx="3714750" cy="29527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Marta\Desktop\Capilla de San Roqu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15250" cy="635000"/>
          </a:xfrm>
        </p:spPr>
        <p:style>
          <a:lnRef idx="2">
            <a:schemeClr val="accent4"/>
          </a:lnRef>
          <a:fillRef idx="1001">
            <a:schemeClr val="lt2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es-ES" sz="3600" dirty="0" smtClean="0"/>
              <a:t>    </a:t>
            </a:r>
            <a:br>
              <a:rPr lang="es-ES" sz="3600" dirty="0" smtClean="0"/>
            </a:br>
            <a:r>
              <a:rPr lang="es-ES" sz="3600" dirty="0" smtClean="0"/>
              <a:t>  </a:t>
            </a:r>
            <a:r>
              <a:rPr lang="es-ES" sz="4000" dirty="0" smtClean="0"/>
              <a:t>Mermeladas VillaMelba</a:t>
            </a:r>
            <a:endParaRPr lang="es-ES" sz="4000" dirty="0"/>
          </a:p>
        </p:txBody>
      </p:sp>
      <p:grpSp>
        <p:nvGrpSpPr>
          <p:cNvPr id="4" name="3 Marcador de texto"/>
          <p:cNvGrpSpPr>
            <a:grpSpLocks noGrp="1"/>
          </p:cNvGrpSpPr>
          <p:nvPr/>
        </p:nvGrpSpPr>
        <p:grpSpPr bwMode="auto">
          <a:xfrm>
            <a:off x="676275" y="1420813"/>
            <a:ext cx="3163888" cy="4413250"/>
            <a:chOff x="426" y="895"/>
            <a:chExt cx="1993" cy="2780"/>
          </a:xfrm>
        </p:grpSpPr>
        <p:pic>
          <p:nvPicPr>
            <p:cNvPr id="24579" name="3 Marcador de texto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6" y="895"/>
              <a:ext cx="1993" cy="2780"/>
            </a:xfrm>
            <a:prstGeom prst="rect">
              <a:avLst/>
            </a:prstGeom>
            <a:noFill/>
          </p:spPr>
        </p:pic>
        <p:sp>
          <p:nvSpPr>
            <p:cNvPr id="24580" name="Text Box 4"/>
            <p:cNvSpPr txBox="1">
              <a:spLocks noChangeArrowheads="1"/>
            </p:cNvSpPr>
            <p:nvPr/>
          </p:nvSpPr>
          <p:spPr bwMode="auto">
            <a:xfrm>
              <a:off x="476" y="935"/>
              <a:ext cx="1849" cy="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44450" algn="ctr"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es-ES" sz="1600">
                  <a:solidFill>
                    <a:srgbClr val="000000"/>
                  </a:solidFill>
                  <a:latin typeface="Gill Sans MT" pitchFamily="34" charset="0"/>
                </a:rPr>
                <a:t>-Entre nuestros numerosos productos contamos con mermelada totalmente artesanal, de distintos sabores, hasta los mas inimaginables tales como chocolate, sidra o higo y otros mas comunes como arandanos, fresa o naranja. Mermeladas de todo tipo y sin edulcorantes.</a:t>
              </a:r>
            </a:p>
            <a:p>
              <a:pPr marL="44450" algn="ctr"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es-ES" sz="1600">
                <a:solidFill>
                  <a:srgbClr val="000000"/>
                </a:solidFill>
                <a:latin typeface="Gill Sans MT" pitchFamily="34" charset="0"/>
              </a:endParaRPr>
            </a:p>
            <a:p>
              <a:pPr marL="44450" algn="ctr"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es-ES" sz="1600">
                <a:solidFill>
                  <a:srgbClr val="000000"/>
                </a:solidFill>
                <a:latin typeface="Gill Sans MT" pitchFamily="34" charset="0"/>
              </a:endParaRPr>
            </a:p>
            <a:p>
              <a:pPr marL="44450" algn="ctr">
                <a:buClr>
                  <a:schemeClr val="accent1"/>
                </a:buClr>
                <a:buSzPct val="80000"/>
                <a:buFontTx/>
                <a:buChar char="-"/>
              </a:pPr>
              <a:endParaRPr lang="es-ES" sz="1600">
                <a:solidFill>
                  <a:srgbClr val="000000"/>
                </a:solidFill>
                <a:latin typeface="Gill Sans MT" pitchFamily="34" charset="0"/>
              </a:endParaRPr>
            </a:p>
            <a:p>
              <a:pPr marL="44450" algn="ctr">
                <a:buClr>
                  <a:schemeClr val="accent1"/>
                </a:buClr>
                <a:buSzPct val="80000"/>
                <a:buFontTx/>
                <a:buChar char="-"/>
              </a:pPr>
              <a:endParaRPr lang="es-ES" sz="1600">
                <a:solidFill>
                  <a:srgbClr val="000000"/>
                </a:solidFill>
                <a:latin typeface="Gill Sans MT" pitchFamily="34" charset="0"/>
              </a:endParaRPr>
            </a:p>
            <a:p>
              <a:pPr marL="44450" algn="ctr">
                <a:buClr>
                  <a:schemeClr val="accent1"/>
                </a:buClr>
                <a:buSzPct val="80000"/>
                <a:buFontTx/>
                <a:buChar char="-"/>
              </a:pPr>
              <a:r>
                <a:rPr lang="es-ES" sz="1600">
                  <a:solidFill>
                    <a:srgbClr val="000000"/>
                  </a:solidFill>
                  <a:latin typeface="Gill Sans MT" pitchFamily="34" charset="0"/>
                </a:rPr>
                <a:t>Precio : 3.5 €</a:t>
              </a:r>
            </a:p>
            <a:p>
              <a:pPr marL="44450" algn="ctr">
                <a:buClr>
                  <a:schemeClr val="accent1"/>
                </a:buClr>
                <a:buSzPct val="80000"/>
                <a:buFontTx/>
                <a:buChar char="-"/>
              </a:pPr>
              <a:r>
                <a:rPr lang="es-ES" sz="1600">
                  <a:solidFill>
                    <a:srgbClr val="000000"/>
                  </a:solidFill>
                  <a:latin typeface="Gill Sans MT" pitchFamily="34" charset="0"/>
                </a:rPr>
                <a:t>Peso : 240g.</a:t>
              </a:r>
            </a:p>
            <a:p>
              <a:pPr marL="44450"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es-ES" sz="1600">
                <a:solidFill>
                  <a:srgbClr val="000000"/>
                </a:solidFill>
                <a:latin typeface="Gill Sans MT" pitchFamily="34" charset="0"/>
              </a:endParaRPr>
            </a:p>
            <a:p>
              <a:pPr marL="44450"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es-ES" sz="14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pic>
        <p:nvPicPr>
          <p:cNvPr id="24582" name="4 Marcador de contenido" descr="1205.jpg"/>
          <p:cNvPicPr>
            <a:picLocks noGrp="1" noChangeAspect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4643438" y="1268413"/>
            <a:ext cx="3313112" cy="2211387"/>
          </a:xfrm>
        </p:spPr>
      </p:pic>
      <p:pic>
        <p:nvPicPr>
          <p:cNvPr id="24583" name="5 Imagen" descr="mermeladas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3789363"/>
            <a:ext cx="3311525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Marta\Desktop\Capilla de San Roqu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188" y="620713"/>
            <a:ext cx="7848600" cy="647700"/>
          </a:xfrm>
          <a:solidFill>
            <a:srgbClr val="99663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000" dirty="0" smtClean="0"/>
              <a:t>Miel </a:t>
            </a:r>
            <a:endParaRPr lang="es-ES" sz="40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>
          <a:xfrm>
            <a:off x="611188" y="1628775"/>
            <a:ext cx="2952750" cy="4392613"/>
          </a:xfrm>
          <a:solidFill>
            <a:srgbClr val="FFCC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1600" dirty="0" smtClean="0"/>
              <a:t>-Miel de Pertierra envasa su producción propia de miel de las montañas de la Comarca Vaqueira.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es-ES" sz="1600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1600" dirty="0" smtClean="0"/>
              <a:t>-Se presenta en tres formatos: - Tarro de cristal de 1/2 kilogramo - Tarro de cristal de 1 kilogramo - Tarro de barro de 700 gramos.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es-ES" sz="1600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es-ES" sz="1600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es-ES" sz="1600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1600" dirty="0" smtClean="0"/>
              <a:t>-Precio :  Miel un kilogramo (5€)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1600" dirty="0" smtClean="0"/>
              <a:t>            Miel medio kilogramo (3€)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1600" dirty="0" smtClean="0"/>
              <a:t>          Miel con avellanas y      nueces 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1600" dirty="0" smtClean="0"/>
              <a:t>(4.5 €)</a:t>
            </a:r>
            <a:endParaRPr lang="es-ES" sz="1600" dirty="0"/>
          </a:p>
        </p:txBody>
      </p:sp>
      <p:pic>
        <p:nvPicPr>
          <p:cNvPr id="2662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787900" y="2492375"/>
            <a:ext cx="3671888" cy="2754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Marta\Desktop\Capilla de San Roqu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74025" cy="63658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000" dirty="0" smtClean="0"/>
              <a:t> </a:t>
            </a:r>
            <a:r>
              <a:rPr lang="es-ES" sz="4000" dirty="0" smtClean="0">
                <a:solidFill>
                  <a:schemeClr val="tx1"/>
                </a:solidFill>
              </a:rPr>
              <a:t>Mantequilla</a:t>
            </a:r>
            <a:endParaRPr lang="es-ES" sz="4000" dirty="0">
              <a:solidFill>
                <a:schemeClr val="tx1"/>
              </a:solidFill>
            </a:endParaRPr>
          </a:p>
        </p:txBody>
      </p:sp>
      <p:grpSp>
        <p:nvGrpSpPr>
          <p:cNvPr id="4" name="3 Marcador de texto"/>
          <p:cNvGrpSpPr>
            <a:grpSpLocks noGrp="1"/>
          </p:cNvGrpSpPr>
          <p:nvPr/>
        </p:nvGrpSpPr>
        <p:grpSpPr bwMode="auto">
          <a:xfrm>
            <a:off x="676275" y="1255713"/>
            <a:ext cx="3200400" cy="4876800"/>
            <a:chOff x="426" y="791"/>
            <a:chExt cx="2016" cy="3072"/>
          </a:xfrm>
        </p:grpSpPr>
        <p:pic>
          <p:nvPicPr>
            <p:cNvPr id="28675" name="3 Marcador de texto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6" y="791"/>
              <a:ext cx="2016" cy="3072"/>
            </a:xfrm>
            <a:prstGeom prst="rect">
              <a:avLst/>
            </a:prstGeom>
            <a:noFill/>
          </p:spPr>
        </p:pic>
        <p:sp>
          <p:nvSpPr>
            <p:cNvPr id="28676" name="Text Box 4"/>
            <p:cNvSpPr txBox="1">
              <a:spLocks noChangeArrowheads="1"/>
            </p:cNvSpPr>
            <p:nvPr/>
          </p:nvSpPr>
          <p:spPr bwMode="auto">
            <a:xfrm>
              <a:off x="476" y="845"/>
              <a:ext cx="1895" cy="2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44450" algn="ctr">
                <a:lnSpc>
                  <a:spcPct val="90000"/>
                </a:lnSpc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es-ES" sz="1600">
                  <a:solidFill>
                    <a:srgbClr val="000000"/>
                  </a:solidFill>
                  <a:latin typeface="Gill Sans MT" pitchFamily="34" charset="0"/>
                </a:rPr>
                <a:t>-Desde 1920, Mantequilla Imperial viene siendo degustada por los paladares más exquisitos. Seguimos confiando en la experiencia y saber hacer de nuestros maestros mantequeros, combinando su sabiduría y conocimiento.</a:t>
              </a:r>
            </a:p>
            <a:p>
              <a:pPr marL="44450" algn="ctr">
                <a:lnSpc>
                  <a:spcPct val="90000"/>
                </a:lnSpc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es-ES" sz="1600">
                <a:solidFill>
                  <a:srgbClr val="000000"/>
                </a:solidFill>
                <a:latin typeface="Gill Sans MT" pitchFamily="34" charset="0"/>
              </a:endParaRPr>
            </a:p>
            <a:p>
              <a:pPr marL="44450" algn="ctr">
                <a:lnSpc>
                  <a:spcPct val="90000"/>
                </a:lnSpc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es-ES" sz="1600">
                  <a:solidFill>
                    <a:srgbClr val="000000"/>
                  </a:solidFill>
                  <a:latin typeface="Gill Sans MT" pitchFamily="34" charset="0"/>
                </a:rPr>
                <a:t>-Existen varios formatos los cuales pueden ser con o sin sal a gusto del consumidor.</a:t>
              </a:r>
            </a:p>
            <a:p>
              <a:pPr marL="44450" algn="ctr">
                <a:lnSpc>
                  <a:spcPct val="90000"/>
                </a:lnSpc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es-ES" sz="1600">
                <a:solidFill>
                  <a:srgbClr val="000000"/>
                </a:solidFill>
                <a:latin typeface="Gill Sans MT" pitchFamily="34" charset="0"/>
              </a:endParaRPr>
            </a:p>
            <a:p>
              <a:pPr marL="44450" algn="ctr">
                <a:lnSpc>
                  <a:spcPct val="90000"/>
                </a:lnSpc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es-ES" sz="1600">
                <a:solidFill>
                  <a:srgbClr val="000000"/>
                </a:solidFill>
                <a:latin typeface="Gill Sans MT" pitchFamily="34" charset="0"/>
              </a:endParaRPr>
            </a:p>
            <a:p>
              <a:pPr marL="44450" algn="ctr">
                <a:lnSpc>
                  <a:spcPct val="90000"/>
                </a:lnSpc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es-ES" sz="1600">
                  <a:solidFill>
                    <a:srgbClr val="000000"/>
                  </a:solidFill>
                  <a:latin typeface="Gill Sans MT" pitchFamily="34" charset="0"/>
                </a:rPr>
                <a:t>Peso:  250 y 500 gramos</a:t>
              </a:r>
            </a:p>
            <a:p>
              <a:pPr marL="44450" algn="ctr">
                <a:lnSpc>
                  <a:spcPct val="90000"/>
                </a:lnSpc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es-ES" sz="1600">
                  <a:solidFill>
                    <a:srgbClr val="000000"/>
                  </a:solidFill>
                  <a:latin typeface="Gill Sans MT" pitchFamily="34" charset="0"/>
                </a:rPr>
                <a:t> </a:t>
              </a:r>
            </a:p>
            <a:p>
              <a:pPr marL="44450" algn="ctr">
                <a:lnSpc>
                  <a:spcPct val="90000"/>
                </a:lnSpc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es-ES" sz="1600">
                <a:solidFill>
                  <a:srgbClr val="000000"/>
                </a:solidFill>
                <a:latin typeface="Gill Sans MT" pitchFamily="34" charset="0"/>
              </a:endParaRPr>
            </a:p>
            <a:p>
              <a:pPr marL="44450" algn="ctr">
                <a:lnSpc>
                  <a:spcPct val="90000"/>
                </a:lnSpc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es-ES" sz="1600">
                  <a:solidFill>
                    <a:srgbClr val="000000"/>
                  </a:solidFill>
                  <a:latin typeface="Gill Sans MT" pitchFamily="34" charset="0"/>
                </a:rPr>
                <a:t>     Precio:  250 gramos (3.5 €)</a:t>
              </a:r>
            </a:p>
            <a:p>
              <a:pPr marL="44450" algn="ctr">
                <a:lnSpc>
                  <a:spcPct val="90000"/>
                </a:lnSpc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es-ES" sz="1600">
                  <a:solidFill>
                    <a:srgbClr val="000000"/>
                  </a:solidFill>
                  <a:latin typeface="Gill Sans MT" pitchFamily="34" charset="0"/>
                </a:rPr>
                <a:t>             500 gramos (6€)</a:t>
              </a:r>
            </a:p>
            <a:p>
              <a:pPr marL="44450" algn="ctr">
                <a:lnSpc>
                  <a:spcPct val="90000"/>
                </a:lnSpc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es-ES" sz="1600">
                  <a:solidFill>
                    <a:srgbClr val="000000"/>
                  </a:solidFill>
                  <a:latin typeface="Gill Sans MT" pitchFamily="34" charset="0"/>
                </a:rPr>
                <a:t>             250 gramos (3€)</a:t>
              </a:r>
            </a:p>
            <a:p>
              <a:pPr marL="44450" algn="ctr">
                <a:lnSpc>
                  <a:spcPct val="90000"/>
                </a:lnSpc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es-E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pic>
        <p:nvPicPr>
          <p:cNvPr id="2867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4356100" y="2060575"/>
            <a:ext cx="3810000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Marta\Desktop\Capilla de San Roqu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4213" y="2924175"/>
            <a:ext cx="7786687" cy="7842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6600" dirty="0" smtClean="0"/>
              <a:t>Bisutería</a:t>
            </a:r>
            <a:endParaRPr lang="es-E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</TotalTime>
  <Words>496</Words>
  <Application>Microsoft Office PowerPoint</Application>
  <PresentationFormat>On-screen Show (4:3)</PresentationFormat>
  <Paragraphs>119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Plantilla de diseño</vt:lpstr>
      </vt:variant>
      <vt:variant>
        <vt:i4>7</vt:i4>
      </vt:variant>
      <vt:variant>
        <vt:lpstr>Títulos de diapositiva</vt:lpstr>
      </vt:variant>
      <vt:variant>
        <vt:i4>14</vt:i4>
      </vt:variant>
    </vt:vector>
  </HeadingPairs>
  <TitlesOfParts>
    <vt:vector size="26" baseType="lpstr">
      <vt:lpstr>Gill Sans MT</vt:lpstr>
      <vt:lpstr>Arial</vt:lpstr>
      <vt:lpstr>Wingdings 2</vt:lpstr>
      <vt:lpstr>Verdana</vt:lpstr>
      <vt:lpstr>Calibri</vt:lpstr>
      <vt:lpstr>Solsticio</vt:lpstr>
      <vt:lpstr>Solsticio</vt:lpstr>
      <vt:lpstr>Solsticio</vt:lpstr>
      <vt:lpstr>Solsticio</vt:lpstr>
      <vt:lpstr>Solsticio</vt:lpstr>
      <vt:lpstr>Solsticio</vt:lpstr>
      <vt:lpstr>Solsticio</vt:lpstr>
      <vt:lpstr>COOPERATIVA “EL REQUEXÓN”</vt:lpstr>
      <vt:lpstr>Diapositiva 2</vt:lpstr>
      <vt:lpstr>  CASADIELLAS</vt:lpstr>
      <vt:lpstr>CARAJITOS</vt:lpstr>
      <vt:lpstr>  Chosco cocido un kilogramo (8.5€)                       Chorizo Jabalí 300 gramos (4€)</vt:lpstr>
      <vt:lpstr>       MERMELADAS VILLAMELBA</vt:lpstr>
      <vt:lpstr>MIEL </vt:lpstr>
      <vt:lpstr> MANTEQUILLA</vt:lpstr>
      <vt:lpstr>BISUTERÍA</vt:lpstr>
      <vt:lpstr>           Pulseras de Chapas (3.5€)                                 Pulseras de cuentas (2€/unidad)</vt:lpstr>
      <vt:lpstr>QUESOS VALLE DEL NARCEA</vt:lpstr>
      <vt:lpstr>Diapositiva 12</vt:lpstr>
      <vt:lpstr>COLABORADOR CON “EL REQUEXÓN”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Mantecadas</dc:title>
  <dc:creator>Marta</dc:creator>
  <cp:lastModifiedBy>silviag</cp:lastModifiedBy>
  <cp:revision>49</cp:revision>
  <dcterms:created xsi:type="dcterms:W3CDTF">2012-01-16T08:09:03Z</dcterms:created>
  <dcterms:modified xsi:type="dcterms:W3CDTF">2012-05-03T11:14:33Z</dcterms:modified>
</cp:coreProperties>
</file>