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67" r:id="rId6"/>
    <p:sldId id="277" r:id="rId7"/>
    <p:sldId id="278" r:id="rId8"/>
    <p:sldId id="279" r:id="rId9"/>
    <p:sldId id="280" r:id="rId10"/>
    <p:sldId id="281" r:id="rId11"/>
    <p:sldId id="286" r:id="rId12"/>
    <p:sldId id="259" r:id="rId13"/>
    <p:sldId id="272" r:id="rId14"/>
    <p:sldId id="273" r:id="rId15"/>
    <p:sldId id="284" r:id="rId16"/>
    <p:sldId id="285" r:id="rId17"/>
    <p:sldId id="260" r:id="rId18"/>
    <p:sldId id="271" r:id="rId19"/>
    <p:sldId id="261" r:id="rId20"/>
    <p:sldId id="265" r:id="rId21"/>
    <p:sldId id="274" r:id="rId22"/>
    <p:sldId id="275" r:id="rId23"/>
    <p:sldId id="282" r:id="rId24"/>
    <p:sldId id="283" r:id="rId25"/>
    <p:sldId id="262" r:id="rId26"/>
    <p:sldId id="276" r:id="rId27"/>
    <p:sldId id="263" r:id="rId28"/>
    <p:sldId id="268" r:id="rId29"/>
    <p:sldId id="269" r:id="rId30"/>
    <p:sldId id="270" r:id="rId31"/>
    <p:sldId id="264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9900"/>
    <a:srgbClr val="00CC00"/>
    <a:srgbClr val="660033"/>
    <a:srgbClr val="663300"/>
    <a:srgbClr val="0000FF"/>
    <a:srgbClr val="D08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C50685-F4D6-46B9-A9CE-B41EC5DC18FE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31A9B-2E42-442C-A6EE-65857C29CBE0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3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4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4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4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4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4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5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5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4" Type="http://schemas.openxmlformats.org/officeDocument/2006/relationships/image" Target="../media/image5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4" Type="http://schemas.openxmlformats.org/officeDocument/2006/relationships/image" Target="../media/image5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 rot="309735">
            <a:off x="1216017" y="1286308"/>
            <a:ext cx="8039128" cy="1985962"/>
          </a:xfrm>
          <a:solidFill>
            <a:schemeClr val="tx2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CATÁLOGO </a:t>
            </a:r>
            <a:r>
              <a:rPr lang="es-ES" sz="6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6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sz="6000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Hobo Std" pitchFamily="34" charset="0"/>
                <a:cs typeface="Adobe Arabic" pitchFamily="18" charset="-78"/>
              </a:rPr>
              <a:t>I</a:t>
            </a:r>
            <a:r>
              <a:rPr lang="es-ES" sz="6000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Hobo Std" pitchFamily="34" charset="0"/>
                <a:cs typeface="Adobe Arabic" pitchFamily="18" charset="-78"/>
              </a:rPr>
              <a:t>K</a:t>
            </a:r>
            <a:r>
              <a:rPr lang="es-ES" sz="6000" cap="all" dirty="0" smtClean="0">
                <a:ln w="0"/>
                <a:solidFill>
                  <a:srgbClr val="009900"/>
                </a:solidFill>
                <a:effectLst>
                  <a:reflection blurRad="12700" stA="50000" endPos="50000" dist="5000" dir="5400000" sy="-100000" rotWithShape="0"/>
                </a:effectLst>
                <a:latin typeface="Hobo Std" pitchFamily="34" charset="0"/>
                <a:cs typeface="Adobe Arabic" pitchFamily="18" charset="-78"/>
              </a:rPr>
              <a:t>R</a:t>
            </a:r>
            <a:r>
              <a:rPr lang="es-ES" sz="6000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Hobo Std" pitchFamily="34" charset="0"/>
                <a:cs typeface="Adobe Arabic" pitchFamily="18" charset="-78"/>
              </a:rPr>
              <a:t>E</a:t>
            </a:r>
            <a:r>
              <a:rPr lang="es-ES" sz="6000" cap="all" dirty="0" smtClean="0">
                <a:ln w="0"/>
                <a:solidFill>
                  <a:srgbClr val="FF00FF"/>
                </a:solidFill>
                <a:effectLst>
                  <a:reflection blurRad="12700" stA="50000" endPos="50000" dist="5000" dir="5400000" sy="-100000" rotWithShape="0"/>
                </a:effectLst>
                <a:latin typeface="Hobo Std" pitchFamily="34" charset="0"/>
                <a:cs typeface="Adobe Arabic" pitchFamily="18" charset="-78"/>
              </a:rPr>
              <a:t>A</a:t>
            </a:r>
            <a:r>
              <a:rPr lang="es-ES" sz="6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obo Std" pitchFamily="34" charset="0"/>
                <a:cs typeface="Adobe Arabic" pitchFamily="18" charset="-78"/>
              </a:rPr>
              <a:t> </a:t>
            </a:r>
            <a:endParaRPr lang="es-ES" sz="6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obo Std" pitchFamily="34" charset="0"/>
              <a:cs typeface="Adobe Arabic" pitchFamily="18" charset="-78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7854696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Sociedad Cooperativa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68" y="257174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507207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14554"/>
            <a:ext cx="3295664" cy="2654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12 Rectángulo"/>
          <p:cNvSpPr/>
          <p:nvPr/>
        </p:nvSpPr>
        <p:spPr>
          <a:xfrm>
            <a:off x="3929058" y="2786058"/>
            <a:ext cx="478634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Sólo fruta Hero </a:t>
            </a:r>
          </a:p>
          <a:p>
            <a:endParaRPr lang="es-ES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•Varios sabores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•Porción de fruta individual.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•Unidad: 0,50 €. (Cajas de 12 unidades: 4,90 €) </a:t>
            </a:r>
            <a:endParaRPr lang="es-E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500562" y="2500306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507207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7 Marcador de contenido" descr="Dibuj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2000240"/>
            <a:ext cx="3643338" cy="32126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6248" y="2643182"/>
            <a:ext cx="435771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Crema</a:t>
            </a:r>
            <a:r>
              <a:rPr kumimoji="0" lang="es-ES_tradnl" sz="20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de</a:t>
            </a:r>
            <a:r>
              <a:rPr kumimoji="0" lang="es-ES_tradnl" sz="20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cacao Hero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20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 g</a:t>
            </a:r>
            <a:endParaRPr kumimoji="0" lang="es-ES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Formato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 no 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comercial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individual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es-ES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Unidad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0,5 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€ (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Caja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de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120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unidades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lang="es-ES_tradn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40</a:t>
            </a:r>
            <a:r>
              <a:rPr kumimoji="0" lang="es-ES_tradnl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Calibri" pitchFamily="34" charset="0"/>
              </a:rPr>
              <a:t> €)</a:t>
            </a:r>
            <a:endParaRPr kumimoji="0" lang="es-ES_tradnl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TEXTIL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3 Marcador de contenido" descr="Foto006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2000240"/>
            <a:ext cx="2857520" cy="3810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714348" y="12858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Camisetas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6" name="5 Imagen" descr="IMG_19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2000240"/>
            <a:ext cx="2571768" cy="3876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 descr="IMG_32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2071678"/>
            <a:ext cx="2615624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CuadroTexto"/>
          <p:cNvSpPr txBox="1"/>
          <p:nvPr/>
        </p:nvSpPr>
        <p:spPr>
          <a:xfrm>
            <a:off x="1928794" y="1500174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Modelos Unisex</a:t>
            </a:r>
            <a:endParaRPr lang="es-E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034" y="592933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Camiseta niña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10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 </a:t>
            </a:r>
            <a:endParaRPr lang="es-E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10" name="9 Flecha arriba"/>
          <p:cNvSpPr/>
          <p:nvPr/>
        </p:nvSpPr>
        <p:spPr>
          <a:xfrm>
            <a:off x="2357422" y="6000768"/>
            <a:ext cx="142876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TEXTIL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7 Marcador de contenido" descr="IMG_198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7290" y="1928802"/>
            <a:ext cx="2643206" cy="3896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8 Imagen" descr="IMG_19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1928802"/>
            <a:ext cx="2571768" cy="3901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CuadroTexto"/>
          <p:cNvSpPr txBox="1"/>
          <p:nvPr/>
        </p:nvSpPr>
        <p:spPr>
          <a:xfrm>
            <a:off x="714348" y="12858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Camisetas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28794" y="1500174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Modelos Unisex</a:t>
            </a:r>
            <a:endParaRPr lang="es-E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TEXTIL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12858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4" name="13 Imagen" descr="IMG_32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071678"/>
            <a:ext cx="2643206" cy="36070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714348" y="135729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Camisetas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28794" y="1500174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Modelos Unisex</a:t>
            </a:r>
            <a:endParaRPr lang="es-E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7" name="6 Imagen" descr="IMG_32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1928802"/>
            <a:ext cx="2477755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TEXTIL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12858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9" name="8 Imagen" descr="ang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428868"/>
            <a:ext cx="3714776" cy="35922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9 Imagen" descr="coraz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2428868"/>
            <a:ext cx="3714776" cy="35925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CuadroTexto"/>
          <p:cNvSpPr txBox="1"/>
          <p:nvPr/>
        </p:nvSpPr>
        <p:spPr>
          <a:xfrm>
            <a:off x="866748" y="14382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Camisetas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143240" y="1643050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Modelos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mujer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TEXTIL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12858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8" name="7 Imagen" descr="playmobil pirata azu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643182"/>
            <a:ext cx="3714776" cy="3459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11 Imagen" descr="playmobil pirata neg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2643182"/>
            <a:ext cx="3714776" cy="34587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15 CuadroTexto"/>
          <p:cNvSpPr txBox="1"/>
          <p:nvPr/>
        </p:nvSpPr>
        <p:spPr>
          <a:xfrm>
            <a:off x="866748" y="14382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Camisetas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143240" y="1643050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Modelos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unisex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COMPLEMENTOS</a:t>
            </a:r>
            <a:endParaRPr lang="es-ES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3 Marcador de contenido" descr="DSC0097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2054195"/>
            <a:ext cx="2000264" cy="355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2786050" y="214311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Pulseras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8 €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5 Imagen" descr="DSC012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2071678"/>
            <a:ext cx="2286016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 descr="DSC0125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143380"/>
            <a:ext cx="2286016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3500430" y="3714752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Anillos</a:t>
            </a:r>
          </a:p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2 €</a:t>
            </a:r>
          </a:p>
          <a:p>
            <a:pPr algn="ctr"/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COMPLEMENTOS</a:t>
            </a:r>
            <a:endParaRPr lang="es-ES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6 Marcador de contenido" descr="DSC0125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2786058"/>
            <a:ext cx="2372785" cy="17795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7 Imagen" descr="DSC012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2786058"/>
            <a:ext cx="2381266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8 Imagen" descr="DSC012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2786058"/>
            <a:ext cx="2381267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11 CuadroTexto"/>
          <p:cNvSpPr txBox="1"/>
          <p:nvPr/>
        </p:nvSpPr>
        <p:spPr>
          <a:xfrm>
            <a:off x="4714876" y="214311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Anillos 2 €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42910" y="214311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Broche</a:t>
            </a:r>
            <a:r>
              <a:rPr lang="es-ES" dirty="0" smtClean="0"/>
              <a:t>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mariposa 3 €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ARTESANAL</a:t>
            </a:r>
            <a:endParaRPr lang="es-ES" b="1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3 Marcador de contenido" descr="DSC0097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30938" y="1869270"/>
            <a:ext cx="2381266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2357422" y="2571744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Galleta </a:t>
            </a:r>
            <a:r>
              <a:rPr lang="es-ES" sz="2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Shrek</a:t>
            </a:r>
            <a:endParaRPr lang="es-E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3 €</a:t>
            </a:r>
            <a:endParaRPr lang="es-ES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5 Imagen" descr="DSC0119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143356"/>
            <a:ext cx="2857520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3428992" y="5000636"/>
            <a:ext cx="38576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Phineas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  &amp; </a:t>
            </a:r>
            <a:r>
              <a:rPr lang="es-ES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Ferb</a:t>
            </a:r>
            <a:endParaRPr lang="es-ES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4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€</a:t>
            </a:r>
            <a:endParaRPr lang="es-E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ÍNDICE</a:t>
            </a:r>
            <a:endParaRPr lang="es-ES" b="1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s-ES" sz="3600" b="1" dirty="0" smtClean="0">
                <a:ln w="18415" cmpd="sng">
                  <a:noFill/>
                  <a:prstDash val="solid"/>
                </a:ln>
                <a:solidFill>
                  <a:srgbClr val="6600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Alimentación. 1-8</a:t>
            </a:r>
          </a:p>
          <a:p>
            <a:r>
              <a:rPr lang="es-ES" sz="3600" b="1" dirty="0" smtClean="0">
                <a:ln w="18415" cmpd="sng">
                  <a:noFill/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Textil. 9-13</a:t>
            </a:r>
          </a:p>
          <a:p>
            <a:r>
              <a:rPr lang="es-ES" sz="36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Complementos. 14-15</a:t>
            </a:r>
          </a:p>
          <a:p>
            <a:r>
              <a:rPr lang="es-ES" sz="3600" b="1" dirty="0" smtClean="0">
                <a:ln w="18415" cmpd="sng">
                  <a:noFill/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Artesanal. 16-21</a:t>
            </a:r>
          </a:p>
          <a:p>
            <a:r>
              <a:rPr lang="es-ES" sz="3600" b="1" dirty="0" smtClean="0">
                <a:ln w="18415" cmpd="sng">
                  <a:noFill/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Comercio justo. 22-23</a:t>
            </a:r>
          </a:p>
          <a:p>
            <a:r>
              <a:rPr lang="es-ES" sz="3600" b="1" dirty="0" smtClean="0">
                <a:ln w="18415" cmpd="sng">
                  <a:noFill/>
                  <a:prstDash val="solid"/>
                </a:ln>
                <a:solidFill>
                  <a:srgbClr val="FF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Varios. 24-27</a:t>
            </a:r>
          </a:p>
          <a:p>
            <a:r>
              <a:rPr lang="es-ES" sz="2800" b="1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Observaciones. 28</a:t>
            </a:r>
            <a:endParaRPr lang="es-ES" sz="2800" b="1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ARTESANAL</a:t>
            </a:r>
            <a:endParaRPr lang="es-ES" b="1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Marcador de contenido" descr="DSC0121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785926"/>
            <a:ext cx="2762270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 descr="PB264407_lar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089789"/>
            <a:ext cx="2786082" cy="2089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3500430" y="264318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Gatos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3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00430" y="485776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Bigote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1 €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ARTESANAL</a:t>
            </a:r>
            <a:endParaRPr lang="es-ES" b="1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0430" y="26431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00430" y="485776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143108" y="2143116"/>
            <a:ext cx="8229600" cy="928694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5000" b="1" i="0" u="none" strike="noStrike" kern="1200" cap="none" spc="0" normalizeH="0" baseline="0" noProof="0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772816"/>
            <a:ext cx="2160240" cy="26227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13 CuadroTexto"/>
          <p:cNvSpPr txBox="1"/>
          <p:nvPr/>
        </p:nvSpPr>
        <p:spPr>
          <a:xfrm>
            <a:off x="2915816" y="266518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Posavasos</a:t>
            </a:r>
          </a:p>
          <a:p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Unidad </a:t>
            </a:r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1 </a:t>
            </a:r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3628740"/>
            <a:ext cx="2808312" cy="2340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15 CuadroTexto"/>
          <p:cNvSpPr txBox="1"/>
          <p:nvPr/>
        </p:nvSpPr>
        <p:spPr>
          <a:xfrm>
            <a:off x="3995936" y="4731471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Galleta</a:t>
            </a:r>
          </a:p>
          <a:p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2,50 </a:t>
            </a:r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ARTESANAL</a:t>
            </a:r>
            <a:endParaRPr lang="es-ES" b="1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0430" y="26431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00430" y="485776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143108" y="2143116"/>
            <a:ext cx="8229600" cy="928694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5000" b="1" i="0" u="none" strike="noStrike" kern="1200" cap="none" spc="0" normalizeH="0" baseline="0" noProof="0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915816" y="266518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8" name="5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844824"/>
            <a:ext cx="2952328" cy="22142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18 CuadroTexto"/>
          <p:cNvSpPr txBox="1"/>
          <p:nvPr/>
        </p:nvSpPr>
        <p:spPr>
          <a:xfrm>
            <a:off x="3707904" y="266518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Corazones</a:t>
            </a:r>
          </a:p>
          <a:p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1 €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9 Imagen" descr="image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3857628"/>
            <a:ext cx="3027478" cy="22342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CuadroTexto"/>
          <p:cNvSpPr txBox="1"/>
          <p:nvPr/>
        </p:nvSpPr>
        <p:spPr>
          <a:xfrm>
            <a:off x="3428992" y="485776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Monederos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4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’50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ARTESANAL</a:t>
            </a:r>
            <a:endParaRPr lang="es-ES" b="1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0430" y="26431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00430" y="485776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143108" y="2143116"/>
            <a:ext cx="8229600" cy="928694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5000" b="1" i="0" u="none" strike="noStrike" kern="1200" cap="none" spc="0" normalizeH="0" baseline="0" noProof="0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915816" y="266518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4" name="13 Imagen" descr="image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85926"/>
            <a:ext cx="3000396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14 CuadroTexto"/>
          <p:cNvSpPr txBox="1"/>
          <p:nvPr/>
        </p:nvSpPr>
        <p:spPr>
          <a:xfrm>
            <a:off x="3714744" y="221455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Vaca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4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6" name="15 Imagen" descr="image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3595441"/>
            <a:ext cx="3119459" cy="2339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19 CuadroTexto"/>
          <p:cNvSpPr txBox="1"/>
          <p:nvPr/>
        </p:nvSpPr>
        <p:spPr>
          <a:xfrm>
            <a:off x="3500430" y="521495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Rana y pingüino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2,50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</a:rPr>
              <a:t>€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ARTESANAL</a:t>
            </a:r>
            <a:endParaRPr lang="es-ES" b="1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0430" y="26431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00430" y="485776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143108" y="2143116"/>
            <a:ext cx="8229600" cy="928694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5000" b="1" i="0" u="none" strike="noStrike" kern="1200" cap="none" spc="0" normalizeH="0" baseline="0" noProof="0" dirty="0">
              <a:ln w="11430">
                <a:solidFill>
                  <a:schemeClr val="accent5">
                    <a:lumMod val="50000"/>
                  </a:schemeClr>
                </a:solidFill>
              </a:ln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915816" y="266518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1" name="10 Imagen" descr="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14488"/>
            <a:ext cx="2214578" cy="3729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CuadroTexto"/>
          <p:cNvSpPr txBox="1"/>
          <p:nvPr/>
        </p:nvSpPr>
        <p:spPr>
          <a:xfrm>
            <a:off x="3000364" y="1928802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Huertana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4 €</a:t>
            </a:r>
          </a:p>
        </p:txBody>
      </p:sp>
      <p:pic>
        <p:nvPicPr>
          <p:cNvPr id="10" name="9 Imagen" descr="2012-03-16 10.05.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3286124"/>
            <a:ext cx="3381367" cy="253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13 CuadroTexto"/>
          <p:cNvSpPr txBox="1"/>
          <p:nvPr/>
        </p:nvSpPr>
        <p:spPr>
          <a:xfrm>
            <a:off x="3428992" y="507207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Broche</a:t>
            </a:r>
            <a:r>
              <a:rPr lang="es-ES" dirty="0" smtClean="0"/>
              <a:t> </a:t>
            </a:r>
            <a:r>
              <a:rPr lang="es-ES" sz="2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love</a:t>
            </a:r>
            <a:endParaRPr lang="es-E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+mj-lt"/>
              </a:rPr>
              <a:t>1 €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COMERCIO JUSTO</a:t>
            </a:r>
            <a:endParaRPr lang="es-ES" b="1" dirty="0">
              <a:ln w="11430">
                <a:solidFill>
                  <a:schemeClr val="accent1">
                    <a:lumMod val="75000"/>
                  </a:schemeClr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9" y="2060848"/>
            <a:ext cx="2448271" cy="3264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3275856" y="263691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Figuras de cerámica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7883" y="3789040"/>
            <a:ext cx="288032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3497643" y="4699633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00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r>
              <a:rPr lang="es-ES_tradnl" dirty="0"/>
              <a:t>Platos de cerámica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643306" y="1857364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Consultar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donativo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COMERCIO JUSTO</a:t>
            </a:r>
            <a:endParaRPr lang="es-ES" b="1" dirty="0">
              <a:ln w="11430">
                <a:solidFill>
                  <a:schemeClr val="accent1">
                    <a:lumMod val="75000"/>
                  </a:schemeClr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9 Marcador de contenido" descr="IMGP151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29190" y="3643314"/>
            <a:ext cx="3230042" cy="24225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7 Marcador de contenid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132856"/>
            <a:ext cx="2976331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CuadroTexto"/>
          <p:cNvSpPr txBox="1"/>
          <p:nvPr/>
        </p:nvSpPr>
        <p:spPr>
          <a:xfrm>
            <a:off x="3643306" y="235743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Portavelas</a:t>
            </a:r>
            <a:r>
              <a:rPr lang="es-ES_tradnl" dirty="0" smtClean="0"/>
              <a:t> </a:t>
            </a:r>
            <a:r>
              <a:rPr lang="es-ES_tradn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y</a:t>
            </a:r>
            <a:r>
              <a:rPr lang="es-ES_tradnl" dirty="0" smtClean="0"/>
              <a:t> </a:t>
            </a:r>
            <a:r>
              <a:rPr lang="es-ES_tradn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ceniceros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68" y="485776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Espejos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643306" y="1857364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Consultar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donativo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  <a:ln>
            <a:noFill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rgbClr val="660033"/>
                  </a:solidFill>
                </a:ln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VARIOS</a:t>
            </a:r>
            <a:endParaRPr lang="es-ES" b="1" dirty="0">
              <a:ln w="11430">
                <a:solidFill>
                  <a:srgbClr val="660033"/>
                </a:solidFill>
              </a:ln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7 Marcador de contenido" descr="DSC0095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2000240"/>
            <a:ext cx="3683025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CuadroTexto"/>
          <p:cNvSpPr txBox="1"/>
          <p:nvPr/>
        </p:nvSpPr>
        <p:spPr>
          <a:xfrm>
            <a:off x="4572000" y="285749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Lecheras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4 €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9 Imagen" descr="DSC009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09" y="4268394"/>
            <a:ext cx="3714777" cy="2089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CuadroTexto"/>
          <p:cNvSpPr txBox="1"/>
          <p:nvPr/>
        </p:nvSpPr>
        <p:spPr>
          <a:xfrm>
            <a:off x="4572000" y="5000636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Chupitos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2’50 €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  <a:ln>
            <a:noFill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rgbClr val="660033"/>
                  </a:solidFill>
                </a:ln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VARIOS</a:t>
            </a:r>
            <a:endParaRPr lang="es-ES" b="1" dirty="0">
              <a:ln w="11430">
                <a:solidFill>
                  <a:srgbClr val="660033"/>
                </a:solidFill>
              </a:ln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11 Marcador de contenido" descr="DSC0095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857364"/>
            <a:ext cx="3683026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CuadroTexto"/>
          <p:cNvSpPr txBox="1"/>
          <p:nvPr/>
        </p:nvSpPr>
        <p:spPr>
          <a:xfrm>
            <a:off x="4572000" y="2714620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Tazas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4’50 €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4" name="13 Imagen" descr="DSC009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4214818"/>
            <a:ext cx="3714776" cy="2089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14 CuadroTexto"/>
          <p:cNvSpPr txBox="1"/>
          <p:nvPr/>
        </p:nvSpPr>
        <p:spPr>
          <a:xfrm>
            <a:off x="4643438" y="4714884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Dedales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Grande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3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€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Pequeño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2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  <a:ln>
            <a:noFill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rgbClr val="660033"/>
                  </a:solidFill>
                </a:ln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VARIOS</a:t>
            </a:r>
            <a:endParaRPr lang="es-ES" b="1" dirty="0">
              <a:ln w="11430">
                <a:solidFill>
                  <a:srgbClr val="660033"/>
                </a:solidFill>
              </a:ln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7 Marcador de contenido" descr="DSC0096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857364"/>
            <a:ext cx="3786214" cy="21297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CuadroTexto"/>
          <p:cNvSpPr txBox="1"/>
          <p:nvPr/>
        </p:nvSpPr>
        <p:spPr>
          <a:xfrm>
            <a:off x="4786314" y="3643314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Puzzles</a:t>
            </a:r>
            <a:endParaRPr lang="es-E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5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€</a:t>
            </a:r>
          </a:p>
          <a:p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9 Imagen" descr="DSC009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4286256"/>
            <a:ext cx="3786215" cy="21297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3 Marcador de contenido" descr="DSC0096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785926"/>
            <a:ext cx="3643338" cy="2049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4500562" y="2571744"/>
            <a:ext cx="33575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Aceite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Virgen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 Extra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2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6" name="5 Imagen" descr="Foto007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792" y="4071941"/>
            <a:ext cx="3092952" cy="2319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3857620" y="507207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Picardías (premio Mercurio a la artesanía 2000)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2’50 €</a:t>
            </a:r>
            <a:endParaRPr lang="es-E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  <a:ln>
            <a:noFill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rgbClr val="660033"/>
                  </a:solidFill>
                </a:ln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VARIOS</a:t>
            </a:r>
            <a:endParaRPr lang="es-ES" b="1" dirty="0">
              <a:ln w="11430">
                <a:solidFill>
                  <a:srgbClr val="660033"/>
                </a:solidFill>
              </a:ln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6 Marcador de contenido" descr="DSC0096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1714488"/>
            <a:ext cx="4159279" cy="2339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CuadroTexto"/>
          <p:cNvSpPr txBox="1"/>
          <p:nvPr/>
        </p:nvSpPr>
        <p:spPr>
          <a:xfrm>
            <a:off x="5214942" y="2786058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Libretas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5’50 €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2" name="11 Imagen" descr="DSC009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214818"/>
            <a:ext cx="4127497" cy="2321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CuadroTexto"/>
          <p:cNvSpPr txBox="1"/>
          <p:nvPr/>
        </p:nvSpPr>
        <p:spPr>
          <a:xfrm>
            <a:off x="5214942" y="5000636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Almohadilla de ratón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4 €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Observaciones</a:t>
            </a:r>
            <a:endParaRPr lang="es-ES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j-lt"/>
              </a:rPr>
              <a:t>Los gastos de envío van a cuenta del comprador.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j-lt"/>
              </a:rPr>
              <a:t>El importe recaudado de los artículos de Comercio Justo será destinado íntegramente a la Fundación Jesús Abandonado de Murcia.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j-lt"/>
              </a:rPr>
              <a:t>Correo de contacto: ikreacoop@yahoo.es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9 Marcador de contenido" descr="Foto006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785926"/>
            <a:ext cx="2714644" cy="2035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CuadroTexto"/>
          <p:cNvSpPr txBox="1"/>
          <p:nvPr/>
        </p:nvSpPr>
        <p:spPr>
          <a:xfrm>
            <a:off x="3571868" y="2571744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‘</a:t>
            </a:r>
            <a:r>
              <a:rPr lang="es-ES" sz="2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Libricos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’ Yecla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3 €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2" name="11 Imagen" descr="Foto00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071942"/>
            <a:ext cx="3286148" cy="2464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13 CuadroTexto"/>
          <p:cNvSpPr txBox="1"/>
          <p:nvPr/>
        </p:nvSpPr>
        <p:spPr>
          <a:xfrm>
            <a:off x="4143372" y="4572008"/>
            <a:ext cx="29289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‘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Pasticas’ huertano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Grandes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4 €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Pequeñas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 3 €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3 unidades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3’50 €</a:t>
            </a:r>
          </a:p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68" y="257174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507207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3" name="3 Marcador de contenido" descr="DSC0095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2000240"/>
            <a:ext cx="3416531" cy="1924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14 CuadroTexto"/>
          <p:cNvSpPr txBox="1"/>
          <p:nvPr/>
        </p:nvSpPr>
        <p:spPr>
          <a:xfrm>
            <a:off x="4286248" y="2500306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Flor de sal (diferentes sabores)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Negra y naranja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8 €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Otros sabores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6 €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6" name="15 Imagen" descr="DSC009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103196"/>
            <a:ext cx="3429024" cy="19288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16 CuadroTexto"/>
          <p:cNvSpPr txBox="1"/>
          <p:nvPr/>
        </p:nvSpPr>
        <p:spPr>
          <a:xfrm>
            <a:off x="4286248" y="4643446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Azafrán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2,50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68" y="257174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507207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9 Marcador de contenido" descr="pastelillos murcianos (murcianitos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928802"/>
            <a:ext cx="3384547" cy="2538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11 CuadroTexto"/>
          <p:cNvSpPr txBox="1"/>
          <p:nvPr/>
        </p:nvSpPr>
        <p:spPr>
          <a:xfrm>
            <a:off x="4000496" y="2428868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Pastelillos murcianos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½ kg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8" name="17 Imagen" descr="sequillos de Jumil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143248"/>
            <a:ext cx="2303876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18 CuadroTexto"/>
          <p:cNvSpPr txBox="1"/>
          <p:nvPr/>
        </p:nvSpPr>
        <p:spPr>
          <a:xfrm>
            <a:off x="3428992" y="5000636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Sequillos de Jumilla</a:t>
            </a:r>
          </a:p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12 unidades 8 €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00100" y="1500174"/>
            <a:ext cx="7072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Realizado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artesanalmente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con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productos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naturales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68" y="257174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507207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3" name="12 Marcador de contenido" descr="Rollos aguardien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857364"/>
            <a:ext cx="2571768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14 Imagen" descr="Rollos de naranj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7" y="1857364"/>
            <a:ext cx="2571769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15 Imagen" descr="Rollos Jumillan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1857364"/>
            <a:ext cx="2571769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16 CuadroTexto"/>
          <p:cNvSpPr txBox="1"/>
          <p:nvPr/>
        </p:nvSpPr>
        <p:spPr>
          <a:xfrm>
            <a:off x="428596" y="550070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Rollos aguardiente</a:t>
            </a:r>
          </a:p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Bolsa de ½ kg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214678" y="550070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Rollos de naranja</a:t>
            </a:r>
          </a:p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Bolsa de ½ kg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000760" y="550070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Rollos de Jumilla</a:t>
            </a:r>
          </a:p>
          <a:p>
            <a:pPr algn="ctr"/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Bolsa de ½ kg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8 </a:t>
            </a:r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</a:t>
            </a:r>
            <a:endParaRPr lang="es-E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000100" y="1500174"/>
            <a:ext cx="7072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Realizado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artesanalmente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con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productos</a:t>
            </a:r>
            <a:r>
              <a:rPr lang="es-ES" sz="1600" dirty="0" smtClean="0"/>
              <a:t> </a:t>
            </a:r>
            <a:r>
              <a:rPr lang="es-E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</a:rPr>
              <a:t>naturales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68" y="257174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507207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14554"/>
            <a:ext cx="3190245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17 Rectángulo"/>
          <p:cNvSpPr/>
          <p:nvPr/>
        </p:nvSpPr>
        <p:spPr>
          <a:xfrm>
            <a:off x="3857620" y="2643182"/>
            <a:ext cx="52863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Confituras Hero </a:t>
            </a:r>
          </a:p>
          <a:p>
            <a:endParaRPr lang="es-E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•Sabores: fresa, frambuesa, ciruela, melocotón, etc.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•Formato no comercial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•Peso 30 g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•Unidad: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0,80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 (caja de 48 unidades: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25 €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) </a:t>
            </a:r>
            <a:endParaRPr lang="es-E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dirty="0" smtClean="0">
                <a:ln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ALIMENTACIÓN</a:t>
            </a:r>
            <a:endParaRPr lang="es-ES" sz="4800" b="1" cap="all" dirty="0">
              <a:ln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68" y="257174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507207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85926"/>
            <a:ext cx="4121781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16 CuadroTexto"/>
          <p:cNvSpPr txBox="1"/>
          <p:nvPr/>
        </p:nvSpPr>
        <p:spPr>
          <a:xfrm>
            <a:off x="642910" y="4572008"/>
            <a:ext cx="82153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Salsas Hero </a:t>
            </a:r>
          </a:p>
          <a:p>
            <a:endParaRPr lang="es-ES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•Varios sabores (</a:t>
            </a:r>
            <a:r>
              <a:rPr lang="es-ES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ketchup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 , mostaza, barbacoa, mayonesa ..</a:t>
            </a:r>
            <a:r>
              <a:rPr lang="es-ES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etc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 )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•Formato no comercial.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 40 g </a:t>
            </a:r>
          </a:p>
          <a:p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•Unidad: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1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€. (Caja de 48 unidades: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40 </a:t>
            </a:r>
            <a:r>
              <a:rPr lang="es-E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€) </a:t>
            </a:r>
            <a:endParaRPr lang="es-E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FF6600"/>
    </a:accent1>
    <a:accent2>
      <a:srgbClr val="FFC000"/>
    </a:accent2>
    <a:accent3>
      <a:srgbClr val="FFFF00"/>
    </a:accent3>
    <a:accent4>
      <a:srgbClr val="FFCC00"/>
    </a:accent4>
    <a:accent5>
      <a:srgbClr val="FF9900"/>
    </a:accent5>
    <a:accent6>
      <a:srgbClr val="CC6600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FF6600"/>
    </a:accent1>
    <a:accent2>
      <a:srgbClr val="FFC000"/>
    </a:accent2>
    <a:accent3>
      <a:srgbClr val="FFFF00"/>
    </a:accent3>
    <a:accent4>
      <a:srgbClr val="FFCC00"/>
    </a:accent4>
    <a:accent5>
      <a:srgbClr val="FF9900"/>
    </a:accent5>
    <a:accent6>
      <a:srgbClr val="CC6600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FF6600"/>
    </a:accent1>
    <a:accent2>
      <a:srgbClr val="FFC000"/>
    </a:accent2>
    <a:accent3>
      <a:srgbClr val="FFFF00"/>
    </a:accent3>
    <a:accent4>
      <a:srgbClr val="FFCC00"/>
    </a:accent4>
    <a:accent5>
      <a:srgbClr val="FF9900"/>
    </a:accent5>
    <a:accent6>
      <a:srgbClr val="CC6600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FF6600"/>
    </a:accent1>
    <a:accent2>
      <a:srgbClr val="FFC000"/>
    </a:accent2>
    <a:accent3>
      <a:srgbClr val="FFFF00"/>
    </a:accent3>
    <a:accent4>
      <a:srgbClr val="FFCC00"/>
    </a:accent4>
    <a:accent5>
      <a:srgbClr val="FF9900"/>
    </a:accent5>
    <a:accent6>
      <a:srgbClr val="CC6600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FF6600"/>
    </a:accent1>
    <a:accent2>
      <a:srgbClr val="FFC000"/>
    </a:accent2>
    <a:accent3>
      <a:srgbClr val="FFFF00"/>
    </a:accent3>
    <a:accent4>
      <a:srgbClr val="FFCC00"/>
    </a:accent4>
    <a:accent5>
      <a:srgbClr val="FF9900"/>
    </a:accent5>
    <a:accent6>
      <a:srgbClr val="CC6600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Personalizado 4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FF6566"/>
    </a:accent1>
    <a:accent2>
      <a:srgbClr val="BF0000"/>
    </a:accent2>
    <a:accent3>
      <a:srgbClr val="FF0000"/>
    </a:accent3>
    <a:accent4>
      <a:srgbClr val="C00000"/>
    </a:accent4>
    <a:accent5>
      <a:srgbClr val="7F0000"/>
    </a:accent5>
    <a:accent6>
      <a:srgbClr val="800000"/>
    </a:accent6>
    <a:hlink>
      <a:srgbClr val="FF33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Personalizado 4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FF6566"/>
    </a:accent1>
    <a:accent2>
      <a:srgbClr val="BF0000"/>
    </a:accent2>
    <a:accent3>
      <a:srgbClr val="FF0000"/>
    </a:accent3>
    <a:accent4>
      <a:srgbClr val="C00000"/>
    </a:accent4>
    <a:accent5>
      <a:srgbClr val="7F0000"/>
    </a:accent5>
    <a:accent6>
      <a:srgbClr val="800000"/>
    </a:accent6>
    <a:hlink>
      <a:srgbClr val="FF33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Personalizado 5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0CC00"/>
    </a:accent1>
    <a:accent2>
      <a:srgbClr val="008000"/>
    </a:accent2>
    <a:accent3>
      <a:srgbClr val="00CC00"/>
    </a:accent3>
    <a:accent4>
      <a:srgbClr val="33CC33"/>
    </a:accent4>
    <a:accent5>
      <a:srgbClr val="7CCA62"/>
    </a:accent5>
    <a:accent6>
      <a:srgbClr val="00FF00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Personalizado 5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0CC00"/>
    </a:accent1>
    <a:accent2>
      <a:srgbClr val="008000"/>
    </a:accent2>
    <a:accent3>
      <a:srgbClr val="00CC00"/>
    </a:accent3>
    <a:accent4>
      <a:srgbClr val="33CC33"/>
    </a:accent4>
    <a:accent5>
      <a:srgbClr val="7CCA62"/>
    </a:accent5>
    <a:accent6>
      <a:srgbClr val="00FF00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Personalizado 5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0CC00"/>
    </a:accent1>
    <a:accent2>
      <a:srgbClr val="008000"/>
    </a:accent2>
    <a:accent3>
      <a:srgbClr val="00CC00"/>
    </a:accent3>
    <a:accent4>
      <a:srgbClr val="33CC33"/>
    </a:accent4>
    <a:accent5>
      <a:srgbClr val="7CCA62"/>
    </a:accent5>
    <a:accent6>
      <a:srgbClr val="00FF00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Personalizado 5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0CC00"/>
    </a:accent1>
    <a:accent2>
      <a:srgbClr val="008000"/>
    </a:accent2>
    <a:accent3>
      <a:srgbClr val="00CC00"/>
    </a:accent3>
    <a:accent4>
      <a:srgbClr val="33CC33"/>
    </a:accent4>
    <a:accent5>
      <a:srgbClr val="7CCA62"/>
    </a:accent5>
    <a:accent6>
      <a:srgbClr val="00FF00"/>
    </a:accent6>
    <a:hlink>
      <a:srgbClr val="E2D7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Personalizado 5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0CC00"/>
    </a:accent1>
    <a:accent2>
      <a:srgbClr val="008000"/>
    </a:accent2>
    <a:accent3>
      <a:srgbClr val="00CC00"/>
    </a:accent3>
    <a:accent4>
      <a:srgbClr val="33CC33"/>
    </a:accent4>
    <a:accent5>
      <a:srgbClr val="7CCA62"/>
    </a:accent5>
    <a:accent6>
      <a:srgbClr val="00FF00"/>
    </a:accent6>
    <a:hlink>
      <a:srgbClr val="E2D7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Personalizado 5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0CC00"/>
    </a:accent1>
    <a:accent2>
      <a:srgbClr val="008000"/>
    </a:accent2>
    <a:accent3>
      <a:srgbClr val="00CC00"/>
    </a:accent3>
    <a:accent4>
      <a:srgbClr val="33CC33"/>
    </a:accent4>
    <a:accent5>
      <a:srgbClr val="7CCA62"/>
    </a:accent5>
    <a:accent6>
      <a:srgbClr val="00FF00"/>
    </a:accent6>
    <a:hlink>
      <a:srgbClr val="E2D700"/>
    </a:hlink>
    <a:folHlink>
      <a:srgbClr val="85DFD0"/>
    </a:folHlink>
  </a:clrScheme>
</a:themeOverride>
</file>

<file path=ppt/theme/themeOverride23.xml><?xml version="1.0" encoding="utf-8"?>
<a:themeOverride xmlns:a="http://schemas.openxmlformats.org/drawingml/2006/main">
  <a:clrScheme name="Personalizado 6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73763"/>
    </a:accent1>
    <a:accent2>
      <a:srgbClr val="0F6FC6"/>
    </a:accent2>
    <a:accent3>
      <a:srgbClr val="0000FF"/>
    </a:accent3>
    <a:accent4>
      <a:srgbClr val="21B2C8"/>
    </a:accent4>
    <a:accent5>
      <a:srgbClr val="0066FF"/>
    </a:accent5>
    <a:accent6>
      <a:srgbClr val="0000CC"/>
    </a:accent6>
    <a:hlink>
      <a:srgbClr val="E2D700"/>
    </a:hlink>
    <a:folHlink>
      <a:srgbClr val="85DFD0"/>
    </a:folHlink>
  </a:clrScheme>
</a:themeOverride>
</file>

<file path=ppt/theme/themeOverride24.xml><?xml version="1.0" encoding="utf-8"?>
<a:themeOverride xmlns:a="http://schemas.openxmlformats.org/drawingml/2006/main">
  <a:clrScheme name="Personalizado 6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73763"/>
    </a:accent1>
    <a:accent2>
      <a:srgbClr val="0F6FC6"/>
    </a:accent2>
    <a:accent3>
      <a:srgbClr val="0000FF"/>
    </a:accent3>
    <a:accent4>
      <a:srgbClr val="21B2C8"/>
    </a:accent4>
    <a:accent5>
      <a:srgbClr val="0066FF"/>
    </a:accent5>
    <a:accent6>
      <a:srgbClr val="0000CC"/>
    </a:accent6>
    <a:hlink>
      <a:srgbClr val="E2D700"/>
    </a:hlink>
    <a:folHlink>
      <a:srgbClr val="85DFD0"/>
    </a:folHlink>
  </a:clrScheme>
</a:themeOverride>
</file>

<file path=ppt/theme/themeOverride25.xml><?xml version="1.0" encoding="utf-8"?>
<a:themeOverride xmlns:a="http://schemas.openxmlformats.org/drawingml/2006/main">
  <a:clrScheme name="Personalizado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7030A0"/>
    </a:accent1>
    <a:accent2>
      <a:srgbClr val="CC0099"/>
    </a:accent2>
    <a:accent3>
      <a:srgbClr val="FF00FF"/>
    </a:accent3>
    <a:accent4>
      <a:srgbClr val="FF33CC"/>
    </a:accent4>
    <a:accent5>
      <a:srgbClr val="990099"/>
    </a:accent5>
    <a:accent6>
      <a:srgbClr val="9900CC"/>
    </a:accent6>
    <a:hlink>
      <a:srgbClr val="E2D700"/>
    </a:hlink>
    <a:folHlink>
      <a:srgbClr val="85DFD0"/>
    </a:folHlink>
  </a:clrScheme>
</a:themeOverride>
</file>

<file path=ppt/theme/themeOverride26.xml><?xml version="1.0" encoding="utf-8"?>
<a:themeOverride xmlns:a="http://schemas.openxmlformats.org/drawingml/2006/main">
  <a:clrScheme name="Personalizado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7030A0"/>
    </a:accent1>
    <a:accent2>
      <a:srgbClr val="CC0099"/>
    </a:accent2>
    <a:accent3>
      <a:srgbClr val="FF00FF"/>
    </a:accent3>
    <a:accent4>
      <a:srgbClr val="FF33CC"/>
    </a:accent4>
    <a:accent5>
      <a:srgbClr val="990099"/>
    </a:accent5>
    <a:accent6>
      <a:srgbClr val="9900CC"/>
    </a:accent6>
    <a:hlink>
      <a:srgbClr val="E2D700"/>
    </a:hlink>
    <a:folHlink>
      <a:srgbClr val="85DFD0"/>
    </a:folHlink>
  </a:clrScheme>
</a:themeOverride>
</file>

<file path=ppt/theme/themeOverride27.xml><?xml version="1.0" encoding="utf-8"?>
<a:themeOverride xmlns:a="http://schemas.openxmlformats.org/drawingml/2006/main">
  <a:clrScheme name="Personalizado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7030A0"/>
    </a:accent1>
    <a:accent2>
      <a:srgbClr val="CC0099"/>
    </a:accent2>
    <a:accent3>
      <a:srgbClr val="FF00FF"/>
    </a:accent3>
    <a:accent4>
      <a:srgbClr val="FF33CC"/>
    </a:accent4>
    <a:accent5>
      <a:srgbClr val="990099"/>
    </a:accent5>
    <a:accent6>
      <a:srgbClr val="9900CC"/>
    </a:accent6>
    <a:hlink>
      <a:srgbClr val="E2D700"/>
    </a:hlink>
    <a:folHlink>
      <a:srgbClr val="85DFD0"/>
    </a:folHlink>
  </a:clrScheme>
</a:themeOverride>
</file>

<file path=ppt/theme/themeOverride28.xml><?xml version="1.0" encoding="utf-8"?>
<a:themeOverride xmlns:a="http://schemas.openxmlformats.org/drawingml/2006/main">
  <a:clrScheme name="Personalizado 7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7030A0"/>
    </a:accent1>
    <a:accent2>
      <a:srgbClr val="CC0099"/>
    </a:accent2>
    <a:accent3>
      <a:srgbClr val="FF00FF"/>
    </a:accent3>
    <a:accent4>
      <a:srgbClr val="FF33CC"/>
    </a:accent4>
    <a:accent5>
      <a:srgbClr val="990099"/>
    </a:accent5>
    <a:accent6>
      <a:srgbClr val="9900CC"/>
    </a:accent6>
    <a:hlink>
      <a:srgbClr val="E2D700"/>
    </a:hlink>
    <a:folHlink>
      <a:srgbClr val="85DFD0"/>
    </a:folHlink>
  </a:clrScheme>
</a:themeOverride>
</file>

<file path=ppt/theme/themeOverride29.xml><?xml version="1.0" encoding="utf-8"?>
<a:themeOverride xmlns:a="http://schemas.openxmlformats.org/drawingml/2006/main">
  <a:clrScheme name="Personalizado 8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595959"/>
    </a:accent1>
    <a:accent2>
      <a:srgbClr val="7F7F7F"/>
    </a:accent2>
    <a:accent3>
      <a:srgbClr val="000000"/>
    </a:accent3>
    <a:accent4>
      <a:srgbClr val="3F3F3F"/>
    </a:accent4>
    <a:accent5>
      <a:srgbClr val="262626"/>
    </a:accent5>
    <a:accent6>
      <a:srgbClr val="0C0C0C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660033"/>
    </a:accent1>
    <a:accent2>
      <a:srgbClr val="990033"/>
    </a:accent2>
    <a:accent3>
      <a:srgbClr val="A50021"/>
    </a:accent3>
    <a:accent4>
      <a:srgbClr val="CC0000"/>
    </a:accent4>
    <a:accent5>
      <a:srgbClr val="800000"/>
    </a:accent5>
    <a:accent6>
      <a:srgbClr val="CC0066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</TotalTime>
  <Words>452</Words>
  <Application>Microsoft Office PowerPoint</Application>
  <PresentationFormat>Presentación en pantalla (4:3)</PresentationFormat>
  <Paragraphs>154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Flujo</vt:lpstr>
      <vt:lpstr>CATÁLOGO  IKREA </vt:lpstr>
      <vt:lpstr>ÍNDICE</vt:lpstr>
      <vt:lpstr>ALIMENTACIÓN</vt:lpstr>
      <vt:lpstr>ALIMENTACIÓN</vt:lpstr>
      <vt:lpstr>ALIMENTACIÓN</vt:lpstr>
      <vt:lpstr>ALIMENTACIÓN</vt:lpstr>
      <vt:lpstr>ALIMENTACIÓN</vt:lpstr>
      <vt:lpstr>ALIMENTACIÓN</vt:lpstr>
      <vt:lpstr>ALIMENTACIÓN</vt:lpstr>
      <vt:lpstr>ALIMENTACIÓN</vt:lpstr>
      <vt:lpstr>ALIMENTACIÓN</vt:lpstr>
      <vt:lpstr>TEXTIL</vt:lpstr>
      <vt:lpstr>TEXTIL</vt:lpstr>
      <vt:lpstr>TEXTIL</vt:lpstr>
      <vt:lpstr>TEXTIL</vt:lpstr>
      <vt:lpstr>TEXTIL</vt:lpstr>
      <vt:lpstr>COMPLEMENTOS</vt:lpstr>
      <vt:lpstr>COMPLEMENTOS</vt:lpstr>
      <vt:lpstr>ARTESANAL</vt:lpstr>
      <vt:lpstr>ARTESANAL</vt:lpstr>
      <vt:lpstr>ARTESANAL</vt:lpstr>
      <vt:lpstr>ARTESANAL</vt:lpstr>
      <vt:lpstr>ARTESANAL</vt:lpstr>
      <vt:lpstr>ARTESANAL</vt:lpstr>
      <vt:lpstr>COMERCIO JUSTO</vt:lpstr>
      <vt:lpstr>COMERCIO JUSTO</vt:lpstr>
      <vt:lpstr>VARIOS</vt:lpstr>
      <vt:lpstr>VARIOS</vt:lpstr>
      <vt:lpstr>VARIOS</vt:lpstr>
      <vt:lpstr>VARIOS</vt:lpstr>
      <vt:lpstr>Observaciones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 IKREA</dc:title>
  <dc:creator>Raul</dc:creator>
  <cp:lastModifiedBy>Raul</cp:lastModifiedBy>
  <cp:revision>55</cp:revision>
  <dcterms:created xsi:type="dcterms:W3CDTF">2012-03-12T19:35:12Z</dcterms:created>
  <dcterms:modified xsi:type="dcterms:W3CDTF">2012-03-23T15:44:38Z</dcterms:modified>
</cp:coreProperties>
</file>