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79" r:id="rId11"/>
    <p:sldId id="280" r:id="rId12"/>
    <p:sldId id="269" r:id="rId13"/>
    <p:sldId id="271" r:id="rId14"/>
    <p:sldId id="283" r:id="rId15"/>
    <p:sldId id="275" r:id="rId16"/>
    <p:sldId id="277" r:id="rId17"/>
    <p:sldId id="282" r:id="rId18"/>
    <p:sldId id="28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08370D9-763D-4247-A809-73923A9F0BE6}" type="datetimeFigureOut">
              <a:rPr lang="es-ES" smtClean="0"/>
              <a:pPr/>
              <a:t>27/04/2012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97385B5-43CE-4C58-9B44-E724EB46109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1403648" y="155679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rgbClr val="92D050"/>
                </a:solidFill>
              </a:rPr>
              <a:t>FORTUNATI</a:t>
            </a:r>
          </a:p>
          <a:p>
            <a:pPr algn="ctr"/>
            <a:r>
              <a:rPr lang="es-ES" sz="6000" dirty="0" smtClean="0"/>
              <a:t>CATALOGUE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924800" cy="1143000"/>
          </a:xfrm>
        </p:spPr>
        <p:txBody>
          <a:bodyPr/>
          <a:lstStyle/>
          <a:p>
            <a:pPr algn="ctr"/>
            <a:r>
              <a:rPr lang="es-ES" sz="4400" dirty="0" smtClean="0"/>
              <a:t>Cabrales cheese cream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Typical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asturian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/>
              <a:t>180grs</a:t>
            </a: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/>
              <a:t>4,60€</a:t>
            </a:r>
          </a:p>
          <a:p>
            <a:pPr>
              <a:buNone/>
            </a:pPr>
            <a:r>
              <a:rPr lang="es-ES_tradnl" u="sng" dirty="0" smtClean="0"/>
              <a:t>REFERENCE</a:t>
            </a:r>
            <a:r>
              <a:rPr lang="es-ES_tradnl" dirty="0" smtClean="0"/>
              <a:t>: 08 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2947194" cy="294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467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924800" cy="1143000"/>
          </a:xfrm>
        </p:spPr>
        <p:txBody>
          <a:bodyPr/>
          <a:lstStyle/>
          <a:p>
            <a:pPr algn="ctr"/>
            <a:r>
              <a:rPr lang="es-ES" sz="2800" dirty="0" smtClean="0"/>
              <a:t>Cabrales cheese d.o. "Tasting gourmet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DESCRIPTION: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Typical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asturian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/>
              <a:t>100grs</a:t>
            </a:r>
          </a:p>
          <a:p>
            <a:pPr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/>
              <a:t>3,90€</a:t>
            </a:r>
          </a:p>
          <a:p>
            <a:pPr>
              <a:buNone/>
            </a:pPr>
            <a:r>
              <a:rPr lang="es-ES_tradnl" u="sng" dirty="0" smtClean="0"/>
              <a:t>REFERENCE</a:t>
            </a:r>
            <a:r>
              <a:rPr lang="es-ES_tradnl" dirty="0" smtClean="0"/>
              <a:t>: 09 </a:t>
            </a:r>
            <a:endParaRPr lang="es-ES" dirty="0"/>
          </a:p>
          <a:p>
            <a:pPr>
              <a:buFont typeface="+mj-lt"/>
              <a:buAutoNum type="alphaLcParenR"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2875186" cy="2875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48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 smtClean="0"/>
              <a:t>complements</a:t>
            </a:r>
            <a:endParaRPr lang="es-ES" sz="4800" dirty="0"/>
          </a:p>
        </p:txBody>
      </p:sp>
    </p:spTree>
    <p:extLst>
      <p:ext uri="{BB962C8B-B14F-4D97-AF65-F5344CB8AC3E}">
        <p14:creationId xmlns="" xmlns:p14="http://schemas.microsoft.com/office/powerpoint/2010/main" val="10300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31750"/>
            <a:ext cx="7772400" cy="1470025"/>
          </a:xfrm>
        </p:spPr>
        <p:txBody>
          <a:bodyPr/>
          <a:lstStyle/>
          <a:p>
            <a:pPr marL="514350" indent="-514350" algn="ctr"/>
            <a:r>
              <a:rPr lang="es-ES" sz="4400" dirty="0" smtClean="0"/>
              <a:t>          </a:t>
            </a:r>
            <a:r>
              <a:rPr lang="es-ES" sz="4400" dirty="0" err="1" smtClean="0"/>
              <a:t>Spain</a:t>
            </a:r>
            <a:r>
              <a:rPr lang="es-ES" sz="4400" dirty="0" smtClean="0"/>
              <a:t> </a:t>
            </a:r>
            <a:r>
              <a:rPr lang="es-ES" sz="4400" dirty="0" smtClean="0"/>
              <a:t>bracelet</a:t>
            </a:r>
            <a:endParaRPr lang="es-E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07504" y="1844824"/>
            <a:ext cx="5256584" cy="2736304"/>
          </a:xfrm>
        </p:spPr>
        <p:txBody>
          <a:bodyPr>
            <a:normAutofit/>
          </a:bodyPr>
          <a:lstStyle/>
          <a:p>
            <a:pPr marL="457200" indent="-45720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None/>
            </a:pPr>
            <a:r>
              <a:rPr lang="en-US" dirty="0" smtClean="0"/>
              <a:t>	</a:t>
            </a:r>
            <a:r>
              <a:rPr lang="en-US" u="sng" dirty="0" smtClean="0">
                <a:solidFill>
                  <a:schemeClr val="tx1"/>
                </a:solidFill>
              </a:rPr>
              <a:t>DESCRIPTION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	Is a bracelet with the Spanish flag.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None/>
            </a:pPr>
            <a:r>
              <a:rPr lang="en-US" dirty="0" smtClean="0"/>
              <a:t>	</a:t>
            </a:r>
            <a:r>
              <a:rPr lang="en-US" dirty="0" smtClean="0"/>
              <a:t>You </a:t>
            </a:r>
            <a:r>
              <a:rPr lang="en-US" dirty="0" smtClean="0"/>
              <a:t>can buy it in different </a:t>
            </a:r>
            <a:r>
              <a:rPr lang="en-US" dirty="0" smtClean="0">
                <a:solidFill>
                  <a:schemeClr val="tx1"/>
                </a:solidFill>
              </a:rPr>
              <a:t>colors.</a:t>
            </a:r>
          </a:p>
          <a:p>
            <a:pPr marL="457200" indent="-45720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u="sng" dirty="0" smtClean="0">
                <a:solidFill>
                  <a:schemeClr val="tx1"/>
                </a:solidFill>
              </a:rPr>
              <a:t>PRIZE</a:t>
            </a:r>
            <a:r>
              <a:rPr lang="en-US" dirty="0" smtClean="0">
                <a:solidFill>
                  <a:schemeClr val="tx1"/>
                </a:solidFill>
              </a:rPr>
              <a:t>: 2,50€</a:t>
            </a:r>
          </a:p>
          <a:p>
            <a:pPr marL="457200" indent="-457200" algn="l">
              <a:buNone/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: 10</a:t>
            </a:r>
          </a:p>
          <a:p>
            <a:pPr marL="457200" indent="-457200" algn="l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251438" cy="2348261"/>
          </a:xfrm>
          <a:prstGeom prst="rect">
            <a:avLst/>
          </a:prstGeom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656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 smtClean="0"/>
              <a:t>Bells brazalet</a:t>
            </a:r>
            <a:endParaRPr lang="es-ES" sz="4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DESCRIPTION</a:t>
            </a:r>
            <a:r>
              <a:rPr lang="en-US" dirty="0" smtClean="0"/>
              <a:t>: It can be of  </a:t>
            </a:r>
            <a:r>
              <a:rPr lang="en-US" dirty="0" err="1" smtClean="0"/>
              <a:t>diferent</a:t>
            </a:r>
            <a:r>
              <a:rPr lang="en-US" dirty="0" smtClean="0"/>
              <a:t>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Beautiful </a:t>
            </a:r>
            <a:r>
              <a:rPr lang="en-US" dirty="0"/>
              <a:t>bracelet of </a:t>
            </a:r>
            <a:r>
              <a:rPr lang="en-US" dirty="0" smtClean="0"/>
              <a:t>bells.</a:t>
            </a:r>
          </a:p>
          <a:p>
            <a:pPr>
              <a:buNone/>
            </a:pPr>
            <a:r>
              <a:rPr lang="es-ES" u="sng" dirty="0" smtClean="0"/>
              <a:t>PRICE</a:t>
            </a:r>
            <a:r>
              <a:rPr lang="es-ES" dirty="0" smtClean="0"/>
              <a:t>: 2,50€</a:t>
            </a:r>
          </a:p>
          <a:p>
            <a:pPr>
              <a:buNone/>
            </a:pPr>
            <a:r>
              <a:rPr lang="es-ES_tradnl" u="sng" dirty="0" smtClean="0"/>
              <a:t>REFERENCE</a:t>
            </a:r>
            <a:r>
              <a:rPr lang="es-ES_tradnl" dirty="0" smtClean="0"/>
              <a:t>: 11</a:t>
            </a:r>
            <a:endParaRPr lang="es-ES" dirty="0"/>
          </a:p>
        </p:txBody>
      </p:sp>
      <p:pic>
        <p:nvPicPr>
          <p:cNvPr id="1026" name="Picture 2" descr="C:\Users\ramottu\AppData\Local\Microsoft\Windows\Temporary Internet Files\Content.IE5\RFQ99634\puls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305944" cy="3305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9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00269-20120229-182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9862" t="-2459" r="-13130" b="2829"/>
          <a:stretch/>
        </p:blipFill>
        <p:spPr>
          <a:xfrm>
            <a:off x="4427984" y="1556792"/>
            <a:ext cx="4885466" cy="3528392"/>
          </a:xfrm>
        </p:spPr>
      </p:pic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395536" y="1412776"/>
            <a:ext cx="3733800" cy="411480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u="sng" dirty="0" smtClean="0"/>
              <a:t>DESCRITION:</a:t>
            </a:r>
          </a:p>
          <a:p>
            <a:pPr>
              <a:buNone/>
            </a:pPr>
            <a:r>
              <a:rPr lang="es-ES" dirty="0" smtClean="0"/>
              <a:t>A cow’s teddy with the name of “Asturias”.</a:t>
            </a:r>
          </a:p>
          <a:p>
            <a:pPr>
              <a:buNone/>
            </a:pPr>
            <a:r>
              <a:rPr lang="es-ES" u="sng" dirty="0" smtClean="0"/>
              <a:t>PRICE</a:t>
            </a:r>
            <a:r>
              <a:rPr lang="es-ES" dirty="0" smtClean="0"/>
              <a:t>: 6€</a:t>
            </a:r>
          </a:p>
          <a:p>
            <a:pPr>
              <a:buNone/>
            </a:pPr>
            <a:r>
              <a:rPr lang="es-ES_tradnl" u="sng" dirty="0" smtClean="0"/>
              <a:t>REFERENCE</a:t>
            </a:r>
            <a:r>
              <a:rPr lang="es-ES_tradnl" dirty="0" smtClean="0"/>
              <a:t>: 12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4800" cy="1143000"/>
          </a:xfrm>
        </p:spPr>
        <p:txBody>
          <a:bodyPr/>
          <a:lstStyle/>
          <a:p>
            <a:pPr marL="514350" indent="-514350" algn="ctr"/>
            <a:r>
              <a:rPr lang="es-ES" sz="4400" dirty="0" smtClean="0"/>
              <a:t>  </a:t>
            </a:r>
            <a:r>
              <a:rPr lang="es-ES" sz="4400" dirty="0" err="1" smtClean="0"/>
              <a:t>Cow’s</a:t>
            </a:r>
            <a:r>
              <a:rPr lang="es-ES" sz="4400" dirty="0" smtClean="0"/>
              <a:t> </a:t>
            </a:r>
            <a:r>
              <a:rPr lang="es-ES" sz="4400" dirty="0" smtClean="0"/>
              <a:t>teddy</a:t>
            </a:r>
            <a:endParaRPr lang="es-ES" sz="4400" dirty="0"/>
          </a:p>
        </p:txBody>
      </p:sp>
      <p:pic>
        <p:nvPicPr>
          <p:cNvPr id="6" name="5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8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ctr"/>
            <a:r>
              <a:rPr lang="es-ES" sz="4400" dirty="0" smtClean="0"/>
              <a:t>Asturias keychain</a:t>
            </a:r>
            <a:endParaRPr lang="es-ES" sz="4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DESCRITION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Give your keys some color with this </a:t>
            </a:r>
          </a:p>
          <a:p>
            <a:pPr>
              <a:buNone/>
            </a:pPr>
            <a:r>
              <a:rPr lang="en-US" dirty="0" smtClean="0"/>
              <a:t>keychain about 3 cm in height, </a:t>
            </a:r>
          </a:p>
          <a:p>
            <a:pPr>
              <a:buNone/>
            </a:pPr>
            <a:r>
              <a:rPr lang="en-US" dirty="0" smtClean="0"/>
              <a:t>which will be the perfect addition</a:t>
            </a:r>
          </a:p>
          <a:p>
            <a:pPr>
              <a:buNone/>
            </a:pPr>
            <a:r>
              <a:rPr lang="en-US" dirty="0" smtClean="0"/>
              <a:t> to your keys.</a:t>
            </a:r>
          </a:p>
          <a:p>
            <a:pPr>
              <a:buNone/>
            </a:pPr>
            <a:r>
              <a:rPr lang="en-US" u="sng" dirty="0" smtClean="0"/>
              <a:t>PRICE</a:t>
            </a:r>
            <a:r>
              <a:rPr lang="en-US" dirty="0" smtClean="0"/>
              <a:t>: </a:t>
            </a:r>
            <a:r>
              <a:rPr lang="en-US" dirty="0" smtClean="0"/>
              <a:t>3</a:t>
            </a:r>
            <a:r>
              <a:rPr lang="en-US" dirty="0" smtClean="0"/>
              <a:t>€</a:t>
            </a:r>
          </a:p>
          <a:p>
            <a:pPr>
              <a:buNone/>
            </a:pPr>
            <a:r>
              <a:rPr lang="en-US" u="sng" dirty="0" smtClean="0"/>
              <a:t>REFERENCE</a:t>
            </a:r>
            <a:r>
              <a:rPr lang="en-US" dirty="0" smtClean="0"/>
              <a:t>: 13</a:t>
            </a:r>
            <a:endParaRPr lang="es-ES" dirty="0"/>
          </a:p>
        </p:txBody>
      </p:sp>
      <p:pic>
        <p:nvPicPr>
          <p:cNvPr id="6" name="5 Imagen" descr="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2381250" cy="2857500"/>
          </a:xfrm>
          <a:prstGeom prst="rect">
            <a:avLst/>
          </a:prstGeom>
        </p:spPr>
      </p:pic>
      <p:pic>
        <p:nvPicPr>
          <p:cNvPr id="7" name="6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49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4400" dirty="0" smtClean="0">
                <a:latin typeface="+mn-lt"/>
              </a:rPr>
              <a:t>Soap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484313"/>
            <a:ext cx="3779838" cy="439261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" sz="2000" dirty="0" smtClean="0"/>
              <a:t>	</a:t>
            </a:r>
            <a:endParaRPr lang="es-ES" sz="2000" dirty="0" smtClean="0"/>
          </a:p>
          <a:p>
            <a:pPr eaLnBrk="1" hangingPunct="1">
              <a:buNone/>
            </a:pPr>
            <a:endParaRPr lang="es-ES" sz="2000" u="sng" dirty="0" smtClean="0"/>
          </a:p>
          <a:p>
            <a:pPr eaLnBrk="1" hangingPunct="1">
              <a:buNone/>
            </a:pPr>
            <a:r>
              <a:rPr lang="es-ES" sz="2000" dirty="0" smtClean="0"/>
              <a:t>	</a:t>
            </a:r>
            <a:r>
              <a:rPr lang="es-ES" sz="2000" u="sng" dirty="0" smtClean="0"/>
              <a:t>DESCRITION</a:t>
            </a:r>
            <a:r>
              <a:rPr lang="es-ES" sz="2000" dirty="0" smtClean="0"/>
              <a:t>:</a:t>
            </a:r>
          </a:p>
          <a:p>
            <a:pPr eaLnBrk="1" hangingPunct="1">
              <a:buNone/>
            </a:pPr>
            <a:r>
              <a:rPr lang="es-ES" sz="2000" dirty="0" smtClean="0"/>
              <a:t>	</a:t>
            </a:r>
            <a:r>
              <a:rPr lang="es-ES" dirty="0" smtClean="0"/>
              <a:t>Marseille soap withcotton flower</a:t>
            </a:r>
          </a:p>
          <a:p>
            <a:pPr eaLnBrk="1" hangingPunct="1">
              <a:buNone/>
            </a:pPr>
            <a:r>
              <a:rPr lang="es-ES" dirty="0" smtClean="0"/>
              <a:t>	 extract. </a:t>
            </a:r>
          </a:p>
          <a:p>
            <a:pPr eaLnBrk="1" hangingPunct="1">
              <a:buNone/>
            </a:pPr>
            <a:r>
              <a:rPr lang="es-ES" dirty="0" smtClean="0"/>
              <a:t>	</a:t>
            </a:r>
            <a:r>
              <a:rPr lang="es-ES" u="sng" dirty="0" smtClean="0"/>
              <a:t>PRICE</a:t>
            </a:r>
            <a:r>
              <a:rPr lang="es-ES" dirty="0" smtClean="0"/>
              <a:t>: 3,95€</a:t>
            </a:r>
          </a:p>
          <a:p>
            <a:pPr eaLnBrk="1" hangingPunct="1">
              <a:buNone/>
            </a:pPr>
            <a:r>
              <a:rPr lang="es-ES_tradnl" dirty="0" smtClean="0"/>
              <a:t>	</a:t>
            </a:r>
            <a:r>
              <a:rPr lang="es-ES_tradnl" u="sng" dirty="0" smtClean="0"/>
              <a:t>REFERENCE</a:t>
            </a:r>
            <a:r>
              <a:rPr lang="es-ES_tradnl" dirty="0" smtClean="0"/>
              <a:t>: 14</a:t>
            </a:r>
            <a:endParaRPr lang="es-ES" dirty="0" smtClean="0"/>
          </a:p>
        </p:txBody>
      </p:sp>
      <p:pic>
        <p:nvPicPr>
          <p:cNvPr id="3076" name="Picture 6" descr="http://www.durance.fr/media/catalog/product/cache/3/image/5e06319eda06f020e43594a9c230972d/m/a/marseillecotonxl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373635" cy="26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www.style-and-fashion.eu/produktbilder/gross/2-DU634B02A-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062076" cy="2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lip_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3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Class members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es-ES" dirty="0" smtClean="0"/>
              <a:t>Laura Álvarez de la Arena                                </a:t>
            </a:r>
          </a:p>
          <a:p>
            <a:r>
              <a:rPr lang="es-ES" dirty="0" smtClean="0"/>
              <a:t>Ramón Tuya Otero</a:t>
            </a:r>
          </a:p>
          <a:p>
            <a:r>
              <a:rPr lang="es-ES" dirty="0" smtClean="0"/>
              <a:t>Pedro Pablo Polo Durán</a:t>
            </a:r>
          </a:p>
          <a:p>
            <a:r>
              <a:rPr lang="es-ES" dirty="0" smtClean="0"/>
              <a:t>Pablo López Fernández</a:t>
            </a:r>
          </a:p>
          <a:p>
            <a:r>
              <a:rPr lang="es-ES" dirty="0" smtClean="0"/>
              <a:t>Nuria Martínez Menéndez</a:t>
            </a:r>
          </a:p>
          <a:p>
            <a:r>
              <a:rPr lang="es-ES" dirty="0" smtClean="0"/>
              <a:t>Covadonga González Aguirre</a:t>
            </a:r>
          </a:p>
          <a:p>
            <a:r>
              <a:rPr lang="es-ES" dirty="0" smtClean="0"/>
              <a:t>Claudia Sánchez Pardo</a:t>
            </a:r>
          </a:p>
          <a:p>
            <a:r>
              <a:rPr lang="es-ES" dirty="0" smtClean="0"/>
              <a:t>Emilio González Gallego</a:t>
            </a:r>
          </a:p>
          <a:p>
            <a:r>
              <a:rPr lang="es-ES" dirty="0" smtClean="0"/>
              <a:t>Enrique Álvarez Solís</a:t>
            </a:r>
          </a:p>
          <a:p>
            <a:r>
              <a:rPr lang="es-ES" dirty="0" smtClean="0"/>
              <a:t>Ana Solares Canal</a:t>
            </a:r>
          </a:p>
          <a:p>
            <a:r>
              <a:rPr lang="es-ES" dirty="0" smtClean="0"/>
              <a:t>Elisa López Gómez</a:t>
            </a:r>
          </a:p>
          <a:p>
            <a:r>
              <a:rPr lang="es-ES" dirty="0" smtClean="0"/>
              <a:t>Laura Fidalgo Menéndez</a:t>
            </a:r>
          </a:p>
          <a:p>
            <a:r>
              <a:rPr lang="es-ES" dirty="0" smtClean="0"/>
              <a:t>Alba Fidalgo Menéndez</a:t>
            </a:r>
          </a:p>
          <a:p>
            <a:r>
              <a:rPr lang="es-ES" dirty="0" smtClean="0"/>
              <a:t>Jaime Miyares Ajuria</a:t>
            </a:r>
          </a:p>
          <a:p>
            <a:r>
              <a:rPr lang="es-ES" dirty="0" smtClean="0"/>
              <a:t>Guillermo Losada Fernández</a:t>
            </a:r>
          </a:p>
          <a:p>
            <a:r>
              <a:rPr lang="es-ES" dirty="0" smtClean="0"/>
              <a:t>Daniel Robles Díaz</a:t>
            </a:r>
          </a:p>
          <a:p>
            <a:r>
              <a:rPr lang="es-ES" dirty="0" smtClean="0"/>
              <a:t>Micaela Cañedo Azcona</a:t>
            </a:r>
          </a:p>
          <a:p>
            <a:r>
              <a:rPr lang="es-ES" dirty="0" smtClean="0"/>
              <a:t>Lucía García Valdés</a:t>
            </a:r>
          </a:p>
          <a:p>
            <a:r>
              <a:rPr lang="es-ES" dirty="0" smtClean="0"/>
              <a:t>Alejandro Allende Casal</a:t>
            </a:r>
          </a:p>
          <a:p>
            <a:r>
              <a:rPr lang="es-ES" dirty="0" smtClean="0"/>
              <a:t>Santiago Vigil Fernández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26369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FOOD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097280"/>
          </a:xfrm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tx1"/>
                </a:solidFill>
              </a:rPr>
              <a:t>	</a:t>
            </a:r>
            <a:r>
              <a:rPr lang="es-ES" sz="4400" dirty="0" smtClean="0">
                <a:solidFill>
                  <a:schemeClr val="tx1"/>
                </a:solidFill>
              </a:rPr>
              <a:t>SUSPIROS DEL NALÓN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554151"/>
            <a:ext cx="2971800" cy="3167109"/>
          </a:xfrm>
        </p:spPr>
        <p:txBody>
          <a:bodyPr>
            <a:normAutofit/>
          </a:bodyPr>
          <a:lstStyle/>
          <a:p>
            <a:pPr marL="342900" indent="-342900"/>
            <a:endParaRPr lang="es-ES" sz="1700" b="1" u="sng" dirty="0" smtClean="0"/>
          </a:p>
          <a:p>
            <a:pPr marL="342900" indent="-342900"/>
            <a:r>
              <a:rPr lang="es-ES" sz="1700" b="1" u="sng" dirty="0" smtClean="0"/>
              <a:t>DESCRIPTION</a:t>
            </a:r>
            <a:endParaRPr lang="es-ES" sz="1700" dirty="0" smtClean="0"/>
          </a:p>
          <a:p>
            <a:r>
              <a:rPr lang="en-US" sz="1800" dirty="0"/>
              <a:t>Cookies typical Asturian made ​​primarily of flour, butter, and </a:t>
            </a:r>
            <a:r>
              <a:rPr lang="en-US" sz="1800" dirty="0" smtClean="0"/>
              <a:t>sugar.</a:t>
            </a:r>
            <a:endParaRPr lang="es" sz="1800" dirty="0"/>
          </a:p>
          <a:p>
            <a:pPr marL="342900" indent="-342900"/>
            <a:r>
              <a:rPr lang="es-ES" sz="1700" b="1" u="sng" dirty="0" smtClean="0"/>
              <a:t>WEIGHT</a:t>
            </a:r>
            <a:r>
              <a:rPr lang="es-ES" sz="1700" b="1" dirty="0" smtClean="0"/>
              <a:t>: </a:t>
            </a:r>
            <a:r>
              <a:rPr lang="es-ES" sz="1800" dirty="0" smtClean="0"/>
              <a:t>600 grs (1 Dozen)</a:t>
            </a:r>
          </a:p>
          <a:p>
            <a:pPr marL="342900" indent="-342900"/>
            <a:r>
              <a:rPr lang="es-ES" sz="1800" b="1" u="sng" dirty="0" smtClean="0"/>
              <a:t>PRICE</a:t>
            </a:r>
            <a:r>
              <a:rPr lang="es-ES" sz="1800" b="1" dirty="0" smtClean="0"/>
              <a:t>: </a:t>
            </a:r>
            <a:r>
              <a:rPr lang="es-ES" sz="1800" dirty="0" smtClean="0"/>
              <a:t>7,50</a:t>
            </a:r>
            <a:r>
              <a:rPr lang="en-US" sz="1800" dirty="0" smtClean="0"/>
              <a:t>€</a:t>
            </a:r>
          </a:p>
          <a:p>
            <a:r>
              <a:rPr lang="en-US" sz="1800" b="1" u="sng" dirty="0" smtClean="0"/>
              <a:t>REFERENCE</a:t>
            </a:r>
            <a:r>
              <a:rPr lang="en-US" sz="1800" b="1" dirty="0" smtClean="0"/>
              <a:t>: 01</a:t>
            </a:r>
            <a:endParaRPr lang="en-US" sz="1800" b="1" dirty="0"/>
          </a:p>
          <a:p>
            <a:endParaRPr lang="es-ES" sz="1800" dirty="0"/>
          </a:p>
          <a:p>
            <a:endParaRPr lang="es-ES" sz="1700" dirty="0" smtClean="0"/>
          </a:p>
          <a:p>
            <a:endParaRPr lang="es-ES" sz="1800" b="1" u="sng" dirty="0" smtClean="0"/>
          </a:p>
          <a:p>
            <a:pPr marL="342900" indent="-342900">
              <a:buFont typeface="+mj-lt"/>
              <a:buAutoNum type="alphaLcParenR" startAt="3"/>
            </a:pPr>
            <a:endParaRPr lang="es-ES" sz="1700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810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Marcador de contenido" descr="clip_image002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668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9728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MOSCOVITAS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528392" cy="3528392"/>
          </a:xfrm>
        </p:spPr>
        <p:txBody>
          <a:bodyPr>
            <a:normAutofit/>
          </a:bodyPr>
          <a:lstStyle/>
          <a:p>
            <a:pPr marL="342900" indent="-342900"/>
            <a:endParaRPr lang="en-US" sz="1800" b="1" u="sng" dirty="0" smtClean="0"/>
          </a:p>
          <a:p>
            <a:pPr marL="342900" indent="-342900"/>
            <a:r>
              <a:rPr lang="en-US" sz="1800" b="1" u="sng" dirty="0" smtClean="0"/>
              <a:t>DESCRIPTION</a:t>
            </a:r>
            <a:endParaRPr lang="en-US" sz="1800" b="1" u="sng" dirty="0" smtClean="0"/>
          </a:p>
          <a:p>
            <a:r>
              <a:rPr lang="en-US" sz="1800" dirty="0" smtClean="0"/>
              <a:t>Make </a:t>
            </a:r>
            <a:r>
              <a:rPr lang="en-US" sz="1800" dirty="0"/>
              <a:t>their specialties with the best raw materials, such as almonds and </a:t>
            </a:r>
            <a:r>
              <a:rPr lang="en-US" sz="1800" dirty="0" smtClean="0"/>
              <a:t>chocolate</a:t>
            </a:r>
          </a:p>
          <a:p>
            <a:pPr marL="342900" indent="-342900"/>
            <a:r>
              <a:rPr lang="en-US" sz="1800" b="1" u="sng" dirty="0" smtClean="0"/>
              <a:t>WEIGHT</a:t>
            </a:r>
            <a:r>
              <a:rPr lang="en-US" sz="1800" b="1" dirty="0" smtClean="0"/>
              <a:t>: </a:t>
            </a:r>
            <a:r>
              <a:rPr lang="en-US" sz="1800" dirty="0" smtClean="0"/>
              <a:t>150grs (15 units)</a:t>
            </a:r>
          </a:p>
          <a:p>
            <a:pPr marL="342900" indent="-342900"/>
            <a:r>
              <a:rPr lang="en-US" sz="1800" b="1" u="sng" dirty="0" smtClean="0"/>
              <a:t>PRICE</a:t>
            </a:r>
            <a:r>
              <a:rPr lang="en-US" sz="1800" b="1" dirty="0" smtClean="0"/>
              <a:t>: </a:t>
            </a:r>
            <a:r>
              <a:rPr lang="en-US" sz="1800" dirty="0" smtClean="0"/>
              <a:t>7,30€</a:t>
            </a:r>
          </a:p>
          <a:p>
            <a:r>
              <a:rPr lang="en-US" sz="1800" b="1" u="sng" dirty="0" smtClean="0"/>
              <a:t>REFERENCE</a:t>
            </a:r>
            <a:r>
              <a:rPr lang="en-US" sz="1800" b="1" dirty="0" smtClean="0"/>
              <a:t>: 02</a:t>
            </a:r>
          </a:p>
          <a:p>
            <a:endParaRPr lang="en-US" sz="1800" b="1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4104456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632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109728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CASADIELLAS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3384376" cy="3528392"/>
          </a:xfrm>
        </p:spPr>
        <p:txBody>
          <a:bodyPr>
            <a:normAutofit/>
          </a:bodyPr>
          <a:lstStyle/>
          <a:p>
            <a:pPr marL="342900" indent="-342900"/>
            <a:r>
              <a:rPr lang="es-ES" sz="1800" b="1" u="sng" dirty="0" smtClean="0"/>
              <a:t>DESCRIPTION</a:t>
            </a:r>
          </a:p>
          <a:p>
            <a:r>
              <a:rPr lang="en-US" sz="1800" dirty="0" smtClean="0"/>
              <a:t>Made</a:t>
            </a:r>
            <a:r>
              <a:rPr lang="en-US" sz="1800" dirty="0"/>
              <a:t> with butter, sugar, flour, and then passed in a pan, excellent dessert typical of Asturias.</a:t>
            </a:r>
            <a:endParaRPr lang="es-ES" sz="1800" dirty="0"/>
          </a:p>
          <a:p>
            <a:pPr marL="342900" indent="-342900"/>
            <a:r>
              <a:rPr lang="es-ES" sz="1800" b="1" u="sng" dirty="0" smtClean="0"/>
              <a:t>AMOUNT</a:t>
            </a:r>
          </a:p>
          <a:p>
            <a:r>
              <a:rPr lang="es-ES" sz="1800" dirty="0" smtClean="0"/>
              <a:t>Half dozen / One dozen</a:t>
            </a:r>
          </a:p>
          <a:p>
            <a:pPr marL="342900" indent="-342900"/>
            <a:r>
              <a:rPr lang="es-ES" sz="1800" b="1" u="sng" dirty="0" smtClean="0"/>
              <a:t>PRICE</a:t>
            </a:r>
            <a:r>
              <a:rPr lang="es-ES" sz="1800" b="1" dirty="0" smtClean="0"/>
              <a:t>: </a:t>
            </a:r>
            <a:r>
              <a:rPr lang="en-US" sz="1800" dirty="0" smtClean="0"/>
              <a:t>6€ / 8,70€</a:t>
            </a:r>
          </a:p>
          <a:p>
            <a:r>
              <a:rPr lang="en-US" sz="1800" b="1" u="sng" dirty="0" smtClean="0"/>
              <a:t>REFERENCE</a:t>
            </a:r>
            <a:r>
              <a:rPr lang="en-US" sz="1800" b="1" dirty="0" smtClean="0"/>
              <a:t>: 03</a:t>
            </a:r>
            <a:endParaRPr lang="en-US" sz="1800" b="1" dirty="0"/>
          </a:p>
          <a:p>
            <a:endParaRPr lang="es-ES" sz="1800" b="1" u="sng" dirty="0" smtClean="0"/>
          </a:p>
          <a:p>
            <a:pPr marL="342900" indent="-342900">
              <a:buFont typeface="+mj-lt"/>
              <a:buAutoNum type="alphaLcParenR" startAt="3"/>
            </a:pPr>
            <a:endParaRPr lang="es-E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16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097280"/>
          </a:xfrm>
        </p:spPr>
        <p:txBody>
          <a:bodyPr/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PORK AND COMPANGO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1666095"/>
            <a:ext cx="2971800" cy="316710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1800" b="1" u="sng" dirty="0" smtClean="0"/>
              <a:t>DESCRIPTION </a:t>
            </a:r>
          </a:p>
          <a:p>
            <a:r>
              <a:rPr lang="en-US" sz="1800" dirty="0"/>
              <a:t>Typical  Asturian food, main course.</a:t>
            </a:r>
          </a:p>
          <a:p>
            <a:r>
              <a:rPr lang="en-US" sz="1800" dirty="0"/>
              <a:t>Is eaten with </a:t>
            </a:r>
            <a:r>
              <a:rPr lang="en-US" sz="1800" dirty="0" smtClean="0"/>
              <a:t>sausage.</a:t>
            </a:r>
          </a:p>
          <a:p>
            <a:pPr marL="342900" indent="-342900"/>
            <a:r>
              <a:rPr lang="en-US" sz="1800" b="1" u="sng" dirty="0" smtClean="0"/>
              <a:t>WEIGHT</a:t>
            </a:r>
            <a:r>
              <a:rPr lang="en-US" sz="1800" b="1" dirty="0" smtClean="0"/>
              <a:t>: </a:t>
            </a:r>
            <a:r>
              <a:rPr lang="en-US" sz="1800" dirty="0" smtClean="0"/>
              <a:t>500grs </a:t>
            </a:r>
          </a:p>
          <a:p>
            <a:pPr marL="342900" indent="-342900"/>
            <a:r>
              <a:rPr lang="en-US" sz="1800" b="1" u="sng" dirty="0" smtClean="0"/>
              <a:t>PRICE</a:t>
            </a:r>
            <a:r>
              <a:rPr lang="en-US" sz="1800" b="1" dirty="0" smtClean="0"/>
              <a:t>: </a:t>
            </a:r>
            <a:r>
              <a:rPr lang="en-US" sz="1800" dirty="0" smtClean="0"/>
              <a:t>17,50€</a:t>
            </a:r>
          </a:p>
          <a:p>
            <a:r>
              <a:rPr lang="en-US" sz="1800" b="1" u="sng" dirty="0" smtClean="0"/>
              <a:t>REFERENCE</a:t>
            </a:r>
            <a:r>
              <a:rPr lang="en-US" sz="1800" b="1" dirty="0" smtClean="0"/>
              <a:t>: 04</a:t>
            </a:r>
            <a:endParaRPr lang="es-E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2848"/>
            <a:ext cx="2857500" cy="37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104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31904"/>
            <a:ext cx="8568952" cy="1097280"/>
          </a:xfrm>
        </p:spPr>
        <p:txBody>
          <a:bodyPr/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FUET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744416" cy="4104456"/>
          </a:xfrm>
        </p:spPr>
        <p:txBody>
          <a:bodyPr>
            <a:normAutofit/>
          </a:bodyPr>
          <a:lstStyle/>
          <a:p>
            <a:pPr marL="342900" indent="-342900"/>
            <a:endParaRPr lang="es-ES" sz="1800" b="1" u="sng" dirty="0" smtClean="0"/>
          </a:p>
          <a:p>
            <a:pPr marL="342900" indent="-342900"/>
            <a:endParaRPr lang="es-ES" sz="1800" b="1" u="sng" dirty="0" smtClean="0"/>
          </a:p>
          <a:p>
            <a:pPr marL="342900" indent="-342900"/>
            <a:r>
              <a:rPr lang="es-ES" sz="1800" b="1" u="sng" dirty="0" smtClean="0"/>
              <a:t>DESCRIPTION</a:t>
            </a:r>
          </a:p>
          <a:p>
            <a:r>
              <a:rPr lang="en-US" sz="1800" dirty="0" smtClean="0"/>
              <a:t>Fuet </a:t>
            </a:r>
            <a:r>
              <a:rPr lang="en-US" sz="1800" dirty="0"/>
              <a:t>delicious sticks to take with you </a:t>
            </a:r>
            <a:r>
              <a:rPr lang="en-US" sz="1800" dirty="0" smtClean="0"/>
              <a:t>anywhere.</a:t>
            </a:r>
          </a:p>
          <a:p>
            <a:pPr marL="342900" indent="-342900"/>
            <a:r>
              <a:rPr lang="en-US" sz="1800" b="1" u="sng" dirty="0" smtClean="0"/>
              <a:t>WEIGHT</a:t>
            </a:r>
            <a:r>
              <a:rPr lang="en-US" sz="1800" b="1" dirty="0" smtClean="0"/>
              <a:t>: </a:t>
            </a:r>
            <a:r>
              <a:rPr lang="en-US" sz="1800" dirty="0" smtClean="0"/>
              <a:t>50grs</a:t>
            </a:r>
          </a:p>
          <a:p>
            <a:pPr marL="342900" indent="-342900"/>
            <a:r>
              <a:rPr lang="en-US" sz="1800" b="1" u="sng" dirty="0" smtClean="0"/>
              <a:t>PRICE</a:t>
            </a:r>
            <a:r>
              <a:rPr lang="en-US" sz="1800" b="1" dirty="0" smtClean="0"/>
              <a:t>: </a:t>
            </a:r>
            <a:r>
              <a:rPr lang="en-US" sz="1800" dirty="0" smtClean="0"/>
              <a:t>1,50 €</a:t>
            </a:r>
          </a:p>
          <a:p>
            <a:r>
              <a:rPr lang="en-US" sz="1800" u="sng" dirty="0" smtClean="0"/>
              <a:t>REFERENCE</a:t>
            </a:r>
            <a:r>
              <a:rPr lang="en-US" sz="1800" dirty="0" smtClean="0"/>
              <a:t>: 05</a:t>
            </a: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0289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12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97280"/>
          </a:xfrm>
        </p:spPr>
        <p:txBody>
          <a:bodyPr/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TABLE OF SAUSAGES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737432"/>
            <a:ext cx="3528392" cy="3635784"/>
          </a:xfrm>
        </p:spPr>
        <p:txBody>
          <a:bodyPr>
            <a:normAutofit/>
          </a:bodyPr>
          <a:lstStyle/>
          <a:p>
            <a:pPr marL="342900" indent="-342900"/>
            <a:endParaRPr lang="es-ES" sz="1800" b="1" u="sng" dirty="0" smtClean="0"/>
          </a:p>
          <a:p>
            <a:pPr marL="342900" indent="-342900"/>
            <a:r>
              <a:rPr lang="es-ES" sz="1800" b="1" u="sng" smtClean="0"/>
              <a:t>DESCRIPTION</a:t>
            </a:r>
            <a:endParaRPr lang="es-ES" sz="1800" b="1" u="sng" dirty="0" smtClean="0"/>
          </a:p>
          <a:p>
            <a:r>
              <a:rPr lang="en-US" sz="1800" dirty="0" smtClean="0"/>
              <a:t>Variety </a:t>
            </a:r>
            <a:r>
              <a:rPr lang="en-US" sz="1800" dirty="0"/>
              <a:t>of sausages typical Asturian.</a:t>
            </a:r>
          </a:p>
          <a:p>
            <a:r>
              <a:rPr lang="es-ES" sz="1800" dirty="0"/>
              <a:t>    ¡ALL KINDS</a:t>
            </a:r>
            <a:r>
              <a:rPr lang="es-ES" sz="1800" dirty="0" smtClean="0"/>
              <a:t>!</a:t>
            </a:r>
          </a:p>
          <a:p>
            <a:pPr marL="342900" indent="-342900"/>
            <a:r>
              <a:rPr lang="es-ES" sz="1800" b="1" u="sng" dirty="0" smtClean="0"/>
              <a:t>AMOUNT</a:t>
            </a:r>
            <a:r>
              <a:rPr lang="es-ES" sz="1800" b="1" dirty="0" smtClean="0"/>
              <a:t>: </a:t>
            </a:r>
            <a:r>
              <a:rPr lang="es-ES" sz="1800" dirty="0" smtClean="0"/>
              <a:t>250 grs</a:t>
            </a:r>
          </a:p>
          <a:p>
            <a:pPr marL="342900" indent="-342900"/>
            <a:r>
              <a:rPr lang="es-ES" sz="1800" b="1" u="sng" dirty="0" smtClean="0"/>
              <a:t>PRICE</a:t>
            </a:r>
            <a:r>
              <a:rPr lang="es-ES" sz="1800" b="1" dirty="0" smtClean="0"/>
              <a:t>: </a:t>
            </a:r>
            <a:r>
              <a:rPr lang="es-ES" sz="1800" dirty="0" smtClean="0"/>
              <a:t>10€</a:t>
            </a:r>
          </a:p>
          <a:p>
            <a:r>
              <a:rPr lang="es-ES_tradnl" sz="1800" b="1" u="sng" dirty="0" smtClean="0"/>
              <a:t>REFERENCE</a:t>
            </a:r>
            <a:r>
              <a:rPr lang="es-ES_tradnl" sz="1800" b="1" dirty="0" smtClean="0"/>
              <a:t>:  06</a:t>
            </a:r>
            <a:endParaRPr lang="es-ES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7" y="2060848"/>
            <a:ext cx="2717001" cy="27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88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97280"/>
          </a:xfrm>
        </p:spPr>
        <p:txBody>
          <a:bodyPr/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HONEY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3096344" cy="3672408"/>
          </a:xfrm>
        </p:spPr>
        <p:txBody>
          <a:bodyPr>
            <a:normAutofit/>
          </a:bodyPr>
          <a:lstStyle/>
          <a:p>
            <a:pPr marL="342900" indent="-342900"/>
            <a:endParaRPr lang="es-ES" sz="1800" b="1" u="sng" dirty="0" smtClean="0"/>
          </a:p>
          <a:p>
            <a:pPr marL="342900" indent="-342900"/>
            <a:r>
              <a:rPr lang="es-ES" sz="1800" b="1" u="sng" dirty="0" smtClean="0"/>
              <a:t>DESCRIPTION</a:t>
            </a:r>
            <a:endParaRPr lang="es-ES" sz="1800" b="1" u="sng" dirty="0" smtClean="0"/>
          </a:p>
          <a:p>
            <a:r>
              <a:rPr lang="es-ES" sz="1800" dirty="0" err="1" smtClean="0"/>
              <a:t>Honey</a:t>
            </a:r>
            <a:r>
              <a:rPr lang="es-ES" sz="1800" dirty="0" smtClean="0"/>
              <a:t> </a:t>
            </a:r>
            <a:r>
              <a:rPr lang="es-ES" sz="1800" dirty="0"/>
              <a:t>collected from bees.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treat for the palate and </a:t>
            </a:r>
            <a:r>
              <a:rPr lang="en-US" sz="1800" dirty="0" smtClean="0"/>
              <a:t>healthy.</a:t>
            </a:r>
          </a:p>
          <a:p>
            <a:pPr marL="342900" indent="-342900"/>
            <a:r>
              <a:rPr lang="es-ES" sz="1800" b="1" u="sng" dirty="0" smtClean="0"/>
              <a:t>WEIGHT</a:t>
            </a:r>
            <a:r>
              <a:rPr lang="es-ES" sz="1800" b="1" dirty="0" smtClean="0"/>
              <a:t>: </a:t>
            </a:r>
            <a:r>
              <a:rPr lang="en-US" sz="1800" dirty="0" smtClean="0"/>
              <a:t>1/2kg</a:t>
            </a:r>
          </a:p>
          <a:p>
            <a:pPr marL="342900" indent="-342900"/>
            <a:r>
              <a:rPr lang="en-US" sz="1800" b="1" u="sng" dirty="0" smtClean="0"/>
              <a:t>PRICE</a:t>
            </a:r>
            <a:r>
              <a:rPr lang="en-US" sz="1800" b="1" dirty="0" smtClean="0"/>
              <a:t>: </a:t>
            </a:r>
            <a:r>
              <a:rPr lang="en-US" sz="1800" dirty="0" smtClean="0"/>
              <a:t>6€</a:t>
            </a:r>
          </a:p>
          <a:p>
            <a:r>
              <a:rPr lang="en-US" sz="1800" b="1" u="sng" dirty="0" smtClean="0"/>
              <a:t>REFERENCE</a:t>
            </a:r>
            <a:r>
              <a:rPr lang="en-US" sz="1800" b="1" dirty="0" smtClean="0"/>
              <a:t>: 07</a:t>
            </a:r>
            <a:endParaRPr lang="es-ES" sz="1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59943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1200150" cy="103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356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306</TotalTime>
  <Words>299</Words>
  <Application>Microsoft Office PowerPoint</Application>
  <PresentationFormat>Presentación en pantalla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Horizonte</vt:lpstr>
      <vt:lpstr>Diapositiva 1</vt:lpstr>
      <vt:lpstr>Diapositiva 2</vt:lpstr>
      <vt:lpstr> SUSPIROS DEL NALÓN</vt:lpstr>
      <vt:lpstr>MOSCOVITAS</vt:lpstr>
      <vt:lpstr>CASADIELLAS</vt:lpstr>
      <vt:lpstr>PORK AND COMPANGO</vt:lpstr>
      <vt:lpstr>FUET</vt:lpstr>
      <vt:lpstr>TABLE OF SAUSAGES</vt:lpstr>
      <vt:lpstr>HONEY</vt:lpstr>
      <vt:lpstr>Cabrales cheese cream</vt:lpstr>
      <vt:lpstr>Cabrales cheese d.o. "Tasting gourmet"</vt:lpstr>
      <vt:lpstr>complements</vt:lpstr>
      <vt:lpstr>          Spain bracelet</vt:lpstr>
      <vt:lpstr>Bells brazalet</vt:lpstr>
      <vt:lpstr>  Cow’s teddy</vt:lpstr>
      <vt:lpstr>Asturias keychain</vt:lpstr>
      <vt:lpstr>Soap</vt:lpstr>
      <vt:lpstr>Class members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grupo6</dc:creator>
  <cp:lastModifiedBy>brubio</cp:lastModifiedBy>
  <cp:revision>37</cp:revision>
  <dcterms:created xsi:type="dcterms:W3CDTF">2012-03-13T08:25:30Z</dcterms:created>
  <dcterms:modified xsi:type="dcterms:W3CDTF">2012-04-27T11:18:15Z</dcterms:modified>
</cp:coreProperties>
</file>