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65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396" autoAdjust="0"/>
  </p:normalViewPr>
  <p:slideViewPr>
    <p:cSldViewPr snapToGrid="0" snapToObjects="1">
      <p:cViewPr varScale="1">
        <p:scale>
          <a:sx n="91" d="100"/>
          <a:sy n="91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994061-AE31-4A13-B54B-CD4D661BFA9E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B19D0D-7B5A-4448-A7D8-6BA4D4448CB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362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27723-711F-4F71-8973-F141B405C2F3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467D55-2F67-4AD4-91C1-DCA3CB9C0FB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CB5C6-4CC9-44F6-900D-EDE5E5913396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7F4D677-145D-43BF-8A08-69A7903B40E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98F4-7ABA-41D1-9CBF-FA106C86EB68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4888-A456-40F5-A2EA-0F6C7738209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03E5-65B0-4C0B-B66A-A81583B0475F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6D4B-AE1D-4EE6-AEE6-743F328B6A2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0622-C559-499E-BE7D-CF0AA6C4F792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33A3-635C-44B2-AC46-0D99D0A7E66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9382-19E0-4032-8D4E-7F0319AFF4A6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3C40-79F7-4B22-992B-29A1DCF690C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33DB-3782-4552-9F65-7D8C65AB6AEF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1D81-9E77-4891-A397-D772EE2AC9D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F620-21FF-4D85-9124-DFEE3EAB33C1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5F38-3F78-4D01-88C1-A12B77577A6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0508-4FDC-43C1-BF90-B7D2426464E0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6A79-6A64-4DCE-BAEA-AB500A3DA20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AF19-DDD4-4F6A-9E78-857346BBE2A9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A4C2-DA67-4D5B-8BCC-94D04281CC7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C0C4-5F85-4119-95A3-66367E7066E9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1F30-FCBD-4452-BD31-B7769C756B4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67F6-4633-47BE-BF65-55296C854BB6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4518-2D91-4F17-9262-BAF6EDEEE13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A1F53107-4B9D-48CD-847B-7CDF9520B175}" type="datetimeFigureOut">
              <a:rPr lang="es-ES"/>
              <a:pPr>
                <a:defRPr/>
              </a:pPr>
              <a:t>27/04/12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19A749D-2E40-4A59-84A4-2A58B7FD067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rse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138" y="1695855"/>
            <a:ext cx="5048284" cy="3160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0249" y="-618645"/>
            <a:ext cx="4314551" cy="1673533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 smtClean="0">
                <a:ln w="50800"/>
                <a:solidFill>
                  <a:srgbClr val="FFFFF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INTERSEI  S.COOP</a:t>
            </a:r>
            <a:endParaRPr lang="es-ES" sz="3200" b="1" dirty="0">
              <a:ln w="50800"/>
              <a:solidFill>
                <a:srgbClr val="FFFFFF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3888" y="4584700"/>
            <a:ext cx="2447925" cy="911225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s-ES" sz="2200" b="1" i="1" smtClean="0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Catálogo de productos</a:t>
            </a:r>
          </a:p>
          <a:p>
            <a:pPr algn="r">
              <a:lnSpc>
                <a:spcPct val="80000"/>
              </a:lnSpc>
            </a:pPr>
            <a:r>
              <a:rPr lang="es-ES_tradnl" sz="1400" b="1" i="1" smtClean="0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List of items</a:t>
            </a:r>
            <a:endParaRPr lang="es-ES" sz="1400" b="1" i="1" smtClean="0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oduct-51309-3.fu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120" y="575234"/>
            <a:ext cx="2901370" cy="270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Product-51309-4.org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495" y="575234"/>
            <a:ext cx="2740341" cy="270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Subtítulo 2"/>
          <p:cNvSpPr txBox="1">
            <a:spLocks/>
          </p:cNvSpPr>
          <p:nvPr/>
        </p:nvSpPr>
        <p:spPr bwMode="auto">
          <a:xfrm>
            <a:off x="1339850" y="4243388"/>
            <a:ext cx="26241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4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Relojes de pared decorativos</a:t>
            </a:r>
          </a:p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_tradnl" sz="12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Wall clocks</a:t>
            </a:r>
            <a:endParaRPr lang="es-ES" sz="12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16413" y="3949700"/>
            <a:ext cx="38766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Originales relojes de diseño hechos con diferentes materiales como madera, acetato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…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Adecuados para cualquier tipo de pared.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 recogen encargos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Medidas: 30 cm diámetro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Colores: según encargo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387725" y="5737225"/>
            <a:ext cx="2703513" cy="53181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0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15 euros/ud.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4938" y="-152400"/>
            <a:ext cx="3609975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err="1" smtClean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PRESENTACIóN</a:t>
            </a:r>
            <a:endParaRPr lang="es-ES" sz="3200" dirty="0">
              <a:solidFill>
                <a:schemeClr val="bg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65450" y="3376613"/>
            <a:ext cx="50419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Nuestro principal objetivo es crear una empresa con productos fabricados por nosotros mismos con distintos tipos de materiales dando prioridad a materiales reciclados.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Todo esto se hace posible mediante medidas de autofinanciación de la cooperativa  para así poder sacar el mayor beneficio, no solo económica si no medioambientalmente.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634038" y="2717800"/>
            <a:ext cx="2238375" cy="658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2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Objetivos</a:t>
            </a:r>
          </a:p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_tradnl" sz="12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Goals</a:t>
            </a:r>
            <a:endParaRPr lang="es-ES" sz="12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08" y="963743"/>
            <a:ext cx="2844253" cy="2133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5" name="Rectángulo 9"/>
          <p:cNvSpPr>
            <a:spLocks noChangeArrowheads="1"/>
          </p:cNvSpPr>
          <p:nvPr/>
        </p:nvSpPr>
        <p:spPr bwMode="auto">
          <a:xfrm>
            <a:off x="3579813" y="4762500"/>
            <a:ext cx="429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Our main goal is to create a new company with our own hand-made products with different types of recycled materials.</a:t>
            </a:r>
          </a:p>
          <a:p>
            <a:pPr algn="r"/>
            <a:r>
              <a:rPr lang="es-ES_tradnl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The cooperative is made possible by self-financing techniques to get the most economical and environmental advantage</a:t>
            </a:r>
            <a:endParaRPr lang="es-ES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1830388" y="1020763"/>
            <a:ext cx="5370512" cy="43957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>
                <a:solidFill>
                  <a:srgbClr val="A91967"/>
                </a:solidFill>
                <a:latin typeface="Futura"/>
                <a:ea typeface="MS PGothic" pitchFamily="34" charset="-128"/>
                <a:sym typeface="Futura"/>
              </a:rPr>
              <a:t>•</a:t>
            </a:r>
            <a:r>
              <a:rPr lang="en-US" sz="2000">
                <a:solidFill>
                  <a:srgbClr val="A91967"/>
                </a:solidFill>
                <a:latin typeface="Baskerville"/>
                <a:ea typeface="MS PGothic" pitchFamily="34" charset="-128"/>
                <a:cs typeface="Baskerville"/>
                <a:sym typeface="Futura"/>
              </a:rPr>
              <a:t>	</a:t>
            </a:r>
            <a:r>
              <a:rPr lang="en-US" sz="2000" b="1" i="1">
                <a:solidFill>
                  <a:srgbClr val="A91967"/>
                </a:solidFill>
                <a:latin typeface="Baskerville"/>
                <a:ea typeface="MS PGothic" pitchFamily="34" charset="-128"/>
                <a:cs typeface="Baskerville"/>
                <a:sym typeface="Futura"/>
              </a:rPr>
              <a:t>Todos los artículos llevan incluido el  	I.V.A. 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2000" b="1" i="1">
              <a:solidFill>
                <a:srgbClr val="A91967"/>
              </a:solidFill>
              <a:latin typeface="Baskerville"/>
              <a:ea typeface="MS PGothic" pitchFamily="34" charset="-128"/>
              <a:cs typeface="Baskerville"/>
              <a:sym typeface="Futura"/>
            </a:endParaRP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b="1" i="1">
                <a:solidFill>
                  <a:srgbClr val="A91967"/>
                </a:solidFill>
                <a:latin typeface="Baskerville"/>
                <a:ea typeface="MS PGothic" pitchFamily="34" charset="-128"/>
                <a:cs typeface="Baskerville"/>
                <a:sym typeface="Futura"/>
              </a:rPr>
              <a:t>•	Los gastos de transporte corren por 	cuenta del comprador.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2000" b="1" i="1">
              <a:solidFill>
                <a:srgbClr val="A91967"/>
              </a:solidFill>
              <a:latin typeface="Baskerville"/>
              <a:ea typeface="MS PGothic" pitchFamily="34" charset="-128"/>
              <a:cs typeface="Baskerville"/>
              <a:sym typeface="Futura"/>
            </a:endParaRP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b="1" i="1">
                <a:solidFill>
                  <a:srgbClr val="A91967"/>
                </a:solidFill>
                <a:latin typeface="Baskerville"/>
                <a:ea typeface="MS PGothic" pitchFamily="34" charset="-128"/>
                <a:cs typeface="Baskerville"/>
                <a:sym typeface="Futura"/>
              </a:rPr>
              <a:t>•	Para cualquier duda, aclaración o 	sugerencia de nuestros productos no 	duden en enviarnos un correo 	electrónico.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2000" b="1" i="1">
              <a:solidFill>
                <a:srgbClr val="A91967"/>
              </a:solidFill>
              <a:latin typeface="Baskerville"/>
              <a:ea typeface="MS PGothic" pitchFamily="34" charset="-128"/>
              <a:cs typeface="Baskerville"/>
              <a:sym typeface="Futura"/>
            </a:endParaRPr>
          </a:p>
          <a:p>
            <a:pPr algn="just"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b="1" i="1">
                <a:solidFill>
                  <a:srgbClr val="A91967"/>
                </a:solidFill>
                <a:latin typeface="Baskerville"/>
                <a:ea typeface="MS PGothic" pitchFamily="34" charset="-128"/>
                <a:cs typeface="Baskerville"/>
                <a:sym typeface="Futura"/>
              </a:rPr>
              <a:t>Todos los productos son originales, hechos a mano por nosotros mismos.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6561138" y="708025"/>
            <a:ext cx="1433512" cy="660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0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Listado de productos</a:t>
            </a:r>
          </a:p>
          <a:p>
            <a:pPr algn="r" defTabSz="914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_tradnl" sz="12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List of items</a:t>
            </a:r>
            <a:endParaRPr lang="es-ES" sz="12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pic>
        <p:nvPicPr>
          <p:cNvPr id="8" name="Picture 4" descr="IMG_3487 copia"/>
          <p:cNvPicPr>
            <a:picLocks noChangeAspect="1" noChangeArrowheads="1"/>
          </p:cNvPicPr>
          <p:nvPr/>
        </p:nvPicPr>
        <p:blipFill>
          <a:blip r:embed="rId3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5011">
            <a:off x="1393172" y="368665"/>
            <a:ext cx="1630107" cy="108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" name="Picture 4" descr="Guindilla echa"/>
          <p:cNvPicPr>
            <a:picLocks noChangeAspect="1" noChangeArrowheads="1"/>
          </p:cNvPicPr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22235" flipH="1">
            <a:off x="1409691" y="2870568"/>
            <a:ext cx="660186" cy="1180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5" descr="Anillo Negro"/>
          <p:cNvPicPr>
            <a:picLocks noChangeAspect="1" noChangeArrowheads="1"/>
          </p:cNvPicPr>
          <p:nvPr/>
        </p:nvPicPr>
        <p:blipFill>
          <a:blip r:embed="rId5" cstate="email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752" y="2562790"/>
            <a:ext cx="1559617" cy="1039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5" descr="pendientes oreo"/>
          <p:cNvPicPr>
            <a:picLocks noChangeAspect="1" noChangeArrowheads="1"/>
          </p:cNvPicPr>
          <p:nvPr/>
        </p:nvPicPr>
        <p:blipFill>
          <a:blip r:embed="rId6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3989">
            <a:off x="1034922" y="3997239"/>
            <a:ext cx="1482328" cy="988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Imagen 4" descr="lampara.jpg"/>
          <p:cNvPicPr>
            <a:picLocks noChangeAspect="1"/>
          </p:cNvPicPr>
          <p:nvPr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347676" y="4334404"/>
            <a:ext cx="2020544" cy="1553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3989388" y="1931988"/>
            <a:ext cx="243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1200">
                <a:solidFill>
                  <a:srgbClr val="595959"/>
                </a:solidFill>
                <a:latin typeface="Franklin Gothic Book" pitchFamily="34" charset="0"/>
              </a:rPr>
              <a:t>A</a:t>
            </a:r>
            <a:r>
              <a:rPr lang="es-ES_tradnl" sz="1200">
                <a:solidFill>
                  <a:srgbClr val="595959"/>
                </a:solidFill>
                <a:latin typeface="Franklin Gothic Book" pitchFamily="34" charset="0"/>
              </a:rPr>
              <a:t>nillos de alambre de plata</a:t>
            </a:r>
            <a:endParaRPr lang="es-ES" sz="1200">
              <a:solidFill>
                <a:srgbClr val="595959"/>
              </a:solidFill>
              <a:latin typeface="Franklin Gothic Book" pitchFamily="34" charset="0"/>
            </a:endParaRPr>
          </a:p>
          <a:p>
            <a:r>
              <a:rPr lang="es-ES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Silver´s m</a:t>
            </a:r>
            <a:r>
              <a:rPr lang="es-ES_tradnl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etal rings</a:t>
            </a:r>
            <a:endParaRPr lang="es-ES" sz="1200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90975" y="2538413"/>
            <a:ext cx="38115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1200">
                <a:solidFill>
                  <a:srgbClr val="595959"/>
                </a:solidFill>
                <a:latin typeface="Franklin Gothic Book" pitchFamily="34" charset="0"/>
              </a:rPr>
              <a:t>A</a:t>
            </a:r>
            <a:r>
              <a:rPr lang="es-ES_tradnl" sz="1200">
                <a:solidFill>
                  <a:srgbClr val="595959"/>
                </a:solidFill>
                <a:latin typeface="Franklin Gothic Book" pitchFamily="34" charset="0"/>
              </a:rPr>
              <a:t>nillos y pendientes artesanales</a:t>
            </a:r>
          </a:p>
          <a:p>
            <a:r>
              <a:rPr lang="es-ES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Hand-made rings &amp; earrings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990975" y="3089275"/>
            <a:ext cx="18621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_tradnl" sz="1200">
                <a:solidFill>
                  <a:srgbClr val="595959"/>
                </a:solidFill>
                <a:latin typeface="Franklin Gothic Book" pitchFamily="34" charset="0"/>
              </a:rPr>
              <a:t>Colgantes artesanales</a:t>
            </a:r>
          </a:p>
          <a:p>
            <a:r>
              <a:rPr lang="es-ES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Hand-made necklaces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246563" y="3602038"/>
            <a:ext cx="1862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1200">
                <a:solidFill>
                  <a:srgbClr val="595959"/>
                </a:solidFill>
                <a:latin typeface="Franklin Gothic Book" pitchFamily="34" charset="0"/>
              </a:rPr>
              <a:t>A</a:t>
            </a:r>
            <a:r>
              <a:rPr lang="es-ES_tradnl" sz="1200">
                <a:solidFill>
                  <a:srgbClr val="595959"/>
                </a:solidFill>
                <a:latin typeface="Franklin Gothic Book" pitchFamily="34" charset="0"/>
              </a:rPr>
              <a:t>nillos y pendientes oreo</a:t>
            </a:r>
          </a:p>
          <a:p>
            <a:r>
              <a:rPr lang="es-ES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O</a:t>
            </a:r>
            <a:r>
              <a:rPr lang="es-ES_tradnl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reo´s rings &amp; earrings</a:t>
            </a:r>
            <a:endParaRPr lang="es-ES" sz="1200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21250" y="4151313"/>
            <a:ext cx="18621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Lámparas de diseño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solidFill>
                  <a:srgbClr val="A91967"/>
                </a:solidFill>
                <a:latin typeface="Baskerville"/>
                <a:cs typeface="Baskerville"/>
              </a:rPr>
              <a:t>D</a:t>
            </a:r>
            <a:r>
              <a:rPr lang="es-ES_tradnl" sz="1200" i="1" dirty="0" err="1">
                <a:solidFill>
                  <a:srgbClr val="A91967"/>
                </a:solidFill>
                <a:latin typeface="Baskerville"/>
                <a:cs typeface="Baskerville"/>
              </a:rPr>
              <a:t>esign</a:t>
            </a:r>
            <a:r>
              <a:rPr lang="es-ES_tradnl" sz="1200" i="1" dirty="0">
                <a:solidFill>
                  <a:srgbClr val="A91967"/>
                </a:solidFill>
                <a:latin typeface="Baskerville"/>
                <a:cs typeface="Baskerville"/>
              </a:rPr>
              <a:t> </a:t>
            </a:r>
            <a:r>
              <a:rPr lang="es-ES_tradnl" sz="1200" i="1" dirty="0" err="1">
                <a:solidFill>
                  <a:srgbClr val="A91967"/>
                </a:solidFill>
                <a:latin typeface="Baskerville"/>
                <a:cs typeface="Baskerville"/>
              </a:rPr>
              <a:t>lamps</a:t>
            </a:r>
            <a:endParaRPr lang="es-ES" sz="1200" i="1" dirty="0">
              <a:solidFill>
                <a:srgbClr val="A91967"/>
              </a:solidFill>
              <a:latin typeface="Baskerville"/>
              <a:cs typeface="Baskerville"/>
            </a:endParaRPr>
          </a:p>
        </p:txBody>
      </p:sp>
      <p:pic>
        <p:nvPicPr>
          <p:cNvPr id="18" name="Imagen 17" descr="Product-51309-3-fanfare-wall-clock.full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9030">
            <a:off x="3898826" y="5019521"/>
            <a:ext cx="1546353" cy="1413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CuadroTexto 18"/>
          <p:cNvSpPr txBox="1"/>
          <p:nvPr/>
        </p:nvSpPr>
        <p:spPr>
          <a:xfrm>
            <a:off x="5680075" y="4578350"/>
            <a:ext cx="2314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</a:t>
            </a:r>
            <a:r>
              <a:rPr lang="es-ES_tradn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elojes</a:t>
            </a: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de </a:t>
            </a:r>
            <a:r>
              <a:rPr lang="es-ES_tradn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parez</a:t>
            </a: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decorativos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dirty="0">
                <a:solidFill>
                  <a:srgbClr val="A91967"/>
                </a:solidFill>
                <a:latin typeface="Baskerville"/>
                <a:cs typeface="Baskerville"/>
              </a:rPr>
              <a:t>D</a:t>
            </a:r>
            <a:r>
              <a:rPr lang="es-ES_tradnl" sz="1200" i="1" dirty="0" err="1">
                <a:solidFill>
                  <a:srgbClr val="A91967"/>
                </a:solidFill>
                <a:latin typeface="Baskerville"/>
                <a:cs typeface="Baskerville"/>
              </a:rPr>
              <a:t>ecorative</a:t>
            </a:r>
            <a:r>
              <a:rPr lang="es-ES_tradnl" sz="1200" i="1" dirty="0">
                <a:solidFill>
                  <a:srgbClr val="A91967"/>
                </a:solidFill>
                <a:latin typeface="Baskerville"/>
                <a:cs typeface="Baskerville"/>
              </a:rPr>
              <a:t> </a:t>
            </a:r>
            <a:r>
              <a:rPr lang="es-ES_tradnl" sz="1200" i="1" dirty="0" err="1">
                <a:solidFill>
                  <a:srgbClr val="A91967"/>
                </a:solidFill>
                <a:latin typeface="Baskerville"/>
                <a:cs typeface="Baskerville"/>
              </a:rPr>
              <a:t>wall</a:t>
            </a:r>
            <a:r>
              <a:rPr lang="es-ES_tradnl" sz="1200" i="1" dirty="0">
                <a:solidFill>
                  <a:srgbClr val="A91967"/>
                </a:solidFill>
                <a:latin typeface="Baskerville"/>
                <a:cs typeface="Baskerville"/>
              </a:rPr>
              <a:t> </a:t>
            </a:r>
            <a:r>
              <a:rPr lang="es-ES_tradnl" sz="1200" i="1" dirty="0" err="1">
                <a:solidFill>
                  <a:srgbClr val="A91967"/>
                </a:solidFill>
                <a:latin typeface="Baskerville"/>
                <a:cs typeface="Baskerville"/>
              </a:rPr>
              <a:t>clocks</a:t>
            </a:r>
            <a:endParaRPr lang="es-ES" sz="1200" i="1" dirty="0">
              <a:solidFill>
                <a:srgbClr val="A91967"/>
              </a:solidFill>
              <a:latin typeface="Baskerville"/>
              <a:cs typeface="Baskerville"/>
            </a:endParaRPr>
          </a:p>
        </p:txBody>
      </p:sp>
      <p:pic>
        <p:nvPicPr>
          <p:cNvPr id="20" name="Imagen 19" descr="IMG_3492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16711">
            <a:off x="2539914" y="1367732"/>
            <a:ext cx="895168" cy="925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CuadroTexto 20"/>
          <p:cNvSpPr txBox="1"/>
          <p:nvPr/>
        </p:nvSpPr>
        <p:spPr>
          <a:xfrm>
            <a:off x="3989388" y="1368425"/>
            <a:ext cx="23034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_tradnl" sz="1200">
                <a:solidFill>
                  <a:srgbClr val="595959"/>
                </a:solidFill>
                <a:latin typeface="Franklin Gothic Book" pitchFamily="34" charset="0"/>
              </a:rPr>
              <a:t>Pulseras de chapas metálicas</a:t>
            </a:r>
          </a:p>
          <a:p>
            <a:r>
              <a:rPr lang="es-ES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M</a:t>
            </a:r>
            <a:r>
              <a:rPr lang="es-ES_tradnl" sz="12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etal badges bracelets</a:t>
            </a:r>
            <a:endParaRPr lang="es-ES" sz="1200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G_348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28" y="683881"/>
            <a:ext cx="5819227" cy="303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972175" y="4078288"/>
            <a:ext cx="2328863" cy="820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0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Pulsera de chapas metálicas</a:t>
            </a:r>
          </a:p>
          <a:p>
            <a:pPr algn="r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4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M</a:t>
            </a:r>
            <a:r>
              <a:rPr lang="es-ES_tradnl" sz="14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etal sheet bracelets</a:t>
            </a:r>
            <a:endParaRPr lang="es-ES" sz="1400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  <a:p>
            <a:pPr algn="r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endParaRPr lang="es-ES" sz="20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78175" y="4819650"/>
            <a:ext cx="51228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Las pulseras de moda de esta temporada ya están en </a:t>
            </a:r>
            <a:r>
              <a:rPr lang="es-ES_tradn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Intersei</a:t>
            </a: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combinadas con diferentes tipos de cordones y colores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4" name="Rectángulo 6"/>
          <p:cNvSpPr>
            <a:spLocks noChangeArrowheads="1"/>
          </p:cNvSpPr>
          <p:nvPr/>
        </p:nvSpPr>
        <p:spPr bwMode="auto">
          <a:xfrm>
            <a:off x="1274763" y="5513388"/>
            <a:ext cx="1431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3 euros/ud</a:t>
            </a:r>
            <a:endParaRPr lang="es-E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G_349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352" y="813714"/>
            <a:ext cx="3822202" cy="3069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IMG_349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64689" y="2531743"/>
            <a:ext cx="3819065" cy="3122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60450" y="3883025"/>
            <a:ext cx="2327275" cy="8207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0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Anillo de alambre de plata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4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M</a:t>
            </a:r>
            <a:r>
              <a:rPr lang="es-ES_tradnl" sz="14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etal ring</a:t>
            </a:r>
            <a:endParaRPr lang="es-ES" sz="1400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endParaRPr lang="es-ES" sz="20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60450" y="4703763"/>
            <a:ext cx="38227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Anillos de diseño realizados con hilo de alambre bañado en plata, un complemento perfecto para cualquier ocasión y lo más importante de todo, asequible a todos los bolsillos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387725" y="5511800"/>
            <a:ext cx="1603375" cy="53181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0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4 euros/ud.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n 4" descr="Anillo azu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13" y="3917950"/>
            <a:ext cx="25654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Anillo Negr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272" y="449986"/>
            <a:ext cx="3259401" cy="2106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952500" y="3817938"/>
            <a:ext cx="39449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Os mostramos nuestros más originales y divertidos complementos de moda, anillos y pendientes de guindilla y mora, con aplicaciones en dorado o plateado para los anillos, y diversos cordones para los colgantes.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Colores disponibles: azul, rojo y negro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952500" y="3059113"/>
            <a:ext cx="2327275" cy="8191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5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Anillos, pendientes y colgantes artesanales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100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Hand-made rings, earrings &amp; necklaces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endParaRPr lang="es-ES" sz="15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endParaRPr lang="es-ES" sz="15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546350" y="4799013"/>
            <a:ext cx="2574925" cy="9080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4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Anillos: 1,50 euros ud.*</a:t>
            </a:r>
          </a:p>
          <a:p>
            <a:pPr algn="r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4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Pendientes: 2,00 euros ud*</a:t>
            </a:r>
          </a:p>
          <a:p>
            <a:pPr algn="r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4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Colgantes: 2,50 euros ud.*</a:t>
            </a:r>
          </a:p>
          <a:p>
            <a:pPr algn="r" defTabSz="9144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endParaRPr lang="es-ES" sz="14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pic>
        <p:nvPicPr>
          <p:cNvPr id="2" name="Imagen 1" descr="Guindilla ech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81990">
            <a:off x="4604619" y="1229638"/>
            <a:ext cx="3462485" cy="1573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ángulo 5"/>
          <p:cNvSpPr/>
          <p:nvPr/>
        </p:nvSpPr>
        <p:spPr>
          <a:xfrm>
            <a:off x="769938" y="5924550"/>
            <a:ext cx="3944937" cy="427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000">
                <a:solidFill>
                  <a:srgbClr val="595959"/>
                </a:solidFill>
                <a:latin typeface="Franklin Gothic Book" pitchFamily="34" charset="0"/>
              </a:rPr>
              <a:t>* OFERTA 3X2 ( combinando los productos mas caros)</a:t>
            </a:r>
          </a:p>
          <a:p>
            <a:pPr algn="just"/>
            <a:endParaRPr lang="es-ES_tradnl" sz="1200">
              <a:solidFill>
                <a:srgbClr val="595959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endientes ore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05" y="837405"/>
            <a:ext cx="5065657" cy="2512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 descr="pendientes oreo.jpg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4487">
            <a:off x="5337947" y="2791826"/>
            <a:ext cx="3139871" cy="25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16175" y="3573463"/>
            <a:ext cx="2540000" cy="655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 defTabSz="914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0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Anillos y pendientes de oreo</a:t>
            </a:r>
          </a:p>
          <a:p>
            <a:pPr algn="r" defTabSz="914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_tradnl" sz="12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Oreo´s rings &amp; earrings</a:t>
            </a:r>
            <a:endParaRPr lang="es-ES" sz="12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23925" y="4397375"/>
            <a:ext cx="3541713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Os mostramos nuestros más originales y divertidos complementos de moda, anillos y pendientes de oreo, con aplicaciones en dorado o plateado.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923925" y="5059363"/>
            <a:ext cx="3235325" cy="909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ES" sz="1900" b="1" i="1" dirty="0" smtClean="0">
                <a:solidFill>
                  <a:srgbClr val="A91967"/>
                </a:solidFill>
                <a:latin typeface="Baskerville"/>
                <a:cs typeface="Baskerville"/>
              </a:rPr>
              <a:t>Anillos: 1,50 euros </a:t>
            </a:r>
            <a:r>
              <a:rPr lang="es-ES" sz="1900" b="1" i="1" dirty="0" err="1" smtClean="0">
                <a:solidFill>
                  <a:srgbClr val="A91967"/>
                </a:solidFill>
                <a:latin typeface="Baskerville"/>
                <a:cs typeface="Baskerville"/>
              </a:rPr>
              <a:t>ud.</a:t>
            </a:r>
            <a:endParaRPr lang="es-ES" sz="1900" b="1" i="1" dirty="0" smtClean="0">
              <a:solidFill>
                <a:srgbClr val="A91967"/>
              </a:solidFill>
              <a:latin typeface="Baskerville"/>
              <a:cs typeface="Baskerville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ES" sz="1900" b="1" i="1" dirty="0" smtClean="0">
                <a:solidFill>
                  <a:srgbClr val="A91967"/>
                </a:solidFill>
                <a:latin typeface="Baskerville"/>
                <a:cs typeface="Baskerville"/>
              </a:rPr>
              <a:t>Pendientes: 2,00 euros </a:t>
            </a:r>
            <a:r>
              <a:rPr lang="es-ES" sz="1900" b="1" i="1" dirty="0" err="1" smtClean="0">
                <a:solidFill>
                  <a:srgbClr val="A91967"/>
                </a:solidFill>
                <a:latin typeface="Baskerville"/>
                <a:cs typeface="Baskerville"/>
              </a:rPr>
              <a:t>ud</a:t>
            </a:r>
            <a:endParaRPr lang="es-ES" sz="1900" b="1" i="1" dirty="0" smtClean="0">
              <a:solidFill>
                <a:srgbClr val="A91967"/>
              </a:solidFill>
              <a:latin typeface="Baskerville"/>
              <a:cs typeface="Baskerville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ES" sz="1900" b="1" i="1" dirty="0" smtClean="0">
                <a:solidFill>
                  <a:srgbClr val="A91967"/>
                </a:solidFill>
                <a:latin typeface="Baskerville"/>
                <a:cs typeface="Baskerville"/>
              </a:rPr>
              <a:t>Conjunto: 3,00 euros</a:t>
            </a:r>
            <a:endParaRPr lang="es-ES" sz="1900" b="1" i="1" dirty="0">
              <a:solidFill>
                <a:srgbClr val="A91967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4" descr="none_176x176-23cff4d261e599690768c1509e2020d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39775"/>
            <a:ext cx="5497512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243513" y="1019175"/>
            <a:ext cx="3000375" cy="6270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22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Lámparas de diseño</a:t>
            </a:r>
          </a:p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_tradnl" sz="12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Design lamps</a:t>
            </a:r>
            <a:endParaRPr lang="es-ES" sz="1200" b="1" i="1">
              <a:solidFill>
                <a:srgbClr val="A91967"/>
              </a:solidFill>
              <a:latin typeface="Baskerville"/>
              <a:ea typeface="Baskerville"/>
              <a:cs typeface="Baskerville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49925" y="1784350"/>
            <a:ext cx="2493963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Atractivas lámparas de papel, adecuadas para cualquier tipo de espacio, son muy fáciles de colocar.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- Colores: A elegir según tu encargo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- Medidas: Grande diámetro 40 cm aprox. y pequeña   diámetro 30 cm aprox.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80" name="Subtítulo 2"/>
          <p:cNvSpPr txBox="1">
            <a:spLocks/>
          </p:cNvSpPr>
          <p:nvPr/>
        </p:nvSpPr>
        <p:spPr bwMode="auto">
          <a:xfrm>
            <a:off x="5008563" y="5014913"/>
            <a:ext cx="32353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9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Grande: 11,00 euros ud.*</a:t>
            </a:r>
          </a:p>
          <a:p>
            <a:pPr algn="r" defTabSz="9144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</a:pPr>
            <a:r>
              <a:rPr lang="es-ES" sz="1900" b="1" i="1">
                <a:solidFill>
                  <a:srgbClr val="A91967"/>
                </a:solidFill>
                <a:latin typeface="Baskerville"/>
                <a:ea typeface="Baskerville"/>
                <a:cs typeface="Baskerville"/>
              </a:rPr>
              <a:t>Pequeña: 9,00 euros ud.*</a:t>
            </a:r>
          </a:p>
        </p:txBody>
      </p:sp>
      <p:sp>
        <p:nvSpPr>
          <p:cNvPr id="2" name="Rectángulo 5"/>
          <p:cNvSpPr/>
          <p:nvPr/>
        </p:nvSpPr>
        <p:spPr>
          <a:xfrm>
            <a:off x="769938" y="5924550"/>
            <a:ext cx="3944937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000">
                <a:solidFill>
                  <a:srgbClr val="595959"/>
                </a:solidFill>
                <a:latin typeface="Franklin Gothic Book" pitchFamily="34" charset="0"/>
              </a:rPr>
              <a:t>* Llevando un conjunto de dos unidades te rebajamos el 10% del importe total</a:t>
            </a:r>
          </a:p>
          <a:p>
            <a:pPr algn="just"/>
            <a:endParaRPr lang="es-ES_tradnl" sz="1200">
              <a:solidFill>
                <a:srgbClr val="595959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cador">
  <a:themeElements>
    <a:clrScheme name="Marcador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arcador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rcad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481</TotalTime>
  <Words>497</Words>
  <Application>Microsoft Macintosh PowerPoint</Application>
  <PresentationFormat>Presentación en pantalla (4:3)</PresentationFormat>
  <Paragraphs>77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Marcador</vt:lpstr>
      <vt:lpstr>INTERSEI  S.COOP</vt:lpstr>
      <vt:lpstr>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INTERSEI  S.COOP</dc:title>
  <dc:creator>Mercedes Arrieta Cristobal</dc:creator>
  <cp:lastModifiedBy>Mercedes Arrieta Cristobal</cp:lastModifiedBy>
  <cp:revision>36</cp:revision>
  <dcterms:created xsi:type="dcterms:W3CDTF">2012-04-17T19:16:50Z</dcterms:created>
  <dcterms:modified xsi:type="dcterms:W3CDTF">2012-04-26T22:31:21Z</dcterms:modified>
</cp:coreProperties>
</file>