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60" r:id="rId5"/>
    <p:sldId id="261" r:id="rId6"/>
    <p:sldId id="262" r:id="rId7"/>
    <p:sldId id="263" r:id="rId8"/>
    <p:sldId id="264" r:id="rId9"/>
    <p:sldId id="275" r:id="rId10"/>
    <p:sldId id="267" r:id="rId11"/>
    <p:sldId id="276" r:id="rId12"/>
    <p:sldId id="273"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7" autoAdjust="0"/>
    <p:restoredTop sz="94660"/>
  </p:normalViewPr>
  <p:slideViewPr>
    <p:cSldViewPr>
      <p:cViewPr varScale="1">
        <p:scale>
          <a:sx n="65" d="100"/>
          <a:sy n="65" d="100"/>
        </p:scale>
        <p:origin x="-66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8C0200-DFEE-4FC5-BBF3-5F15E7E752AF}" type="datetimeFigureOut">
              <a:rPr lang="es-ES" smtClean="0"/>
              <a:pPr/>
              <a:t>18/03/2011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4F5F5-7838-4EF5-8737-2FDA6F86EFCE}"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9F4F5F5-7838-4EF5-8737-2FDA6F86EFCE}"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F2EEFC14-3A74-497B-AC3F-659A860DC081}" type="datetimeFigureOut">
              <a:rPr lang="es-ES" smtClean="0"/>
              <a:pPr/>
              <a:t>18/03/2011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BDD5438-35A4-44F4-A6E1-24637CD2E079}"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2EEFC14-3A74-497B-AC3F-659A860DC081}" type="datetimeFigureOut">
              <a:rPr lang="es-ES" smtClean="0"/>
              <a:pPr/>
              <a:t>18/03/2011</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DD5438-35A4-44F4-A6E1-24637CD2E079}"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6000" i="1" dirty="0" smtClean="0"/>
              <a:t>Catálogo  2011</a:t>
            </a:r>
            <a:endParaRPr lang="es-ES" sz="6000" i="1" dirty="0"/>
          </a:p>
        </p:txBody>
      </p:sp>
      <p:sp>
        <p:nvSpPr>
          <p:cNvPr id="4" name="3 CuadroTexto"/>
          <p:cNvSpPr txBox="1"/>
          <p:nvPr/>
        </p:nvSpPr>
        <p:spPr>
          <a:xfrm>
            <a:off x="1428728" y="2571744"/>
            <a:ext cx="5357850" cy="523220"/>
          </a:xfrm>
          <a:prstGeom prst="rect">
            <a:avLst/>
          </a:prstGeom>
          <a:noFill/>
        </p:spPr>
        <p:txBody>
          <a:bodyPr wrap="square" rtlCol="0">
            <a:spAutoFit/>
          </a:bodyPr>
          <a:lstStyle/>
          <a:p>
            <a:r>
              <a:rPr lang="es-ES" sz="2800" dirty="0" smtClean="0"/>
              <a:t>Colegio Loyola</a:t>
            </a:r>
          </a:p>
        </p:txBody>
      </p:sp>
      <p:pic>
        <p:nvPicPr>
          <p:cNvPr id="5" name="Picture 4" descr="http://www.valnaloneduca.com/eje/datos_coop/849/viewlogoCADMO4AV.png"/>
          <p:cNvPicPr>
            <a:picLocks noChangeAspect="1" noChangeArrowheads="1"/>
          </p:cNvPicPr>
          <p:nvPr/>
        </p:nvPicPr>
        <p:blipFill>
          <a:blip r:embed="rId2"/>
          <a:srcRect/>
          <a:stretch>
            <a:fillRect/>
          </a:stretch>
        </p:blipFill>
        <p:spPr bwMode="auto">
          <a:xfrm>
            <a:off x="4214810" y="2512213"/>
            <a:ext cx="4014816" cy="3345679"/>
          </a:xfrm>
          <a:prstGeom prst="rect">
            <a:avLst/>
          </a:prstGeom>
          <a:noFill/>
        </p:spPr>
      </p:pic>
      <p:sp>
        <p:nvSpPr>
          <p:cNvPr id="7" name="6 CuadroTexto"/>
          <p:cNvSpPr txBox="1"/>
          <p:nvPr/>
        </p:nvSpPr>
        <p:spPr>
          <a:xfrm>
            <a:off x="1428728" y="3000372"/>
            <a:ext cx="2428892" cy="800219"/>
          </a:xfrm>
          <a:prstGeom prst="rect">
            <a:avLst/>
          </a:prstGeom>
          <a:noFill/>
        </p:spPr>
        <p:txBody>
          <a:bodyPr wrap="square" rtlCol="0">
            <a:spAutoFit/>
          </a:bodyPr>
          <a:lstStyle/>
          <a:p>
            <a:r>
              <a:rPr lang="es-ES" sz="2800" dirty="0" smtClean="0"/>
              <a:t>Oviedo</a:t>
            </a:r>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effectLst>
                  <a:outerShdw blurRad="38100" dist="38100" dir="2700000" algn="tl">
                    <a:srgbClr val="000000">
                      <a:alpha val="43137"/>
                    </a:srgbClr>
                  </a:outerShdw>
                </a:effectLst>
                <a:latin typeface="Bernard MT Condensed" pitchFamily="18" charset="0"/>
              </a:rPr>
              <a:t>Bisutería</a:t>
            </a:r>
            <a:endParaRPr lang="es-ES" dirty="0"/>
          </a:p>
        </p:txBody>
      </p:sp>
      <p:sp>
        <p:nvSpPr>
          <p:cNvPr id="3" name="2 Marcador de contenido"/>
          <p:cNvSpPr>
            <a:spLocks noGrp="1"/>
          </p:cNvSpPr>
          <p:nvPr>
            <p:ph idx="1"/>
          </p:nvPr>
        </p:nvSpPr>
        <p:spPr>
          <a:xfrm>
            <a:off x="1435608" y="1000108"/>
            <a:ext cx="7498080" cy="5248292"/>
          </a:xfrm>
        </p:spPr>
        <p:txBody>
          <a:bodyPr>
            <a:normAutofit/>
          </a:bodyPr>
          <a:lstStyle/>
          <a:p>
            <a:endParaRPr lang="es-ES" sz="1900" dirty="0" smtClean="0"/>
          </a:p>
          <a:p>
            <a:r>
              <a:rPr lang="es-ES" sz="1900" dirty="0" smtClean="0"/>
              <a:t>CARTERAS CON DECORADOS DE COMIC</a:t>
            </a:r>
          </a:p>
          <a:p>
            <a:endParaRPr lang="es-ES" sz="1900" dirty="0" smtClean="0"/>
          </a:p>
          <a:p>
            <a:r>
              <a:rPr lang="es-ES" sz="1900" dirty="0" smtClean="0"/>
              <a:t>Totalmente artesanal, hecha con</a:t>
            </a:r>
          </a:p>
          <a:p>
            <a:pPr>
              <a:buNone/>
            </a:pPr>
            <a:r>
              <a:rPr lang="es-ES" sz="1900" dirty="0" smtClean="0"/>
              <a:t>Comics. Hay dos modelos</a:t>
            </a:r>
          </a:p>
          <a:p>
            <a:pPr>
              <a:buNone/>
            </a:pPr>
            <a:r>
              <a:rPr lang="es-ES" sz="1900" dirty="0" smtClean="0"/>
              <a:t> rectangular y redondo. </a:t>
            </a:r>
          </a:p>
          <a:p>
            <a:endParaRPr lang="es-ES" sz="1900" dirty="0" smtClean="0"/>
          </a:p>
          <a:p>
            <a:endParaRPr lang="es-ES" sz="1900" dirty="0" smtClean="0"/>
          </a:p>
          <a:p>
            <a:endParaRPr lang="es-ES" sz="1900" i="1" dirty="0" smtClean="0"/>
          </a:p>
          <a:p>
            <a:pPr>
              <a:buNone/>
            </a:pPr>
            <a:r>
              <a:rPr lang="es-ES" sz="1900" i="1" dirty="0" smtClean="0"/>
              <a:t>      Precio:5€</a:t>
            </a:r>
          </a:p>
          <a:p>
            <a:pPr>
              <a:buNone/>
            </a:pPr>
            <a:r>
              <a:rPr lang="es-ES" sz="1900" i="1" dirty="0" smtClean="0"/>
              <a:t>       </a:t>
            </a:r>
            <a:r>
              <a:rPr lang="es-ES" sz="1900" i="1" dirty="0" smtClean="0">
                <a:solidFill>
                  <a:schemeClr val="accent6">
                    <a:lumMod val="75000"/>
                  </a:schemeClr>
                </a:solidFill>
              </a:rPr>
              <a:t>Ref:009</a:t>
            </a:r>
          </a:p>
        </p:txBody>
      </p:sp>
      <p:pic>
        <p:nvPicPr>
          <p:cNvPr id="2052" name="Picture 4" descr="C:\Users\Invitado\Desktop\P1080946.JPG"/>
          <p:cNvPicPr>
            <a:picLocks noChangeAspect="1" noChangeArrowheads="1"/>
          </p:cNvPicPr>
          <p:nvPr/>
        </p:nvPicPr>
        <p:blipFill>
          <a:blip r:embed="rId3" cstate="print"/>
          <a:srcRect/>
          <a:stretch>
            <a:fillRect/>
          </a:stretch>
        </p:blipFill>
        <p:spPr bwMode="auto">
          <a:xfrm>
            <a:off x="5143504" y="1928802"/>
            <a:ext cx="3524274" cy="26432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Hoja de pedido</a:t>
            </a:r>
            <a:endParaRPr lang="es-ES" dirty="0">
              <a:latin typeface="Bernard MT Condensed" pitchFamily="18" charset="0"/>
            </a:endParaRPr>
          </a:p>
        </p:txBody>
      </p:sp>
      <p:sp>
        <p:nvSpPr>
          <p:cNvPr id="3" name="2 Marcador de contenido"/>
          <p:cNvSpPr>
            <a:spLocks noGrp="1"/>
          </p:cNvSpPr>
          <p:nvPr>
            <p:ph idx="1"/>
          </p:nvPr>
        </p:nvSpPr>
        <p:spPr/>
        <p:txBody>
          <a:bodyPr/>
          <a:lstStyle/>
          <a:p>
            <a:pPr>
              <a:buNone/>
            </a:pPr>
            <a:endParaRPr lang="es-ES" dirty="0"/>
          </a:p>
        </p:txBody>
      </p:sp>
      <p:pic>
        <p:nvPicPr>
          <p:cNvPr id="3074" name="Picture 2" descr="C:\Users\Invitado\Desktop\Sin título.jpg"/>
          <p:cNvPicPr>
            <a:picLocks noChangeAspect="1" noChangeArrowheads="1"/>
          </p:cNvPicPr>
          <p:nvPr/>
        </p:nvPicPr>
        <p:blipFill>
          <a:blip r:embed="rId2"/>
          <a:srcRect/>
          <a:stretch>
            <a:fillRect/>
          </a:stretch>
        </p:blipFill>
        <p:spPr bwMode="auto">
          <a:xfrm>
            <a:off x="1071538" y="0"/>
            <a:ext cx="8072462" cy="6886126"/>
          </a:xfrm>
          <a:prstGeom prst="rect">
            <a:avLst/>
          </a:prstGeom>
          <a:noFill/>
        </p:spPr>
      </p:pic>
      <p:sp>
        <p:nvSpPr>
          <p:cNvPr id="5" name="4 CuadroTexto"/>
          <p:cNvSpPr txBox="1"/>
          <p:nvPr/>
        </p:nvSpPr>
        <p:spPr>
          <a:xfrm>
            <a:off x="1571604" y="357166"/>
            <a:ext cx="4786346" cy="707886"/>
          </a:xfrm>
          <a:prstGeom prst="rect">
            <a:avLst/>
          </a:prstGeom>
          <a:noFill/>
        </p:spPr>
        <p:txBody>
          <a:bodyPr wrap="square" rtlCol="0">
            <a:spAutoFit/>
          </a:bodyPr>
          <a:lstStyle/>
          <a:p>
            <a:r>
              <a:rPr lang="es-ES" sz="4000" dirty="0" smtClean="0">
                <a:solidFill>
                  <a:schemeClr val="accent3">
                    <a:lumMod val="50000"/>
                  </a:schemeClr>
                </a:solidFill>
                <a:latin typeface="Bernard MT Condensed" pitchFamily="18" charset="0"/>
              </a:rPr>
              <a:t>Hoja de pedidos</a:t>
            </a:r>
            <a:endParaRPr lang="es-ES" sz="4000" dirty="0">
              <a:solidFill>
                <a:schemeClr val="accent3">
                  <a:lumMod val="50000"/>
                </a:schemeClr>
              </a:solidFill>
              <a:latin typeface="Bernard MT Condense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447800"/>
            <a:ext cx="7498080" cy="5410200"/>
          </a:xfrm>
        </p:spPr>
        <p:txBody>
          <a:bodyPr/>
          <a:lstStyle/>
          <a:p>
            <a:pPr>
              <a:buNone/>
            </a:pPr>
            <a:r>
              <a:rPr lang="es-ES" dirty="0" smtClean="0"/>
              <a:t>¡¡ Saludos, esperemos que os                                        haya gustado!!!  </a:t>
            </a:r>
          </a:p>
          <a:p>
            <a:pPr>
              <a:buNone/>
            </a:pPr>
            <a:endParaRPr lang="es-ES" dirty="0"/>
          </a:p>
        </p:txBody>
      </p:sp>
      <p:pic>
        <p:nvPicPr>
          <p:cNvPr id="30722" name="Picture 2" descr="http://www.valnaloneduca.com/eje/datos_coop/849/_eje.JPG"/>
          <p:cNvPicPr>
            <a:picLocks noChangeAspect="1" noChangeArrowheads="1"/>
          </p:cNvPicPr>
          <p:nvPr/>
        </p:nvPicPr>
        <p:blipFill>
          <a:blip r:embed="rId2"/>
          <a:srcRect/>
          <a:stretch>
            <a:fillRect/>
          </a:stretch>
        </p:blipFill>
        <p:spPr bwMode="auto">
          <a:xfrm>
            <a:off x="1928794" y="2786058"/>
            <a:ext cx="6215106" cy="3214710"/>
          </a:xfrm>
          <a:prstGeom prst="rect">
            <a:avLst/>
          </a:prstGeom>
          <a:noFill/>
        </p:spPr>
      </p:pic>
      <p:pic>
        <p:nvPicPr>
          <p:cNvPr id="30724" name="Picture 4" descr="http://www.valnaloneduca.com/eje/datos_coop/849/viewlogoCADMO4AV.png"/>
          <p:cNvPicPr>
            <a:picLocks noChangeAspect="1" noChangeArrowheads="1"/>
          </p:cNvPicPr>
          <p:nvPr/>
        </p:nvPicPr>
        <p:blipFill>
          <a:blip r:embed="rId3"/>
          <a:srcRect/>
          <a:stretch>
            <a:fillRect/>
          </a:stretch>
        </p:blipFill>
        <p:spPr bwMode="auto">
          <a:xfrm>
            <a:off x="6643702" y="357166"/>
            <a:ext cx="1785918" cy="148826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latin typeface="Bernard MT Condensed" pitchFamily="18" charset="0"/>
            </a:endParaRPr>
          </a:p>
        </p:txBody>
      </p:sp>
      <p:sp>
        <p:nvSpPr>
          <p:cNvPr id="3" name="2 Marcador de contenido"/>
          <p:cNvSpPr>
            <a:spLocks noGrp="1"/>
          </p:cNvSpPr>
          <p:nvPr>
            <p:ph idx="1"/>
          </p:nvPr>
        </p:nvSpPr>
        <p:spPr/>
        <p:txBody>
          <a:bodyPr/>
          <a:lstStyle/>
          <a:p>
            <a:pPr>
              <a:buNone/>
            </a:pPr>
            <a:r>
              <a:rPr lang="es-ES" sz="2000" dirty="0" smtClean="0"/>
              <a:t>ESTUCHE DE FABADA ASTURIANA </a:t>
            </a:r>
          </a:p>
          <a:p>
            <a:pPr>
              <a:buNone/>
            </a:pPr>
            <a:r>
              <a:rPr lang="es-ES" sz="2000" dirty="0" smtClean="0"/>
              <a:t>DE 2 RACIONES </a:t>
            </a:r>
          </a:p>
          <a:p>
            <a:endParaRPr lang="es-ES" sz="2000" dirty="0" smtClean="0"/>
          </a:p>
          <a:p>
            <a:r>
              <a:rPr lang="es-ES" sz="1900" i="1" dirty="0" smtClean="0"/>
              <a:t>El lote se compone de: - Tabla de preparado de Fabada Asturiana con ingredientes selectos para 2 raciones. Ingredientes: Fabes, tocino, lacón, chorizo y morcilla. Preparación exclusiva para una Fabada Asturiana "de las de verdad". Con ingredientes seleccionados por Crivencar. Además incluye receta de la auténtica Fabada Asturiana.</a:t>
            </a:r>
          </a:p>
          <a:p>
            <a:pPr>
              <a:buNone/>
            </a:pPr>
            <a:endParaRPr lang="es-ES" sz="1600" dirty="0" smtClean="0"/>
          </a:p>
          <a:p>
            <a:pPr>
              <a:buNone/>
            </a:pPr>
            <a:r>
              <a:rPr lang="es-ES" sz="1600" dirty="0" smtClean="0"/>
              <a:t>                                                                                        Pack Asturiano</a:t>
            </a:r>
          </a:p>
          <a:p>
            <a:pPr>
              <a:buNone/>
            </a:pPr>
            <a:r>
              <a:rPr lang="es-ES" sz="1600" dirty="0" smtClean="0"/>
              <a:t>                                                                                             24,95 €  </a:t>
            </a:r>
          </a:p>
          <a:p>
            <a:pPr>
              <a:buNone/>
            </a:pPr>
            <a:r>
              <a:rPr lang="es-ES" sz="1600" dirty="0" smtClean="0"/>
              <a:t>                                                                                            </a:t>
            </a:r>
            <a:r>
              <a:rPr lang="es-ES" sz="1800" i="1" dirty="0" smtClean="0"/>
              <a:t> </a:t>
            </a:r>
            <a:r>
              <a:rPr lang="es-ES" sz="1800" i="1" dirty="0" smtClean="0">
                <a:solidFill>
                  <a:schemeClr val="accent6"/>
                </a:solidFill>
              </a:rPr>
              <a:t>Ref.001 </a:t>
            </a:r>
            <a:endParaRPr lang="es-ES" sz="1600" i="1" dirty="0" smtClean="0">
              <a:solidFill>
                <a:schemeClr val="accent6"/>
              </a:solidFill>
            </a:endParaRPr>
          </a:p>
          <a:p>
            <a:pPr>
              <a:buNone/>
            </a:pPr>
            <a:endParaRPr lang="es-ES" dirty="0"/>
          </a:p>
        </p:txBody>
      </p:sp>
      <p:pic>
        <p:nvPicPr>
          <p:cNvPr id="4" name="Picture 2" descr="C:\Users\Invitado\Desktop\cajafabada_2rac_gr_3[1].jpg"/>
          <p:cNvPicPr>
            <a:picLocks noChangeAspect="1" noChangeArrowheads="1"/>
          </p:cNvPicPr>
          <p:nvPr/>
        </p:nvPicPr>
        <p:blipFill>
          <a:blip r:embed="rId2"/>
          <a:srcRect/>
          <a:stretch>
            <a:fillRect/>
          </a:stretch>
        </p:blipFill>
        <p:spPr bwMode="auto">
          <a:xfrm>
            <a:off x="6072198" y="214290"/>
            <a:ext cx="2116659" cy="22859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p>
        </p:txBody>
      </p:sp>
      <p:sp>
        <p:nvSpPr>
          <p:cNvPr id="3" name="2 Marcador de contenido"/>
          <p:cNvSpPr>
            <a:spLocks noGrp="1"/>
          </p:cNvSpPr>
          <p:nvPr>
            <p:ph idx="1"/>
          </p:nvPr>
        </p:nvSpPr>
        <p:spPr/>
        <p:txBody>
          <a:bodyPr>
            <a:normAutofit fontScale="92500" lnSpcReduction="10000"/>
          </a:bodyPr>
          <a:lstStyle/>
          <a:p>
            <a:r>
              <a:rPr lang="es-ES" sz="2000" dirty="0" smtClean="0"/>
              <a:t>FABES ASTURIANES</a:t>
            </a:r>
          </a:p>
          <a:p>
            <a:endParaRPr lang="es-ES" sz="2000" i="1" dirty="0" smtClean="0"/>
          </a:p>
          <a:p>
            <a:pPr>
              <a:buNone/>
            </a:pPr>
            <a:r>
              <a:rPr lang="es-ES" sz="2000" i="1" dirty="0" smtClean="0">
                <a:solidFill>
                  <a:schemeClr val="accent6"/>
                </a:solidFill>
              </a:rPr>
              <a:t>    Ref:002</a:t>
            </a:r>
          </a:p>
          <a:p>
            <a:endParaRPr lang="es-ES" sz="2000" i="1" dirty="0" smtClean="0"/>
          </a:p>
          <a:p>
            <a:pPr>
              <a:buNone/>
            </a:pPr>
            <a:r>
              <a:rPr lang="es-ES" sz="2000" i="1" dirty="0" smtClean="0"/>
              <a:t>                                                                         Precio:13€                                  </a:t>
            </a:r>
          </a:p>
          <a:p>
            <a:r>
              <a:rPr lang="es-ES" sz="2000" i="1" dirty="0" smtClean="0"/>
              <a:t>El plato más universal de Asturias es la fabada. Un plato abundante y popular, fuente de energía sobre todo, que ha dado al Principado gran fama, a sus gentes parte de su talante "grandón" y a todos los estómagos que la acogen una "fartura" inolvidable. A estas alturas esta información es de perogrullo. El problema radica en que tras esta verdad gastronómica se esconde </a:t>
            </a:r>
            <a:r>
              <a:rPr lang="es-ES" sz="2000" b="1" i="1" dirty="0" smtClean="0"/>
              <a:t>una variedad enorme de alubias asturianas</a:t>
            </a:r>
            <a:r>
              <a:rPr lang="es-ES" sz="2000" i="1" dirty="0" smtClean="0"/>
              <a:t> y un sin fín de platos paralelos, con ingredientes mil, y en principio más ligeros, que también trataremos de dilucidar aquí. </a:t>
            </a:r>
            <a:br>
              <a:rPr lang="es-ES" sz="2000" i="1" dirty="0" smtClean="0"/>
            </a:br>
            <a:r>
              <a:rPr lang="es-ES" dirty="0" smtClean="0"/>
              <a:t/>
            </a:r>
            <a:br>
              <a:rPr lang="es-ES" dirty="0" smtClean="0"/>
            </a:br>
            <a:endParaRPr lang="es-ES" dirty="0"/>
          </a:p>
        </p:txBody>
      </p:sp>
      <p:pic>
        <p:nvPicPr>
          <p:cNvPr id="2050" name="Picture 2" descr="C:\Users\Invitado\Desktop\tierra_astur1kg_gr_3[2].jpg"/>
          <p:cNvPicPr>
            <a:picLocks noChangeAspect="1" noChangeArrowheads="1"/>
          </p:cNvPicPr>
          <p:nvPr/>
        </p:nvPicPr>
        <p:blipFill>
          <a:blip r:embed="rId2"/>
          <a:srcRect/>
          <a:stretch>
            <a:fillRect/>
          </a:stretch>
        </p:blipFill>
        <p:spPr bwMode="auto">
          <a:xfrm>
            <a:off x="6143636" y="500042"/>
            <a:ext cx="2214578" cy="221457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p>
        </p:txBody>
      </p:sp>
      <p:sp>
        <p:nvSpPr>
          <p:cNvPr id="3" name="2 Marcador de contenido"/>
          <p:cNvSpPr>
            <a:spLocks noGrp="1"/>
          </p:cNvSpPr>
          <p:nvPr>
            <p:ph idx="1"/>
          </p:nvPr>
        </p:nvSpPr>
        <p:spPr/>
        <p:txBody>
          <a:bodyPr>
            <a:normAutofit/>
          </a:bodyPr>
          <a:lstStyle/>
          <a:p>
            <a:r>
              <a:rPr lang="es-ES" sz="1900" dirty="0" smtClean="0"/>
              <a:t>CHORIZO DE JABALÍ</a:t>
            </a:r>
            <a:r>
              <a:rPr lang="es-ES" dirty="0" smtClean="0"/>
              <a:t>:</a:t>
            </a:r>
          </a:p>
          <a:p>
            <a:r>
              <a:rPr lang="es-ES" sz="1900" i="1" dirty="0" smtClean="0"/>
              <a:t>Parecido al chorizo de cerdo, sin embargo aporta un punto salvaje a su sabor que lo hace único. Del profundo bosque asturiano se alimenta el jabalí y queda constancia en su carne, en sus embutidos, que rallan la perfección al aunar la intensidad del sabor de la carne porcina con la rudeza de este animal difícilmente domesticable.</a:t>
            </a:r>
          </a:p>
          <a:p>
            <a:r>
              <a:rPr lang="es-ES" sz="1900" i="1" dirty="0" smtClean="0"/>
              <a:t>Peso aproximado: 350 grs.</a:t>
            </a:r>
          </a:p>
          <a:p>
            <a:endParaRPr lang="es-ES" sz="1900" i="1" dirty="0" smtClean="0">
              <a:solidFill>
                <a:schemeClr val="accent6"/>
              </a:solidFill>
            </a:endParaRPr>
          </a:p>
          <a:p>
            <a:r>
              <a:rPr lang="es-ES" sz="1900" i="1" dirty="0" smtClean="0">
                <a:solidFill>
                  <a:schemeClr val="accent6"/>
                </a:solidFill>
              </a:rPr>
              <a:t>Ref:003</a:t>
            </a:r>
          </a:p>
          <a:p>
            <a:r>
              <a:rPr lang="es-ES" sz="1900" i="1" dirty="0" smtClean="0"/>
              <a:t>Precio: 6€</a:t>
            </a:r>
            <a:endParaRPr lang="es-ES" sz="1900" i="1" dirty="0"/>
          </a:p>
        </p:txBody>
      </p:sp>
      <p:pic>
        <p:nvPicPr>
          <p:cNvPr id="2050" name="Picture 2" descr="C:\Users\Invitado\Documents\jabali_cabrales1_gr_3[1].jpg"/>
          <p:cNvPicPr>
            <a:picLocks noChangeAspect="1" noChangeArrowheads="1"/>
          </p:cNvPicPr>
          <p:nvPr/>
        </p:nvPicPr>
        <p:blipFill>
          <a:blip r:embed="rId2"/>
          <a:srcRect/>
          <a:stretch>
            <a:fillRect/>
          </a:stretch>
        </p:blipFill>
        <p:spPr bwMode="auto">
          <a:xfrm>
            <a:off x="5214942" y="3643314"/>
            <a:ext cx="2500330" cy="250033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p>
        </p:txBody>
      </p:sp>
      <p:sp>
        <p:nvSpPr>
          <p:cNvPr id="3" name="2 Marcador de contenido"/>
          <p:cNvSpPr>
            <a:spLocks noGrp="1"/>
          </p:cNvSpPr>
          <p:nvPr>
            <p:ph idx="1"/>
          </p:nvPr>
        </p:nvSpPr>
        <p:spPr/>
        <p:txBody>
          <a:bodyPr>
            <a:normAutofit/>
          </a:bodyPr>
          <a:lstStyle/>
          <a:p>
            <a:r>
              <a:rPr lang="es-ES" sz="1900" dirty="0" smtClean="0"/>
              <a:t>MIEL MULTIFLORAL:</a:t>
            </a:r>
          </a:p>
          <a:p>
            <a:endParaRPr lang="es-ES" sz="1900" i="1" dirty="0" smtClean="0"/>
          </a:p>
          <a:p>
            <a:r>
              <a:rPr lang="es-ES" sz="1900" i="1" dirty="0" smtClean="0"/>
              <a:t>Miel MULTIFLORAL 100% natural. Envasada en exclusividad para Tierra Astur. Entre otras cualidades la miel Tierra Astur destaca en: - Facilita la digestión y asimilación de otros alimentos. - Es suavemente laxante. - Es antihemorrágica, antianémica, antitóxica, emoliente y febrifuga. - Mejora el rendimiento físico. - Estimula en vigor sexual. - Tratamiento de faringitis, laringitis, rinitis, gripes, estados depresivos menores, úlceras, gastritis, quemaduras, entre otras. - Tratamiento del cansancio. - Desintoxicación de alcohólicos. - Estimula la formación de glóbulos rojos debido a la presencia de ácido fólico.                                                       Precio:6€</a:t>
            </a:r>
          </a:p>
          <a:p>
            <a:pPr>
              <a:buNone/>
            </a:pPr>
            <a:r>
              <a:rPr lang="es-ES" dirty="0" smtClean="0"/>
              <a:t>                                       </a:t>
            </a:r>
            <a:r>
              <a:rPr lang="es-ES" dirty="0" smtClean="0"/>
              <a:t>       </a:t>
            </a:r>
            <a:r>
              <a:rPr lang="es-ES" sz="1900" i="1" dirty="0" smtClean="0">
                <a:solidFill>
                  <a:schemeClr val="accent6"/>
                </a:solidFill>
              </a:rPr>
              <a:t> </a:t>
            </a:r>
            <a:r>
              <a:rPr lang="es-ES" sz="1900" i="1" dirty="0" smtClean="0">
                <a:solidFill>
                  <a:schemeClr val="accent6"/>
                </a:solidFill>
              </a:rPr>
              <a:t>Ref:004</a:t>
            </a:r>
            <a:endParaRPr lang="es-ES" sz="1900" i="1" dirty="0">
              <a:solidFill>
                <a:schemeClr val="accent6"/>
              </a:solidFill>
            </a:endParaRPr>
          </a:p>
        </p:txBody>
      </p:sp>
      <p:pic>
        <p:nvPicPr>
          <p:cNvPr id="15362" name="Picture 2" descr="MIEL MULTIFLORA EN TARRO DE BARRO &quot;TIERRA ASTUR&quot; (500 Grs.)"/>
          <p:cNvPicPr>
            <a:picLocks noChangeAspect="1" noChangeArrowheads="1"/>
          </p:cNvPicPr>
          <p:nvPr/>
        </p:nvPicPr>
        <p:blipFill>
          <a:blip r:embed="rId2"/>
          <a:srcRect/>
          <a:stretch>
            <a:fillRect/>
          </a:stretch>
        </p:blipFill>
        <p:spPr bwMode="auto">
          <a:xfrm>
            <a:off x="6000760" y="214290"/>
            <a:ext cx="2381250" cy="1905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p>
        </p:txBody>
      </p:sp>
      <p:sp>
        <p:nvSpPr>
          <p:cNvPr id="3" name="2 Marcador de contenido"/>
          <p:cNvSpPr>
            <a:spLocks noGrp="1"/>
          </p:cNvSpPr>
          <p:nvPr>
            <p:ph idx="1"/>
          </p:nvPr>
        </p:nvSpPr>
        <p:spPr/>
        <p:txBody>
          <a:bodyPr>
            <a:normAutofit/>
          </a:bodyPr>
          <a:lstStyle/>
          <a:p>
            <a:pPr>
              <a:buNone/>
            </a:pPr>
            <a:r>
              <a:rPr lang="es-ES" sz="1900" i="1" dirty="0" smtClean="0"/>
              <a:t> </a:t>
            </a:r>
            <a:r>
              <a:rPr lang="es-ES" sz="1900" dirty="0" smtClean="0"/>
              <a:t>BOTE DE GALLETINES DE </a:t>
            </a:r>
          </a:p>
          <a:p>
            <a:pPr>
              <a:buNone/>
            </a:pPr>
            <a:r>
              <a:rPr lang="es-ES" sz="1900" dirty="0" smtClean="0"/>
              <a:t>MANTEQUILLA "TIERRA ASTUR" </a:t>
            </a:r>
          </a:p>
          <a:p>
            <a:pPr>
              <a:buNone/>
            </a:pPr>
            <a:endParaRPr lang="es-ES" sz="1900" i="1" dirty="0" smtClean="0"/>
          </a:p>
          <a:p>
            <a:pPr>
              <a:buNone/>
            </a:pPr>
            <a:endParaRPr lang="es-ES" sz="1900" i="1" dirty="0" smtClean="0"/>
          </a:p>
          <a:p>
            <a:r>
              <a:rPr lang="es-ES" sz="2100" i="1" dirty="0" smtClean="0"/>
              <a:t>Auténticas galletas de mantequilla asturiana (25%) que recuerdan a las tipicas pastas caseras elaboradas tradicionalmente. Se presentan en bote metálico de 250 gr. y envasadas individualmente para facilitar su consumo y conservación.</a:t>
            </a:r>
          </a:p>
          <a:p>
            <a:endParaRPr lang="es-ES" dirty="0" smtClean="0"/>
          </a:p>
          <a:p>
            <a:r>
              <a:rPr lang="es-ES" dirty="0" smtClean="0"/>
              <a:t>       </a:t>
            </a:r>
            <a:r>
              <a:rPr lang="es-ES" sz="1900" i="1" dirty="0" smtClean="0"/>
              <a:t>Precio:6€</a:t>
            </a:r>
          </a:p>
          <a:p>
            <a:r>
              <a:rPr lang="es-ES" sz="1900" i="1" dirty="0" smtClean="0"/>
              <a:t>           </a:t>
            </a:r>
            <a:r>
              <a:rPr lang="es-ES" sz="1900" i="1" dirty="0" smtClean="0">
                <a:solidFill>
                  <a:schemeClr val="accent6"/>
                </a:solidFill>
              </a:rPr>
              <a:t> Ref:005</a:t>
            </a:r>
            <a:endParaRPr lang="es-ES" sz="1900" i="1" dirty="0">
              <a:solidFill>
                <a:schemeClr val="accent6"/>
              </a:solidFill>
            </a:endParaRPr>
          </a:p>
        </p:txBody>
      </p:sp>
      <p:pic>
        <p:nvPicPr>
          <p:cNvPr id="14338" name="Picture 2" descr="BOTE DE GALLETINES DE MANTEQUILLA &quot;TIERRA ASTUR&quot;"/>
          <p:cNvPicPr>
            <a:picLocks noChangeAspect="1" noChangeArrowheads="1"/>
          </p:cNvPicPr>
          <p:nvPr/>
        </p:nvPicPr>
        <p:blipFill>
          <a:blip r:embed="rId2"/>
          <a:srcRect/>
          <a:stretch>
            <a:fillRect/>
          </a:stretch>
        </p:blipFill>
        <p:spPr bwMode="auto">
          <a:xfrm>
            <a:off x="5929322" y="285728"/>
            <a:ext cx="1716228" cy="228601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p>
        </p:txBody>
      </p:sp>
      <p:sp>
        <p:nvSpPr>
          <p:cNvPr id="3" name="2 Marcador de contenido"/>
          <p:cNvSpPr>
            <a:spLocks noGrp="1"/>
          </p:cNvSpPr>
          <p:nvPr>
            <p:ph idx="1"/>
          </p:nvPr>
        </p:nvSpPr>
        <p:spPr/>
        <p:txBody>
          <a:bodyPr>
            <a:normAutofit/>
          </a:bodyPr>
          <a:lstStyle/>
          <a:p>
            <a:r>
              <a:rPr lang="es-ES" sz="1900" dirty="0" smtClean="0"/>
              <a:t>KIT DE SIDRA</a:t>
            </a:r>
          </a:p>
          <a:p>
            <a:endParaRPr lang="es-ES" sz="1900" i="1" dirty="0" smtClean="0"/>
          </a:p>
          <a:p>
            <a:r>
              <a:rPr lang="es-ES" sz="1900" i="1" dirty="0" smtClean="0"/>
              <a:t>El producto estrella de El Gaitero es la sidra, con diferentes modelos (normal, natural, extra, sin alcohol). En los últimos años ha centrado también sus esfuerzos en otros productos como el vino, jugos o incluso cava.</a:t>
            </a:r>
          </a:p>
          <a:p>
            <a:r>
              <a:rPr lang="es-ES" sz="1900" i="1" dirty="0" smtClean="0"/>
              <a:t>Además de bebidas, también poseen alimentos preparados y dulces navideños bajo esa denominación. Dentro del grupo también se encuentran las filiales Zarracina (sidras y vinos) o Bodegas Asturianas (licores).</a:t>
            </a:r>
          </a:p>
          <a:p>
            <a:endParaRPr lang="es-ES" sz="1900" dirty="0" smtClean="0"/>
          </a:p>
          <a:p>
            <a:r>
              <a:rPr lang="es-ES" sz="1900" dirty="0" smtClean="0"/>
              <a:t>                                                                    </a:t>
            </a:r>
            <a:r>
              <a:rPr lang="es-ES" sz="1900" i="1" dirty="0" smtClean="0"/>
              <a:t> Precio: 7€</a:t>
            </a:r>
          </a:p>
          <a:p>
            <a:r>
              <a:rPr lang="es-ES" sz="1900" i="1" dirty="0" smtClean="0"/>
              <a:t>                                                                      </a:t>
            </a:r>
            <a:r>
              <a:rPr lang="es-ES" sz="1900" i="1" dirty="0" smtClean="0">
                <a:solidFill>
                  <a:schemeClr val="accent6"/>
                </a:solidFill>
              </a:rPr>
              <a:t>Ref:006</a:t>
            </a:r>
          </a:p>
          <a:p>
            <a:endParaRPr lang="es-ES" sz="1900" dirty="0"/>
          </a:p>
        </p:txBody>
      </p:sp>
      <p:pic>
        <p:nvPicPr>
          <p:cNvPr id="13314" name="Picture 2" descr="ESTUCHE 2 BOTELLAS SIDRA TIERRA ASTUR + VASO DECORADO"/>
          <p:cNvPicPr>
            <a:picLocks noChangeAspect="1" noChangeArrowheads="1"/>
          </p:cNvPicPr>
          <p:nvPr/>
        </p:nvPicPr>
        <p:blipFill>
          <a:blip r:embed="rId2"/>
          <a:srcRect/>
          <a:stretch>
            <a:fillRect/>
          </a:stretch>
        </p:blipFill>
        <p:spPr bwMode="auto">
          <a:xfrm>
            <a:off x="5929322" y="428604"/>
            <a:ext cx="1798107" cy="176214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p>
        </p:txBody>
      </p:sp>
      <p:sp>
        <p:nvSpPr>
          <p:cNvPr id="3" name="2 Marcador de contenido"/>
          <p:cNvSpPr>
            <a:spLocks noGrp="1"/>
          </p:cNvSpPr>
          <p:nvPr>
            <p:ph idx="1"/>
          </p:nvPr>
        </p:nvSpPr>
        <p:spPr/>
        <p:txBody>
          <a:bodyPr>
            <a:normAutofit/>
          </a:bodyPr>
          <a:lstStyle/>
          <a:p>
            <a:pPr>
              <a:buNone/>
            </a:pPr>
            <a:r>
              <a:rPr lang="es-ES" sz="1900" dirty="0" smtClean="0"/>
              <a:t>ESTUCHE DE CASADIELLAS ASTURIANAS</a:t>
            </a:r>
          </a:p>
          <a:p>
            <a:pPr>
              <a:buNone/>
            </a:pPr>
            <a:r>
              <a:rPr lang="es-ES" sz="1900" dirty="0" smtClean="0"/>
              <a:t> "TIERRA ASTUR" (una docena) </a:t>
            </a:r>
          </a:p>
          <a:p>
            <a:pPr>
              <a:buNone/>
            </a:pPr>
            <a:endParaRPr lang="es-ES" sz="1900" i="1" dirty="0" smtClean="0"/>
          </a:p>
          <a:p>
            <a:r>
              <a:rPr lang="es-ES" sz="1900" i="1" dirty="0" smtClean="0"/>
              <a:t>Un postre típico asturiano elaborado con nueces y avellanas de gran arraigo dentro del apasionante mundo de la gastronomía tradicional asturiana. Elaboradas por expertos maestros reposteros del occidente asturiano, se presentan en atractivos formatos. Presentación en envase de 12 unidades protegido con plástico.</a:t>
            </a:r>
          </a:p>
          <a:p>
            <a:pPr>
              <a:buNone/>
            </a:pPr>
            <a:endParaRPr lang="es-ES" dirty="0" smtClean="0"/>
          </a:p>
          <a:p>
            <a:pPr>
              <a:buNone/>
            </a:pPr>
            <a:endParaRPr lang="es-ES" sz="1900" i="1" dirty="0" smtClean="0"/>
          </a:p>
          <a:p>
            <a:pPr>
              <a:buNone/>
            </a:pPr>
            <a:r>
              <a:rPr lang="es-ES" sz="1900" i="1" dirty="0" smtClean="0"/>
              <a:t>                                                 Precio:8€             </a:t>
            </a:r>
            <a:r>
              <a:rPr lang="es-ES" sz="1900" i="1" dirty="0" smtClean="0">
                <a:solidFill>
                  <a:schemeClr val="accent6"/>
                </a:solidFill>
              </a:rPr>
              <a:t>Ref:007</a:t>
            </a:r>
            <a:endParaRPr lang="es-ES" sz="1900" i="1" dirty="0">
              <a:solidFill>
                <a:schemeClr val="accent6"/>
              </a:solidFill>
            </a:endParaRPr>
          </a:p>
        </p:txBody>
      </p:sp>
      <p:pic>
        <p:nvPicPr>
          <p:cNvPr id="12289" name="Picture 1" descr="C:\Users\Invitado\Desktop\casadielles_ta_gr_3[1].jpg"/>
          <p:cNvPicPr>
            <a:picLocks noChangeAspect="1" noChangeArrowheads="1"/>
          </p:cNvPicPr>
          <p:nvPr/>
        </p:nvPicPr>
        <p:blipFill>
          <a:blip r:embed="rId2"/>
          <a:srcRect/>
          <a:stretch>
            <a:fillRect/>
          </a:stretch>
        </p:blipFill>
        <p:spPr bwMode="auto">
          <a:xfrm>
            <a:off x="6215074" y="357166"/>
            <a:ext cx="2381250" cy="1905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Bernard MT Condensed" pitchFamily="18" charset="0"/>
              </a:rPr>
              <a:t>Alimentación</a:t>
            </a:r>
            <a:endParaRPr lang="es-ES" dirty="0"/>
          </a:p>
        </p:txBody>
      </p:sp>
      <p:sp>
        <p:nvSpPr>
          <p:cNvPr id="3" name="2 Marcador de contenido"/>
          <p:cNvSpPr>
            <a:spLocks noGrp="1"/>
          </p:cNvSpPr>
          <p:nvPr>
            <p:ph idx="1"/>
          </p:nvPr>
        </p:nvSpPr>
        <p:spPr/>
        <p:txBody>
          <a:bodyPr>
            <a:normAutofit/>
          </a:bodyPr>
          <a:lstStyle/>
          <a:p>
            <a:pPr>
              <a:buNone/>
            </a:pPr>
            <a:r>
              <a:rPr lang="es-ES" sz="1900" dirty="0" smtClean="0"/>
              <a:t>ESTUCHE DE SUSPIROS DEL NALÓN (600 </a:t>
            </a:r>
            <a:r>
              <a:rPr lang="es-ES" sz="1900" i="1" dirty="0" smtClean="0"/>
              <a:t>grs</a:t>
            </a:r>
            <a:r>
              <a:rPr lang="es-ES" sz="1900" dirty="0" smtClean="0"/>
              <a:t>.) </a:t>
            </a:r>
          </a:p>
          <a:p>
            <a:pPr>
              <a:buNone/>
            </a:pPr>
            <a:endParaRPr lang="es-ES" sz="2000" dirty="0" smtClean="0"/>
          </a:p>
          <a:p>
            <a:pPr>
              <a:buNone/>
            </a:pPr>
            <a:r>
              <a:rPr lang="es-ES" sz="1900" i="1" dirty="0" smtClean="0"/>
              <a:t>Deliciosas pastas artesanas hechas totalmente a mano con huevos y mantequilla como manda la tradición. Presentación en cajas de aprox. 800 gr. cerradas con plástico para llegar a su casa/empresa en condiciones óptimas de consumo. Enseñe a los suyos el valor del sabor auténtico de la cocina artesana.</a:t>
            </a:r>
          </a:p>
          <a:p>
            <a:pPr>
              <a:buNone/>
            </a:pPr>
            <a:r>
              <a:rPr lang="es-ES" sz="1900" dirty="0" smtClean="0"/>
              <a:t> </a:t>
            </a:r>
          </a:p>
          <a:p>
            <a:pPr>
              <a:buNone/>
            </a:pPr>
            <a:r>
              <a:rPr lang="es-ES" sz="1900" dirty="0" smtClean="0"/>
              <a:t>                                                                       </a:t>
            </a:r>
            <a:r>
              <a:rPr lang="es-ES" sz="1900" i="1" dirty="0" smtClean="0"/>
              <a:t>Precio: 3.50€</a:t>
            </a:r>
          </a:p>
          <a:p>
            <a:pPr>
              <a:buNone/>
            </a:pPr>
            <a:r>
              <a:rPr lang="es-ES" sz="1900" i="1" dirty="0" smtClean="0"/>
              <a:t>                                                                      </a:t>
            </a:r>
            <a:r>
              <a:rPr lang="es-ES" sz="1900" i="1" dirty="0" smtClean="0">
                <a:solidFill>
                  <a:schemeClr val="accent6">
                    <a:lumMod val="60000"/>
                    <a:lumOff val="40000"/>
                  </a:schemeClr>
                </a:solidFill>
              </a:rPr>
              <a:t> </a:t>
            </a:r>
            <a:r>
              <a:rPr lang="es-ES" sz="1900" i="1" dirty="0" smtClean="0">
                <a:solidFill>
                  <a:schemeClr val="accent6">
                    <a:lumMod val="75000"/>
                  </a:schemeClr>
                </a:solidFill>
              </a:rPr>
              <a:t>Ref:008</a:t>
            </a:r>
          </a:p>
        </p:txBody>
      </p:sp>
      <p:pic>
        <p:nvPicPr>
          <p:cNvPr id="1026" name="Picture 2" descr="C:\Users\Invitado\Desktop\suspirosnalon_3[1].jpg"/>
          <p:cNvPicPr>
            <a:picLocks noChangeAspect="1" noChangeArrowheads="1"/>
          </p:cNvPicPr>
          <p:nvPr/>
        </p:nvPicPr>
        <p:blipFill>
          <a:blip r:embed="rId2"/>
          <a:srcRect/>
          <a:stretch>
            <a:fillRect/>
          </a:stretch>
        </p:blipFill>
        <p:spPr bwMode="auto">
          <a:xfrm>
            <a:off x="6643702" y="285728"/>
            <a:ext cx="2238374" cy="179069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204</TotalTime>
  <Words>674</Words>
  <Application>Microsoft Office PowerPoint</Application>
  <PresentationFormat>Presentación en pantalla (4:3)</PresentationFormat>
  <Paragraphs>79</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Solsticio</vt:lpstr>
      <vt:lpstr>Catálogo  2011</vt:lpstr>
      <vt:lpstr>Alimentación</vt:lpstr>
      <vt:lpstr>Alimentación</vt:lpstr>
      <vt:lpstr>Alimentación</vt:lpstr>
      <vt:lpstr>Alimentación</vt:lpstr>
      <vt:lpstr>Alimentación</vt:lpstr>
      <vt:lpstr>Alimentación</vt:lpstr>
      <vt:lpstr>Alimentación</vt:lpstr>
      <vt:lpstr>Alimentación</vt:lpstr>
      <vt:lpstr>Bisutería</vt:lpstr>
      <vt:lpstr>Hoja de pedido</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Catálogo 2011</dc:title>
  <dc:creator>Invitado</dc:creator>
  <cp:lastModifiedBy>Invitado</cp:lastModifiedBy>
  <cp:revision>31</cp:revision>
  <dcterms:created xsi:type="dcterms:W3CDTF">2011-01-14T10:35:49Z</dcterms:created>
  <dcterms:modified xsi:type="dcterms:W3CDTF">2011-03-18T10:28:36Z</dcterms:modified>
</cp:coreProperties>
</file>