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7" r:id="rId10"/>
    <p:sldId id="268" r:id="rId11"/>
    <p:sldId id="272" r:id="rId12"/>
    <p:sldId id="273" r:id="rId13"/>
    <p:sldId id="274" r:id="rId14"/>
    <p:sldId id="276" r:id="rId15"/>
    <p:sldId id="280" r:id="rId1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E13"/>
    <a:srgbClr val="000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9" autoAdjust="0"/>
  </p:normalViewPr>
  <p:slideViewPr>
    <p:cSldViewPr>
      <p:cViewPr varScale="1">
        <p:scale>
          <a:sx n="72" d="100"/>
          <a:sy n="72" d="100"/>
        </p:scale>
        <p:origin x="-100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0 Triángulo rectángulo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7 Conector recto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8 Conector recto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C125396D-3E76-481D-B3E9-147D75C4AAB7}" type="datetimeFigureOut">
              <a:rPr lang="es-ES"/>
              <a:pPr>
                <a:defRPr/>
              </a:pPr>
              <a:t>06/03/2011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838" y="6481763"/>
            <a:ext cx="503237" cy="3016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937E58A0-484C-4B04-826B-EB85FCE5AFD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 Triángulo rectángulo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7 Triángulo isósceles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10 Conector recto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9 Conector recto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12975594-3A53-4AD6-A417-7E808528CEA3}" type="datetimeFigureOut">
              <a:rPr lang="es-ES"/>
              <a:pPr>
                <a:defRPr/>
              </a:pPr>
              <a:t>06/03/2011</a:t>
            </a:fld>
            <a:endParaRPr lang="es-ES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A4D9CA1E-4B11-453F-A1FA-49E69441231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FCE9A7B1-5FCC-4F60-AF54-E12FD057B7CF}" type="datetimeFigureOut">
              <a:rPr lang="es-ES"/>
              <a:pPr>
                <a:defRPr/>
              </a:pPr>
              <a:t>06/03/2011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 sz="1200"/>
            </a:lvl1pPr>
          </a:lstStyle>
          <a:p>
            <a:pPr>
              <a:defRPr/>
            </a:pPr>
            <a:fld id="{2EDB71A7-F8FD-4F33-9EFB-F55D4F669A8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4E3127FB-98B7-4FBD-812A-E2A725FE279F}" type="datetimeFigureOut">
              <a:rPr lang="es-ES"/>
              <a:pPr>
                <a:defRPr/>
              </a:pPr>
              <a:t>06/03/2011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83BAC1C0-7FEA-421E-8966-5AFF6262558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6DA8E2E8-4129-4B2D-A0F7-352737068471}" type="datetimeFigureOut">
              <a:rPr lang="es-ES"/>
              <a:pPr>
                <a:defRPr/>
              </a:pPr>
              <a:t>06/03/2011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EFEA504A-7AE3-4880-8E1C-F5A7553168A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" name="4 Marcador de fecha"/>
          <p:cNvSpPr>
            <a:spLocks noGrp="1"/>
          </p:cNvSpPr>
          <p:nvPr>
            <p:ph type="dt" sz="half" idx="2"/>
          </p:nvPr>
        </p:nvSpPr>
        <p:spPr>
          <a:xfrm>
            <a:off x="6108700" y="6556375"/>
            <a:ext cx="2101850" cy="3016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fld id="{B8829FFD-848F-4BD5-B562-FE9A2CE723CE}" type="datetimeFigureOut">
              <a:rPr lang="es-ES"/>
              <a:pPr>
                <a:defRPr/>
              </a:pPr>
              <a:t>06/03/2011</a:t>
            </a:fld>
            <a:endParaRPr lang="es-ES"/>
          </a:p>
        </p:txBody>
      </p:sp>
      <p:sp>
        <p:nvSpPr>
          <p:cNvPr id="12" name="5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1169988" y="6557963"/>
            <a:ext cx="4948237" cy="3016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" name="6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16900" y="6556375"/>
            <a:ext cx="366713" cy="301625"/>
          </a:xfrm>
          <a:prstGeom prst="rect">
            <a:avLst/>
          </a:prstGeom>
        </p:spPr>
        <p:txBody>
          <a:bodyPr vert="horz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latin typeface="+mn-lt"/>
                <a:cs typeface="+mn-cs"/>
              </a:defRPr>
            </a:lvl1pPr>
          </a:lstStyle>
          <a:p>
            <a:pPr>
              <a:defRPr/>
            </a:pPr>
            <a:fld id="{10AFC907-61B8-437F-8251-16433D8E90BE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Arial" charset="0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Arial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Arial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Arial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Arial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6.jpeg"/><Relationship Id="rId2" Type="http://schemas.openxmlformats.org/officeDocument/2006/relationships/hyperlink" Target="http://tienda.productosdeasturias.com/dulces-y-chocolates/pastas-galletas-y-chocolates/carajitos-asturianos-tierra-astur-1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tienda.productosdeasturias.com/dulces-y-chocolates/pastas-galletas-y-chocolates/mara-uelas-bolsa-de-1-docena-1.html" TargetMode="External"/><Relationship Id="rId5" Type="http://schemas.openxmlformats.org/officeDocument/2006/relationships/image" Target="../media/image25.jpeg"/><Relationship Id="rId4" Type="http://schemas.openxmlformats.org/officeDocument/2006/relationships/hyperlink" Target="http://tienda.productosdeasturias.com/dulces-y-chocolates/pastas-galletas-y-chocolates/almendrados-del-nalon-1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3"/>
          <p:cNvSpPr>
            <a:spLocks noGrp="1"/>
          </p:cNvSpPr>
          <p:nvPr>
            <p:ph type="ctrTitle" idx="4294967295"/>
          </p:nvPr>
        </p:nvSpPr>
        <p:spPr bwMode="auto">
          <a:xfrm>
            <a:off x="395288" y="1052513"/>
            <a:ext cx="8424862" cy="4176712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0" algn="ctr"/>
            <a:r>
              <a:rPr lang="es-ES" sz="3800" b="1" smtClean="0">
                <a:ln>
                  <a:noFill/>
                </a:ln>
                <a:solidFill>
                  <a:srgbClr val="F9EE13"/>
                </a:solidFill>
                <a:effectLst/>
              </a:rPr>
              <a:t>CATÁLOGO DE PRODUCTOS</a:t>
            </a:r>
            <a:br>
              <a:rPr lang="es-ES" sz="3800" b="1" smtClean="0">
                <a:ln>
                  <a:noFill/>
                </a:ln>
                <a:solidFill>
                  <a:srgbClr val="F9EE13"/>
                </a:solidFill>
                <a:effectLst/>
              </a:rPr>
            </a:br>
            <a:r>
              <a:rPr lang="es-ES" sz="3800" b="1" smtClean="0">
                <a:ln>
                  <a:noFill/>
                </a:ln>
                <a:solidFill>
                  <a:srgbClr val="F9EE13"/>
                </a:solidFill>
                <a:effectLst/>
              </a:rPr>
              <a:t/>
            </a:r>
            <a:br>
              <a:rPr lang="es-ES" sz="3800" b="1" smtClean="0">
                <a:ln>
                  <a:noFill/>
                </a:ln>
                <a:solidFill>
                  <a:srgbClr val="F9EE13"/>
                </a:solidFill>
                <a:effectLst/>
              </a:rPr>
            </a:br>
            <a:r>
              <a:rPr lang="es-ES" sz="3800" smtClean="0">
                <a:ln>
                  <a:noFill/>
                </a:ln>
                <a:effectLst/>
              </a:rPr>
              <a:t/>
            </a:r>
            <a:br>
              <a:rPr lang="es-ES" sz="3800" smtClean="0">
                <a:ln>
                  <a:noFill/>
                </a:ln>
                <a:effectLst/>
              </a:rPr>
            </a:br>
            <a:r>
              <a:rPr lang="es-ES" sz="6000" smtClean="0">
                <a:ln>
                  <a:noFill/>
                </a:ln>
                <a:solidFill>
                  <a:srgbClr val="F9EE13"/>
                </a:solidFill>
                <a:effectLst/>
                <a:latin typeface="Arial Black" pitchFamily="34" charset="0"/>
              </a:rPr>
              <a:t>CIBUS S.COOP.</a:t>
            </a:r>
            <a:r>
              <a:rPr lang="es-ES" sz="6000" smtClean="0">
                <a:ln>
                  <a:noFill/>
                </a:ln>
                <a:effectLst/>
                <a:latin typeface="Arial Black" pitchFamily="34" charset="0"/>
              </a:rPr>
              <a:t/>
            </a:r>
            <a:br>
              <a:rPr lang="es-ES" sz="6000" smtClean="0">
                <a:ln>
                  <a:noFill/>
                </a:ln>
                <a:effectLst/>
                <a:latin typeface="Arial Black" pitchFamily="34" charset="0"/>
              </a:rPr>
            </a:br>
            <a:r>
              <a:rPr lang="es-ES" sz="3800" smtClean="0">
                <a:ln>
                  <a:noFill/>
                </a:ln>
                <a:effectLst/>
              </a:rPr>
              <a:t/>
            </a:r>
            <a:br>
              <a:rPr lang="es-ES" sz="3800" smtClean="0">
                <a:ln>
                  <a:noFill/>
                </a:ln>
                <a:effectLst/>
              </a:rPr>
            </a:br>
            <a:r>
              <a:rPr lang="es-ES" sz="3800" smtClean="0">
                <a:ln>
                  <a:noFill/>
                </a:ln>
                <a:effectLst/>
              </a:rPr>
              <a:t/>
            </a:r>
            <a:br>
              <a:rPr lang="es-ES" sz="3800" smtClean="0">
                <a:ln>
                  <a:noFill/>
                </a:ln>
                <a:effectLst/>
              </a:rPr>
            </a:br>
            <a:r>
              <a:rPr lang="es-ES" sz="3800" smtClean="0">
                <a:ln>
                  <a:noFill/>
                </a:ln>
                <a:solidFill>
                  <a:srgbClr val="F9EE13"/>
                </a:solidFill>
                <a:effectLst/>
              </a:rPr>
              <a:t>I.E.S. JUAN JOSÉ CALVO MIGUEL</a:t>
            </a:r>
            <a:br>
              <a:rPr lang="es-ES" sz="3800" smtClean="0">
                <a:ln>
                  <a:noFill/>
                </a:ln>
                <a:solidFill>
                  <a:srgbClr val="F9EE13"/>
                </a:solidFill>
                <a:effectLst/>
              </a:rPr>
            </a:br>
            <a:r>
              <a:rPr lang="es-ES" sz="3800" smtClean="0">
                <a:ln>
                  <a:noFill/>
                </a:ln>
                <a:solidFill>
                  <a:srgbClr val="F9EE13"/>
                </a:solidFill>
                <a:effectLst/>
              </a:rPr>
              <a:t>SOTRONDIO - ASTURIAS</a:t>
            </a:r>
          </a:p>
        </p:txBody>
      </p:sp>
      <p:sp>
        <p:nvSpPr>
          <p:cNvPr id="7170" name="Rectangle 4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65088" indent="0" algn="ctr">
              <a:buFont typeface="Wingdings 2" pitchFamily="18" charset="2"/>
              <a:buNone/>
            </a:pPr>
            <a:endParaRPr lang="es-E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60648"/>
            <a:ext cx="946448" cy="397766"/>
          </a:xfrm>
        </p:spPr>
        <p:txBody>
          <a:bodyPr vert="horz" anchor="ctr">
            <a:normAutofit fontScale="90000"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s-ES" sz="4200" cap="none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j-lt"/>
              </a:rPr>
              <a:t>  </a:t>
            </a:r>
            <a:endParaRPr lang="es-ES" sz="4200" cap="none" dirty="0">
              <a:solidFill>
                <a:schemeClr val="accent1">
                  <a:tint val="83000"/>
                  <a:satMod val="150000"/>
                </a:schemeClr>
              </a:solidFill>
              <a:latin typeface="+mj-lt"/>
            </a:endParaRPr>
          </a:p>
        </p:txBody>
      </p:sp>
      <p:sp>
        <p:nvSpPr>
          <p:cNvPr id="16386" name="2 Marcador de contenido"/>
          <p:cNvSpPr>
            <a:spLocks noGrp="1"/>
          </p:cNvSpPr>
          <p:nvPr>
            <p:ph sz="half" idx="1"/>
          </p:nvPr>
        </p:nvSpPr>
        <p:spPr>
          <a:xfrm>
            <a:off x="298450" y="5899150"/>
            <a:ext cx="944563" cy="730250"/>
          </a:xfrm>
          <a:noFill/>
        </p:spPr>
        <p:txBody>
          <a:bodyPr/>
          <a:lstStyle/>
          <a:p>
            <a:pPr marL="447675" indent="-382588" eaLnBrk="1" hangingPunct="1"/>
            <a:r>
              <a:rPr lang="es-ES" sz="2600" smtClean="0">
                <a:latin typeface="Century Gothic" pitchFamily="34" charset="0"/>
              </a:rPr>
              <a:t> </a:t>
            </a:r>
          </a:p>
        </p:txBody>
      </p:sp>
      <p:sp>
        <p:nvSpPr>
          <p:cNvPr id="16387" name="3 Marcador de contenido"/>
          <p:cNvSpPr>
            <a:spLocks noGrp="1"/>
          </p:cNvSpPr>
          <p:nvPr>
            <p:ph sz="half" idx="2"/>
          </p:nvPr>
        </p:nvSpPr>
        <p:spPr>
          <a:xfrm>
            <a:off x="468313" y="476250"/>
            <a:ext cx="8351837" cy="5976938"/>
          </a:xfrm>
          <a:noFill/>
          <a:ln>
            <a:noFill/>
          </a:ln>
        </p:spPr>
        <p:txBody>
          <a:bodyPr/>
          <a:lstStyle/>
          <a:p>
            <a:pPr marL="447675" indent="-382588" algn="ctr"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sz="2400" smtClean="0">
                <a:latin typeface="Arial Black" pitchFamily="34" charset="0"/>
              </a:rPr>
              <a:t>PLATOS PREPARADOS</a:t>
            </a:r>
          </a:p>
          <a:p>
            <a:pPr marL="447675" indent="-382588" algn="ctr" eaLnBrk="1" hangingPunct="1">
              <a:lnSpc>
                <a:spcPct val="80000"/>
              </a:lnSpc>
              <a:spcBef>
                <a:spcPct val="20000"/>
              </a:spcBef>
            </a:pPr>
            <a:endParaRPr lang="es-ES" sz="2400" smtClean="0">
              <a:latin typeface="Arial Black" pitchFamily="34" charset="0"/>
            </a:endParaRPr>
          </a:p>
          <a:p>
            <a:pPr marL="447675" indent="-382588"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sz="2400" smtClean="0">
                <a:latin typeface="Arial Black" pitchFamily="34" charset="0"/>
              </a:rPr>
              <a:t>Fabada tradicional</a:t>
            </a:r>
          </a:p>
          <a:p>
            <a:pPr marL="447675" indent="-382588"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sz="2000" smtClean="0">
                <a:latin typeface="Century Gothic" pitchFamily="34" charset="0"/>
              </a:rPr>
              <a:t>Lista para comer. Envase de 780gr.</a:t>
            </a:r>
          </a:p>
          <a:p>
            <a:pPr marL="447675" indent="-382588"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sz="2000" smtClean="0">
                <a:latin typeface="Century Gothic" pitchFamily="34" charset="0"/>
              </a:rPr>
              <a:t>              (2 raciones)</a:t>
            </a:r>
          </a:p>
          <a:p>
            <a:pPr marL="447675" indent="-382588" eaLnBrk="1" hangingPunct="1">
              <a:spcBef>
                <a:spcPct val="20000"/>
              </a:spcBef>
            </a:pPr>
            <a:endParaRPr lang="es-ES" sz="2000" smtClean="0">
              <a:latin typeface="Arial Black" pitchFamily="34" charset="0"/>
            </a:endParaRPr>
          </a:p>
          <a:p>
            <a:pPr marL="447675" indent="-382588" eaLnBrk="1" hangingPunct="1">
              <a:spcBef>
                <a:spcPct val="20000"/>
              </a:spcBef>
            </a:pPr>
            <a:endParaRPr lang="es-ES" sz="2400" smtClean="0">
              <a:latin typeface="Arial Black" pitchFamily="34" charset="0"/>
            </a:endParaRPr>
          </a:p>
          <a:p>
            <a:pPr marL="447675" indent="-382588" eaLnBrk="1" hangingPunct="1">
              <a:spcBef>
                <a:spcPct val="20000"/>
              </a:spcBef>
            </a:pPr>
            <a:r>
              <a:rPr lang="es-ES" sz="2000" smtClean="0">
                <a:latin typeface="Arial Black" pitchFamily="34" charset="0"/>
              </a:rPr>
              <a:t>Cebollas rellenas de bonito</a:t>
            </a:r>
          </a:p>
          <a:p>
            <a:pPr marL="447675" indent="-382588" eaLnBrk="1" hangingPunct="1">
              <a:spcBef>
                <a:spcPct val="20000"/>
              </a:spcBef>
            </a:pPr>
            <a:r>
              <a:rPr lang="es-ES" sz="2000" smtClean="0">
                <a:latin typeface="Century Gothic" pitchFamily="34" charset="0"/>
              </a:rPr>
              <a:t>Lata de 380g.                             </a:t>
            </a:r>
            <a:r>
              <a:rPr lang="es-ES" sz="2000" b="1" smtClean="0">
                <a:latin typeface="Arial Black" pitchFamily="34" charset="0"/>
              </a:rPr>
              <a:t>Pimientos rellenos de bonito o  					          bacalao</a:t>
            </a:r>
          </a:p>
          <a:p>
            <a:pPr marL="447675" indent="-382588" eaLnBrk="1" hangingPunct="1">
              <a:spcBef>
                <a:spcPct val="20000"/>
              </a:spcBef>
            </a:pPr>
            <a:r>
              <a:rPr lang="es-ES" sz="2000" b="1" smtClean="0">
                <a:latin typeface="Arial Black" pitchFamily="34" charset="0"/>
              </a:rPr>
              <a:t>					            </a:t>
            </a:r>
            <a:r>
              <a:rPr lang="es-ES" sz="2000" smtClean="0">
                <a:latin typeface="Century Gothic" pitchFamily="34" charset="0"/>
              </a:rPr>
              <a:t>Contiene 4 unidades</a:t>
            </a:r>
          </a:p>
        </p:txBody>
      </p:sp>
      <p:pic>
        <p:nvPicPr>
          <p:cNvPr id="16388" name="Imagen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4076700"/>
            <a:ext cx="25923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6 Estrella de 6 puntas"/>
          <p:cNvSpPr/>
          <p:nvPr/>
        </p:nvSpPr>
        <p:spPr>
          <a:xfrm>
            <a:off x="1763713" y="5157788"/>
            <a:ext cx="1492250" cy="1366837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>
                <a:solidFill>
                  <a:srgbClr val="FFFFFF"/>
                </a:solidFill>
                <a:latin typeface="Arial" charset="0"/>
                <a:cs typeface="Arial" charset="0"/>
              </a:rPr>
              <a:t>3,50€</a:t>
            </a:r>
          </a:p>
        </p:txBody>
      </p:sp>
      <p:pic>
        <p:nvPicPr>
          <p:cNvPr id="16390" name="Imagen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1052513"/>
            <a:ext cx="244792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Estrella de 6 puntas"/>
          <p:cNvSpPr/>
          <p:nvPr/>
        </p:nvSpPr>
        <p:spPr>
          <a:xfrm>
            <a:off x="6516688" y="2133600"/>
            <a:ext cx="1511300" cy="115093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>
                <a:solidFill>
                  <a:srgbClr val="FFFFFF"/>
                </a:solidFill>
                <a:latin typeface="Arial" charset="0"/>
                <a:cs typeface="Arial" charset="0"/>
              </a:rPr>
              <a:t>4’30€</a:t>
            </a:r>
          </a:p>
        </p:txBody>
      </p:sp>
      <p:pic>
        <p:nvPicPr>
          <p:cNvPr id="16392" name="Imagen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4581525"/>
            <a:ext cx="23050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6 Estrella de 6 puntas"/>
          <p:cNvSpPr/>
          <p:nvPr/>
        </p:nvSpPr>
        <p:spPr>
          <a:xfrm>
            <a:off x="6443663" y="5707063"/>
            <a:ext cx="1273175" cy="1150937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>
                <a:solidFill>
                  <a:srgbClr val="FFFFFF"/>
                </a:solidFill>
                <a:latin typeface="Arial" charset="0"/>
                <a:cs typeface="Arial" charset="0"/>
              </a:rPr>
              <a:t>5€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flipH="1">
            <a:off x="395536" y="116632"/>
            <a:ext cx="457200" cy="1405878"/>
          </a:xfrm>
        </p:spPr>
        <p:txBody>
          <a:bodyPr vert="horz" anchor="ctr"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s-ES" sz="4200" cap="none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j-lt"/>
              </a:rPr>
              <a:t> </a:t>
            </a:r>
            <a:endParaRPr lang="es-ES" sz="4200" cap="none" dirty="0">
              <a:solidFill>
                <a:schemeClr val="accent1">
                  <a:tint val="83000"/>
                  <a:satMod val="150000"/>
                </a:schemeClr>
              </a:solidFill>
              <a:latin typeface="+mj-lt"/>
            </a:endParaRPr>
          </a:p>
        </p:txBody>
      </p:sp>
      <p:sp>
        <p:nvSpPr>
          <p:cNvPr id="17410" name="Marcador de contenido 2"/>
          <p:cNvSpPr>
            <a:spLocks noGrp="1"/>
          </p:cNvSpPr>
          <p:nvPr>
            <p:ph sz="half" idx="1"/>
          </p:nvPr>
        </p:nvSpPr>
        <p:spPr>
          <a:xfrm flipH="1">
            <a:off x="468313" y="1412875"/>
            <a:ext cx="44450" cy="1235075"/>
          </a:xfrm>
          <a:noFill/>
        </p:spPr>
        <p:txBody>
          <a:bodyPr/>
          <a:lstStyle/>
          <a:p>
            <a:pPr marL="63500" eaLnBrk="1" hangingPunct="1"/>
            <a:r>
              <a:rPr lang="es-ES" sz="2600" smtClean="0">
                <a:latin typeface="Century Gothic" pitchFamily="34" charset="0"/>
              </a:rPr>
              <a:t> </a:t>
            </a:r>
          </a:p>
        </p:txBody>
      </p:sp>
      <p:sp>
        <p:nvSpPr>
          <p:cNvPr id="17411" name="Marcador de contenido 3"/>
          <p:cNvSpPr>
            <a:spLocks noGrp="1"/>
          </p:cNvSpPr>
          <p:nvPr>
            <p:ph sz="half" idx="2"/>
          </p:nvPr>
        </p:nvSpPr>
        <p:spPr>
          <a:xfrm>
            <a:off x="395288" y="260350"/>
            <a:ext cx="8291512" cy="6264275"/>
          </a:xfrm>
          <a:noFill/>
          <a:ln>
            <a:noFill/>
          </a:ln>
        </p:spPr>
        <p:txBody>
          <a:bodyPr/>
          <a:lstStyle/>
          <a:p>
            <a:pPr marL="63500" algn="ctr" eaLnBrk="1" hangingPunct="1">
              <a:spcBef>
                <a:spcPct val="20000"/>
              </a:spcBef>
            </a:pPr>
            <a:r>
              <a:rPr lang="es-ES" sz="2600" smtClean="0">
                <a:latin typeface="Century Gothic" pitchFamily="34" charset="0"/>
              </a:rPr>
              <a:t> </a:t>
            </a:r>
            <a:r>
              <a:rPr lang="es-ES" sz="2600" smtClean="0">
                <a:latin typeface="Arial Black" pitchFamily="34" charset="0"/>
              </a:rPr>
              <a:t>MERMELADAS “L’AYERÁN”</a:t>
            </a:r>
            <a:r>
              <a:rPr lang="es-ES" sz="2600" smtClean="0">
                <a:latin typeface="Century Gothic" pitchFamily="34" charset="0"/>
              </a:rPr>
              <a:t>(tarro de 335 gr.)</a:t>
            </a:r>
          </a:p>
          <a:p>
            <a:pPr marL="63500" eaLnBrk="1" hangingPunct="1">
              <a:spcBef>
                <a:spcPct val="20000"/>
              </a:spcBef>
            </a:pPr>
            <a:r>
              <a:rPr lang="es-ES" sz="2000" smtClean="0">
                <a:latin typeface="Century Gothic" pitchFamily="34" charset="0"/>
              </a:rPr>
              <a:t>Exquisita mermelada artesanal, en 4 variedades: arándanos, figos pasos, piescu (melocotón silvestre) y manzana con pasas.</a:t>
            </a:r>
          </a:p>
          <a:p>
            <a:pPr marL="63500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63500" eaLnBrk="1" hangingPunct="1">
              <a:spcBef>
                <a:spcPct val="20000"/>
              </a:spcBef>
            </a:pPr>
            <a:r>
              <a:rPr lang="es-ES" sz="2000" smtClean="0">
                <a:latin typeface="Century Gothic" pitchFamily="34" charset="0"/>
              </a:rPr>
              <a:t>                                               </a:t>
            </a:r>
          </a:p>
          <a:p>
            <a:pPr marL="63500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63500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63500" eaLnBrk="1" hangingPunct="1">
              <a:spcBef>
                <a:spcPct val="20000"/>
              </a:spcBef>
            </a:pPr>
            <a:endParaRPr lang="es-ES" sz="2400" smtClean="0">
              <a:latin typeface="Arial Black" pitchFamily="34" charset="0"/>
            </a:endParaRPr>
          </a:p>
          <a:p>
            <a:pPr marL="63500" eaLnBrk="1" hangingPunct="1">
              <a:spcBef>
                <a:spcPct val="20000"/>
              </a:spcBef>
            </a:pPr>
            <a:endParaRPr lang="es-ES" sz="2400" smtClean="0">
              <a:latin typeface="Arial Black" pitchFamily="34" charset="0"/>
            </a:endParaRPr>
          </a:p>
          <a:p>
            <a:pPr marL="63500" algn="ctr" eaLnBrk="1" hangingPunct="1">
              <a:spcBef>
                <a:spcPct val="20000"/>
              </a:spcBef>
            </a:pPr>
            <a:endParaRPr lang="es-ES" sz="2400" smtClean="0">
              <a:latin typeface="Arial Black" pitchFamily="34" charset="0"/>
            </a:endParaRPr>
          </a:p>
          <a:p>
            <a:pPr marL="63500" algn="ctr" eaLnBrk="1" hangingPunct="1">
              <a:spcBef>
                <a:spcPct val="20000"/>
              </a:spcBef>
            </a:pPr>
            <a:r>
              <a:rPr lang="es-ES" sz="2400" smtClean="0">
                <a:latin typeface="Arial Black" pitchFamily="34" charset="0"/>
              </a:rPr>
              <a:t>MIEL DE BREZO</a:t>
            </a:r>
          </a:p>
          <a:p>
            <a:pPr marL="63500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</p:txBody>
      </p:sp>
      <p:sp>
        <p:nvSpPr>
          <p:cNvPr id="9" name="6 Estrella de 6 puntas"/>
          <p:cNvSpPr/>
          <p:nvPr/>
        </p:nvSpPr>
        <p:spPr>
          <a:xfrm>
            <a:off x="755650" y="4868863"/>
            <a:ext cx="1512888" cy="143986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>
                <a:solidFill>
                  <a:srgbClr val="FFFFFF"/>
                </a:solidFill>
                <a:latin typeface="Arial" charset="0"/>
                <a:cs typeface="Arial" charset="0"/>
              </a:rPr>
              <a:t>½ kg</a:t>
            </a:r>
          </a:p>
          <a:p>
            <a:pPr algn="ctr">
              <a:defRPr/>
            </a:pPr>
            <a:r>
              <a:rPr lang="es-ES" sz="2400" b="1">
                <a:solidFill>
                  <a:srgbClr val="FFFFFF"/>
                </a:solidFill>
                <a:latin typeface="Arial" charset="0"/>
                <a:cs typeface="Arial" charset="0"/>
              </a:rPr>
              <a:t>3’70€</a:t>
            </a:r>
          </a:p>
        </p:txBody>
      </p:sp>
      <p:graphicFrame>
        <p:nvGraphicFramePr>
          <p:cNvPr id="21543" name="Group 39"/>
          <p:cNvGraphicFramePr>
            <a:graphicFrameLocks noGrp="1"/>
          </p:cNvGraphicFramePr>
          <p:nvPr/>
        </p:nvGraphicFramePr>
        <p:xfrm>
          <a:off x="3851275" y="1700213"/>
          <a:ext cx="4392613" cy="2103437"/>
        </p:xfrm>
        <a:graphic>
          <a:graphicData uri="http://schemas.openxmlformats.org/drawingml/2006/table">
            <a:tbl>
              <a:tblPr/>
              <a:tblGrid>
                <a:gridCol w="2736850"/>
                <a:gridCol w="1655763"/>
              </a:tblGrid>
              <a:tr h="525463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Arándanos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2’25€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Figos pasos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650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650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463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piescu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25463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Manzana y pasas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7428" name="Picture 41" descr="mermelada-piescu-layer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628775"/>
            <a:ext cx="2160587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6 Estrella de 6 puntas"/>
          <p:cNvSpPr/>
          <p:nvPr/>
        </p:nvSpPr>
        <p:spPr>
          <a:xfrm>
            <a:off x="6659563" y="4868863"/>
            <a:ext cx="1800225" cy="144145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>
                <a:solidFill>
                  <a:srgbClr val="FFFFFF"/>
                </a:solidFill>
                <a:latin typeface="Arial" charset="0"/>
                <a:cs typeface="Arial" charset="0"/>
              </a:rPr>
              <a:t>1 kg</a:t>
            </a:r>
          </a:p>
          <a:p>
            <a:pPr algn="ctr">
              <a:defRPr/>
            </a:pPr>
            <a:r>
              <a:rPr lang="es-ES" sz="2400" b="1">
                <a:solidFill>
                  <a:srgbClr val="FFFFFF"/>
                </a:solidFill>
                <a:latin typeface="Arial" charset="0"/>
                <a:cs typeface="Arial" charset="0"/>
              </a:rPr>
              <a:t>6,70€</a:t>
            </a:r>
          </a:p>
        </p:txBody>
      </p:sp>
      <p:pic>
        <p:nvPicPr>
          <p:cNvPr id="17430" name="Picture 44" descr="MIEL DE BREZO &quot;TIERRA ASTUR&quot; (TARRO 1 KG.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4724400"/>
            <a:ext cx="2381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370384" cy="541782"/>
          </a:xfrm>
        </p:spPr>
        <p:txBody>
          <a:bodyPr vert="horz" anchor="ctr">
            <a:normAutofit fontScale="90000"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s-ES" sz="4200" cap="none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j-lt"/>
              </a:rPr>
              <a:t> </a:t>
            </a:r>
            <a:endParaRPr lang="es-ES" sz="4200" cap="none" dirty="0">
              <a:solidFill>
                <a:schemeClr val="accent1">
                  <a:tint val="83000"/>
                  <a:satMod val="150000"/>
                </a:schemeClr>
              </a:solidFill>
              <a:latin typeface="+mj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 flipH="1">
            <a:off x="250825" y="1844675"/>
            <a:ext cx="46038" cy="300038"/>
          </a:xfrm>
          <a:noFill/>
        </p:spPr>
        <p:txBody>
          <a:bodyPr>
            <a:normAutofit fontScale="62500" lnSpcReduction="20000"/>
          </a:bodyPr>
          <a:lstStyle/>
          <a:p>
            <a:pPr marL="64008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s-ES" sz="2600" dirty="0" smtClean="0">
                <a:latin typeface="+mn-lt"/>
              </a:rPr>
              <a:t> </a:t>
            </a:r>
            <a:endParaRPr lang="es-ES" sz="2600" dirty="0">
              <a:latin typeface="+mn-lt"/>
            </a:endParaRPr>
          </a:p>
        </p:txBody>
      </p:sp>
      <p:sp>
        <p:nvSpPr>
          <p:cNvPr id="18435" name="Marcador de contenido 3"/>
          <p:cNvSpPr>
            <a:spLocks noGrp="1"/>
          </p:cNvSpPr>
          <p:nvPr>
            <p:ph sz="half" idx="2"/>
          </p:nvPr>
        </p:nvSpPr>
        <p:spPr>
          <a:xfrm>
            <a:off x="4787900" y="188913"/>
            <a:ext cx="4038600" cy="6337300"/>
          </a:xfrm>
          <a:noFill/>
          <a:ln>
            <a:noFill/>
          </a:ln>
        </p:spPr>
        <p:txBody>
          <a:bodyPr/>
          <a:lstStyle/>
          <a:p>
            <a:pPr marL="635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sz="1600" smtClean="0"/>
              <a:t> </a:t>
            </a:r>
          </a:p>
          <a:p>
            <a:pPr marL="635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sz="2400" smtClean="0">
                <a:latin typeface="Arial Black" pitchFamily="34" charset="0"/>
              </a:rPr>
              <a:t>Casadielles: </a:t>
            </a:r>
          </a:p>
          <a:p>
            <a:pPr marL="635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sz="2000" smtClean="0">
                <a:latin typeface="Century Gothic" pitchFamily="34" charset="0"/>
              </a:rPr>
              <a:t>Delicioso pastel típico asturiano, elaborado a base de nuez, con ingredientes naturales</a:t>
            </a:r>
            <a:r>
              <a:rPr lang="es-ES" sz="2600" smtClean="0">
                <a:latin typeface="Century Gothic" pitchFamily="34" charset="0"/>
              </a:rPr>
              <a:t>. </a:t>
            </a:r>
            <a:r>
              <a:rPr lang="es-ES" sz="2000" smtClean="0">
                <a:latin typeface="Century Gothic" pitchFamily="34" charset="0"/>
              </a:rPr>
              <a:t>Caja de 6 unidades.</a:t>
            </a:r>
            <a:endParaRPr lang="es-ES_tradnl" sz="2000" smtClean="0">
              <a:latin typeface="Century Gothic" pitchFamily="34" charset="0"/>
            </a:endParaRPr>
          </a:p>
          <a:p>
            <a:pPr marL="63500" eaLnBrk="1" hangingPunct="1">
              <a:lnSpc>
                <a:spcPct val="80000"/>
              </a:lnSpc>
              <a:spcBef>
                <a:spcPct val="20000"/>
              </a:spcBef>
            </a:pPr>
            <a:endParaRPr lang="es-ES_tradnl" sz="2000" smtClean="0">
              <a:latin typeface="Century Gothic" pitchFamily="34" charset="0"/>
            </a:endParaRPr>
          </a:p>
          <a:p>
            <a:pPr marL="63500" eaLnBrk="1" hangingPunct="1">
              <a:lnSpc>
                <a:spcPct val="80000"/>
              </a:lnSpc>
              <a:spcBef>
                <a:spcPct val="20000"/>
              </a:spcBef>
            </a:pPr>
            <a:endParaRPr lang="es-ES_tradnl" sz="2000" smtClean="0"/>
          </a:p>
          <a:p>
            <a:pPr marL="635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_tradnl" sz="2400" smtClean="0">
                <a:latin typeface="Arial Black" pitchFamily="34" charset="0"/>
              </a:rPr>
              <a:t>Suspiros de Nalón:</a:t>
            </a:r>
          </a:p>
          <a:p>
            <a:pPr marL="635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_tradnl" sz="2000" smtClean="0">
                <a:latin typeface="Century Gothic" pitchFamily="34" charset="0"/>
              </a:rPr>
              <a:t>Deliciosas pastas artesanas, hechas totalmente a mano con huevos y mantequilla. Caja de 600 gr.</a:t>
            </a:r>
          </a:p>
          <a:p>
            <a:pPr marL="63500" eaLnBrk="1" hangingPunct="1">
              <a:lnSpc>
                <a:spcPct val="80000"/>
              </a:lnSpc>
              <a:spcBef>
                <a:spcPct val="20000"/>
              </a:spcBef>
            </a:pPr>
            <a:endParaRPr lang="es-ES_tradnl" sz="2000" smtClean="0"/>
          </a:p>
          <a:p>
            <a:pPr marL="63500" eaLnBrk="1" hangingPunct="1">
              <a:lnSpc>
                <a:spcPct val="80000"/>
              </a:lnSpc>
              <a:spcBef>
                <a:spcPct val="20000"/>
              </a:spcBef>
            </a:pPr>
            <a:endParaRPr lang="es-ES" sz="2400" smtClean="0">
              <a:latin typeface="Arial Black" pitchFamily="34" charset="0"/>
            </a:endParaRPr>
          </a:p>
          <a:p>
            <a:pPr marL="63500" eaLnBrk="1" hangingPunct="1">
              <a:lnSpc>
                <a:spcPct val="80000"/>
              </a:lnSpc>
              <a:spcBef>
                <a:spcPct val="20000"/>
              </a:spcBef>
            </a:pPr>
            <a:r>
              <a:rPr lang="es-ES" sz="2400" smtClean="0">
                <a:latin typeface="Arial Black" pitchFamily="34" charset="0"/>
              </a:rPr>
              <a:t>Galletas de manzana:</a:t>
            </a:r>
          </a:p>
          <a:p>
            <a:pPr marL="63500" eaLnBrk="1" hangingPunct="1">
              <a:spcBef>
                <a:spcPct val="20000"/>
              </a:spcBef>
            </a:pPr>
            <a:r>
              <a:rPr lang="es-ES_tradnl" sz="2000" smtClean="0">
                <a:latin typeface="Century Gothic" pitchFamily="34" charset="0"/>
              </a:rPr>
              <a:t>Galletitas asturianas con un agradable aroma y sabor a manzana. Caja de 380 gr.</a:t>
            </a:r>
            <a:endParaRPr lang="es-ES" sz="2000" smtClean="0">
              <a:latin typeface="Century Gothic" pitchFamily="34" charset="0"/>
            </a:endParaRPr>
          </a:p>
        </p:txBody>
      </p:sp>
      <p:pic>
        <p:nvPicPr>
          <p:cNvPr id="18436" name="Imagen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2781300"/>
            <a:ext cx="2592387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6 Estrella de 6 puntas"/>
          <p:cNvSpPr/>
          <p:nvPr/>
        </p:nvSpPr>
        <p:spPr>
          <a:xfrm>
            <a:off x="2627313" y="2708275"/>
            <a:ext cx="1490662" cy="129698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>
                <a:solidFill>
                  <a:srgbClr val="FFFFFF"/>
                </a:solidFill>
                <a:latin typeface="Arial" charset="0"/>
                <a:cs typeface="Arial" charset="0"/>
              </a:rPr>
              <a:t>3€</a:t>
            </a:r>
          </a:p>
        </p:txBody>
      </p:sp>
      <p:pic>
        <p:nvPicPr>
          <p:cNvPr id="18438" name="Picture 9" descr="119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04813"/>
            <a:ext cx="3095625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6 Estrella de 6 puntas"/>
          <p:cNvSpPr/>
          <p:nvPr/>
        </p:nvSpPr>
        <p:spPr>
          <a:xfrm>
            <a:off x="179388" y="0"/>
            <a:ext cx="1655762" cy="15113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>
                <a:solidFill>
                  <a:srgbClr val="FFFFFF"/>
                </a:solidFill>
                <a:latin typeface="Arial" charset="0"/>
                <a:cs typeface="Arial" charset="0"/>
              </a:rPr>
              <a:t>2,60€</a:t>
            </a:r>
          </a:p>
        </p:txBody>
      </p:sp>
      <p:pic>
        <p:nvPicPr>
          <p:cNvPr id="18440" name="Imagen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4724400"/>
            <a:ext cx="2814637" cy="196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Estrella de 6 puntas"/>
          <p:cNvSpPr/>
          <p:nvPr/>
        </p:nvSpPr>
        <p:spPr>
          <a:xfrm>
            <a:off x="611188" y="4941888"/>
            <a:ext cx="1635125" cy="1295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>
                <a:solidFill>
                  <a:srgbClr val="FFFFFF"/>
                </a:solidFill>
                <a:latin typeface="Arial" charset="0"/>
                <a:cs typeface="Arial" charset="0"/>
              </a:rPr>
              <a:t>5€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2098576" cy="829814"/>
          </a:xfrm>
        </p:spPr>
        <p:txBody>
          <a:bodyPr vert="horz" anchor="ctr"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s-ES" sz="4200" cap="none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j-lt"/>
              </a:rPr>
              <a:t>  </a:t>
            </a:r>
            <a:endParaRPr lang="es-ES" sz="4200" cap="none" dirty="0">
              <a:solidFill>
                <a:schemeClr val="accent1">
                  <a:tint val="83000"/>
                  <a:satMod val="150000"/>
                </a:schemeClr>
              </a:solidFill>
              <a:latin typeface="+mj-lt"/>
            </a:endParaRPr>
          </a:p>
        </p:txBody>
      </p:sp>
      <p:sp>
        <p:nvSpPr>
          <p:cNvPr id="19458" name="Marcador de contenido 2"/>
          <p:cNvSpPr>
            <a:spLocks noGrp="1"/>
          </p:cNvSpPr>
          <p:nvPr>
            <p:ph sz="half" idx="1"/>
          </p:nvPr>
        </p:nvSpPr>
        <p:spPr>
          <a:xfrm>
            <a:off x="-26988" y="620713"/>
            <a:ext cx="1652588" cy="514350"/>
          </a:xfrm>
          <a:noFill/>
        </p:spPr>
        <p:txBody>
          <a:bodyPr/>
          <a:lstStyle/>
          <a:p>
            <a:pPr marL="63500" eaLnBrk="1" hangingPunct="1"/>
            <a:r>
              <a:rPr lang="es-ES" sz="2600" smtClean="0">
                <a:latin typeface="Century Gothic" pitchFamily="34" charset="0"/>
              </a:rPr>
              <a:t>  </a:t>
            </a:r>
          </a:p>
        </p:txBody>
      </p:sp>
      <p:sp>
        <p:nvSpPr>
          <p:cNvPr id="19459" name="Marcador de contenido 3"/>
          <p:cNvSpPr>
            <a:spLocks noGrp="1"/>
          </p:cNvSpPr>
          <p:nvPr>
            <p:ph sz="half" idx="2"/>
          </p:nvPr>
        </p:nvSpPr>
        <p:spPr>
          <a:xfrm>
            <a:off x="0" y="333375"/>
            <a:ext cx="4356100" cy="6264275"/>
          </a:xfrm>
          <a:noFill/>
          <a:ln>
            <a:noFill/>
          </a:ln>
        </p:spPr>
        <p:txBody>
          <a:bodyPr/>
          <a:lstStyle/>
          <a:p>
            <a:pPr marL="63500" eaLnBrk="1" hangingPunct="1">
              <a:spcBef>
                <a:spcPct val="20000"/>
              </a:spcBef>
            </a:pPr>
            <a:r>
              <a:rPr lang="es-ES" sz="2400" smtClean="0">
                <a:latin typeface="Arial Black" pitchFamily="34" charset="0"/>
              </a:rPr>
              <a:t>Carajitos:</a:t>
            </a:r>
          </a:p>
          <a:p>
            <a:pPr marL="63500" eaLnBrk="1" hangingPunct="1">
              <a:spcBef>
                <a:spcPct val="20000"/>
              </a:spcBef>
            </a:pPr>
            <a:r>
              <a:rPr lang="es-ES" sz="2000" smtClean="0">
                <a:latin typeface="Century Gothic" pitchFamily="34" charset="0"/>
              </a:rPr>
              <a:t>Pastas artesanales de Asturias, elaboradas  con avellanas, huevos, miel y azúcar. Caja de 12 uds. (350 gr.)</a:t>
            </a:r>
            <a:r>
              <a:rPr lang="es-ES" sz="2600" smtClean="0"/>
              <a:t> </a:t>
            </a:r>
            <a:endParaRPr lang="es-ES_tradnl" sz="2000" smtClean="0">
              <a:latin typeface="Century Gothic" pitchFamily="34" charset="0"/>
            </a:endParaRPr>
          </a:p>
          <a:p>
            <a:pPr marL="63500" eaLnBrk="1" hangingPunct="1">
              <a:spcBef>
                <a:spcPct val="20000"/>
              </a:spcBef>
            </a:pPr>
            <a:endParaRPr lang="es-ES_tradnl" sz="2000" smtClean="0">
              <a:latin typeface="Century Gothic" pitchFamily="34" charset="0"/>
            </a:endParaRPr>
          </a:p>
          <a:p>
            <a:pPr marL="63500" eaLnBrk="1" hangingPunct="1">
              <a:spcBef>
                <a:spcPct val="20000"/>
              </a:spcBef>
            </a:pPr>
            <a:endParaRPr lang="es-ES_tradnl" sz="2000" smtClean="0">
              <a:latin typeface="Century Gothic" pitchFamily="34" charset="0"/>
            </a:endParaRPr>
          </a:p>
          <a:p>
            <a:pPr marL="63500" eaLnBrk="1" hangingPunct="1">
              <a:spcBef>
                <a:spcPct val="20000"/>
              </a:spcBef>
            </a:pPr>
            <a:r>
              <a:rPr lang="es-ES" sz="2400" smtClean="0">
                <a:latin typeface="Arial Black" pitchFamily="34" charset="0"/>
              </a:rPr>
              <a:t>Almendrados del Nalón:</a:t>
            </a:r>
          </a:p>
          <a:p>
            <a:pPr marL="63500" eaLnBrk="1" hangingPunct="1">
              <a:spcBef>
                <a:spcPct val="20000"/>
              </a:spcBef>
            </a:pPr>
            <a:r>
              <a:rPr lang="es-ES" sz="2000" smtClean="0">
                <a:latin typeface="Century Gothic" pitchFamily="34" charset="0"/>
              </a:rPr>
              <a:t>Deliciosas pastas de almendra, hechas a mano según tradición familiar</a:t>
            </a:r>
            <a:r>
              <a:rPr lang="es-ES" sz="2600" smtClean="0"/>
              <a:t>. </a:t>
            </a:r>
            <a:r>
              <a:rPr lang="es-ES" sz="2000" smtClean="0">
                <a:latin typeface="Century Gothic" pitchFamily="34" charset="0"/>
              </a:rPr>
              <a:t>Caja de 800 gr.</a:t>
            </a:r>
          </a:p>
          <a:p>
            <a:pPr marL="63500" eaLnBrk="1" hangingPunct="1">
              <a:spcBef>
                <a:spcPct val="20000"/>
              </a:spcBef>
            </a:pPr>
            <a:endParaRPr lang="es-ES" sz="2000" smtClean="0">
              <a:latin typeface="Arial Black" pitchFamily="34" charset="0"/>
            </a:endParaRPr>
          </a:p>
          <a:p>
            <a:pPr marL="63500" eaLnBrk="1" hangingPunct="1">
              <a:spcBef>
                <a:spcPct val="20000"/>
              </a:spcBef>
            </a:pPr>
            <a:r>
              <a:rPr lang="es-ES" sz="2400" smtClean="0">
                <a:latin typeface="Arial Black" pitchFamily="34" charset="0"/>
              </a:rPr>
              <a:t>Marañuelas:</a:t>
            </a:r>
          </a:p>
          <a:p>
            <a:pPr marL="63500" eaLnBrk="1" hangingPunct="1">
              <a:spcBef>
                <a:spcPct val="20000"/>
              </a:spcBef>
            </a:pPr>
            <a:r>
              <a:rPr lang="es-ES" sz="2000" smtClean="0">
                <a:latin typeface="Century Gothic" pitchFamily="34" charset="0"/>
              </a:rPr>
              <a:t>Galletas típicas de Candás y Luanco,  con curiosas formas entrelazadas. Bolsa de 1 docena.</a:t>
            </a:r>
            <a:endParaRPr lang="es-ES" sz="2600" smtClean="0"/>
          </a:p>
        </p:txBody>
      </p:sp>
      <p:pic>
        <p:nvPicPr>
          <p:cNvPr id="19460" name="Picture 8" descr="CARAJITOS ASTURIANOS &quot;TIERRA ASTUR&quot; (350 Grs.)">
            <a:hlinkClick r:id="rId2" tooltip="CARAJITOS ASTURIANOS &quot;TIERRA ASTUR&quot; (350 Grs.)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404813"/>
            <a:ext cx="2016125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Estrella de 6 puntas"/>
          <p:cNvSpPr/>
          <p:nvPr/>
        </p:nvSpPr>
        <p:spPr>
          <a:xfrm>
            <a:off x="6372225" y="1196975"/>
            <a:ext cx="1274763" cy="115252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>
                <a:solidFill>
                  <a:srgbClr val="FFFFFF"/>
                </a:solidFill>
                <a:latin typeface="Arial" charset="0"/>
                <a:cs typeface="Arial" charset="0"/>
              </a:rPr>
              <a:t>4€</a:t>
            </a:r>
          </a:p>
        </p:txBody>
      </p:sp>
      <p:pic>
        <p:nvPicPr>
          <p:cNvPr id="19462" name="Picture 12" descr="ESTUCHE DE PASTAS &quot;ALMENDRADOS DEL NALON&quot; (800 Grs.)">
            <a:hlinkClick r:id="rId4" tooltip="ESTUCHE DE PASTAS &quot;ALMENDRADOS DEL NALON&quot; (800 Grs.)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2924175"/>
            <a:ext cx="1728788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6 Estrella de 6 puntas"/>
          <p:cNvSpPr/>
          <p:nvPr/>
        </p:nvSpPr>
        <p:spPr>
          <a:xfrm>
            <a:off x="6372225" y="3284538"/>
            <a:ext cx="1655763" cy="136842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>
                <a:solidFill>
                  <a:srgbClr val="FFFFFF"/>
                </a:solidFill>
                <a:latin typeface="Arial" charset="0"/>
                <a:cs typeface="Arial" charset="0"/>
              </a:rPr>
              <a:t>3’60€</a:t>
            </a:r>
          </a:p>
        </p:txBody>
      </p:sp>
      <p:pic>
        <p:nvPicPr>
          <p:cNvPr id="19464" name="Picture 15" descr="MARAÑUELAS &quot;HORNO DE LUANCO&quot; (BOLSA 1 DOC.)">
            <a:hlinkClick r:id="rId6" tooltip="MARAÑUELAS &quot;HORNO DE LUANCO&quot; (BOLSA 1 DOC.)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64163" y="4868863"/>
            <a:ext cx="180022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6 Estrella de 6 puntas"/>
          <p:cNvSpPr/>
          <p:nvPr/>
        </p:nvSpPr>
        <p:spPr>
          <a:xfrm>
            <a:off x="6443663" y="5300663"/>
            <a:ext cx="1655762" cy="136842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>
                <a:solidFill>
                  <a:srgbClr val="FFFFFF"/>
                </a:solidFill>
                <a:latin typeface="Arial" charset="0"/>
                <a:cs typeface="Arial" charset="0"/>
              </a:rPr>
              <a:t>4’35€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946448" cy="469774"/>
          </a:xfrm>
        </p:spPr>
        <p:txBody>
          <a:bodyPr vert="horz" anchor="ctr">
            <a:normAutofit fontScale="90000"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s-ES" sz="4200" cap="none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j-lt"/>
              </a:rPr>
              <a:t>   </a:t>
            </a:r>
            <a:endParaRPr lang="es-ES" sz="4200" cap="none" dirty="0">
              <a:solidFill>
                <a:schemeClr val="accent1">
                  <a:tint val="83000"/>
                  <a:satMod val="150000"/>
                </a:schemeClr>
              </a:solidFill>
              <a:latin typeface="+mj-lt"/>
            </a:endParaRPr>
          </a:p>
        </p:txBody>
      </p:sp>
      <p:sp>
        <p:nvSpPr>
          <p:cNvPr id="20482" name="Marcador de contenido 2"/>
          <p:cNvSpPr>
            <a:spLocks noGrp="1"/>
          </p:cNvSpPr>
          <p:nvPr>
            <p:ph sz="half" idx="1"/>
          </p:nvPr>
        </p:nvSpPr>
        <p:spPr>
          <a:xfrm>
            <a:off x="0" y="260350"/>
            <a:ext cx="571500" cy="1092200"/>
          </a:xfrm>
          <a:noFill/>
        </p:spPr>
        <p:txBody>
          <a:bodyPr/>
          <a:lstStyle/>
          <a:p>
            <a:pPr marL="63500" eaLnBrk="1" hangingPunct="1"/>
            <a:r>
              <a:rPr lang="es-ES" sz="2600" smtClean="0">
                <a:latin typeface="Century Gothic" pitchFamily="34" charset="0"/>
              </a:rPr>
              <a:t> </a:t>
            </a:r>
          </a:p>
        </p:txBody>
      </p:sp>
      <p:sp>
        <p:nvSpPr>
          <p:cNvPr id="20483" name="Marcador de contenido 3"/>
          <p:cNvSpPr>
            <a:spLocks noGrp="1"/>
          </p:cNvSpPr>
          <p:nvPr>
            <p:ph sz="half" idx="2"/>
          </p:nvPr>
        </p:nvSpPr>
        <p:spPr>
          <a:xfrm>
            <a:off x="250825" y="404813"/>
            <a:ext cx="8435975" cy="6119812"/>
          </a:xfrm>
          <a:noFill/>
          <a:ln>
            <a:noFill/>
          </a:ln>
        </p:spPr>
        <p:txBody>
          <a:bodyPr/>
          <a:lstStyle/>
          <a:p>
            <a:pPr marL="63500" eaLnBrk="1" hangingPunct="1">
              <a:spcBef>
                <a:spcPct val="20000"/>
              </a:spcBef>
            </a:pPr>
            <a:endParaRPr lang="es-ES" sz="2600" smtClean="0">
              <a:latin typeface="Century Gothic" pitchFamily="34" charset="0"/>
            </a:endParaRPr>
          </a:p>
          <a:p>
            <a:pPr marL="63500" eaLnBrk="1" hangingPunct="1">
              <a:spcBef>
                <a:spcPct val="20000"/>
              </a:spcBef>
            </a:pPr>
            <a:r>
              <a:rPr lang="es-ES" sz="2400" smtClean="0">
                <a:latin typeface="Arial Black" pitchFamily="34" charset="0"/>
              </a:rPr>
              <a:t>				Sidra natural:</a:t>
            </a:r>
          </a:p>
          <a:p>
            <a:pPr marL="63500" eaLnBrk="1" hangingPunct="1">
              <a:spcBef>
                <a:spcPct val="20000"/>
              </a:spcBef>
            </a:pPr>
            <a:r>
              <a:rPr lang="es-ES" sz="2000" smtClean="0">
                <a:latin typeface="Century Gothic" pitchFamily="34" charset="0"/>
              </a:rPr>
              <a:t>				Prueba nuestra bebida más 					             tradicional. Botella de 70 cl.</a:t>
            </a:r>
          </a:p>
          <a:p>
            <a:pPr marL="63500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63500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63500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63500" algn="ctr" eaLnBrk="1" hangingPunct="1">
              <a:spcBef>
                <a:spcPct val="20000"/>
              </a:spcBef>
            </a:pPr>
            <a:r>
              <a:rPr lang="es-ES" sz="2400" smtClean="0">
                <a:latin typeface="Arial Black" pitchFamily="34" charset="0"/>
              </a:rPr>
              <a:t>LLAVEROS DE MADERA HECHOS A MANO</a:t>
            </a:r>
          </a:p>
          <a:p>
            <a:pPr marL="63500" algn="ctr" eaLnBrk="1" hangingPunct="1">
              <a:spcBef>
                <a:spcPct val="20000"/>
              </a:spcBef>
            </a:pPr>
            <a:endParaRPr lang="es-ES" sz="2400" smtClean="0">
              <a:latin typeface="Arial Black" pitchFamily="34" charset="0"/>
            </a:endParaRPr>
          </a:p>
          <a:p>
            <a:pPr marL="63500" algn="ctr" eaLnBrk="1" hangingPunct="1">
              <a:spcBef>
                <a:spcPct val="20000"/>
              </a:spcBef>
            </a:pPr>
            <a:endParaRPr lang="es-ES" sz="2400" smtClean="0">
              <a:latin typeface="Arial Black" pitchFamily="34" charset="0"/>
            </a:endParaRPr>
          </a:p>
          <a:p>
            <a:pPr marL="63500" algn="ctr" eaLnBrk="1" hangingPunct="1">
              <a:spcBef>
                <a:spcPct val="20000"/>
              </a:spcBef>
            </a:pPr>
            <a:endParaRPr lang="es-ES" sz="2400" smtClean="0">
              <a:latin typeface="Arial Black" pitchFamily="34" charset="0"/>
            </a:endParaRPr>
          </a:p>
          <a:p>
            <a:pPr marL="63500" algn="ctr" eaLnBrk="1" hangingPunct="1">
              <a:spcBef>
                <a:spcPct val="20000"/>
              </a:spcBef>
            </a:pPr>
            <a:endParaRPr lang="es-ES" sz="2400" smtClean="0">
              <a:latin typeface="Arial Black" pitchFamily="34" charset="0"/>
            </a:endParaRPr>
          </a:p>
          <a:p>
            <a:pPr marL="63500" algn="ctr" eaLnBrk="1" hangingPunct="1">
              <a:spcBef>
                <a:spcPct val="20000"/>
              </a:spcBef>
            </a:pPr>
            <a:endParaRPr lang="es-ES" sz="2400" smtClean="0">
              <a:latin typeface="Arial Black" pitchFamily="34" charset="0"/>
            </a:endParaRPr>
          </a:p>
          <a:p>
            <a:pPr marL="63500" algn="ctr" eaLnBrk="1" hangingPunct="1">
              <a:spcBef>
                <a:spcPct val="20000"/>
              </a:spcBef>
            </a:pPr>
            <a:endParaRPr lang="es-ES" sz="2400" smtClean="0">
              <a:latin typeface="Arial Black" pitchFamily="34" charset="0"/>
            </a:endParaRPr>
          </a:p>
          <a:p>
            <a:pPr marL="63500" eaLnBrk="1" hangingPunct="1">
              <a:spcBef>
                <a:spcPct val="20000"/>
              </a:spcBef>
            </a:pPr>
            <a:r>
              <a:rPr lang="es-ES" sz="2400" smtClean="0">
                <a:latin typeface="Arial Black" pitchFamily="34" charset="0"/>
              </a:rPr>
              <a:t>LÁMPARA DE MINA                       MADREÑA			</a:t>
            </a:r>
          </a:p>
          <a:p>
            <a:pPr marL="63500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63500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63500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63500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63500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63500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</p:txBody>
      </p:sp>
      <p:sp>
        <p:nvSpPr>
          <p:cNvPr id="7" name="6 Estrella de 6 puntas"/>
          <p:cNvSpPr/>
          <p:nvPr/>
        </p:nvSpPr>
        <p:spPr>
          <a:xfrm>
            <a:off x="323850" y="260350"/>
            <a:ext cx="1274763" cy="115093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>
                <a:solidFill>
                  <a:srgbClr val="FFFFFF"/>
                </a:solidFill>
                <a:latin typeface="Arial" charset="0"/>
                <a:cs typeface="Arial" charset="0"/>
              </a:rPr>
              <a:t>2€</a:t>
            </a:r>
          </a:p>
        </p:txBody>
      </p:sp>
      <p:pic>
        <p:nvPicPr>
          <p:cNvPr id="20485" name="Picture 9" descr="ANd9GcRFlS_G0x3JW9aVTKxzkkqwZpLS4FSQoz-Yr3gDHZcU0pEi3NOsQ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404813"/>
            <a:ext cx="15843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6 Estrella de 6 puntas"/>
          <p:cNvSpPr/>
          <p:nvPr/>
        </p:nvSpPr>
        <p:spPr>
          <a:xfrm>
            <a:off x="3635375" y="3933825"/>
            <a:ext cx="1511300" cy="15113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b="1">
                <a:solidFill>
                  <a:srgbClr val="FFFFFF"/>
                </a:solidFill>
                <a:latin typeface="Arial" charset="0"/>
                <a:cs typeface="Arial" charset="0"/>
              </a:rPr>
              <a:t>2€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s-ES" b="1" smtClean="0">
                <a:ln>
                  <a:noFill/>
                </a:ln>
                <a:effectLst>
                  <a:outerShdw blurRad="38100" dist="38100" dir="2700000" algn="tl">
                    <a:srgbClr val="000000"/>
                  </a:outerShdw>
                </a:effectLst>
              </a:rPr>
              <a:t>COOPERATIVA CIBUS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484313"/>
            <a:ext cx="8229600" cy="4970462"/>
          </a:xfrm>
        </p:spPr>
        <p:txBody>
          <a:bodyPr/>
          <a:lstStyle/>
          <a:p>
            <a:pPr>
              <a:defRPr/>
            </a:pPr>
            <a:r>
              <a:rPr lang="es-E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Todos los precios incluyen IVA.</a:t>
            </a:r>
          </a:p>
          <a:p>
            <a:pPr>
              <a:defRPr/>
            </a:pPr>
            <a:r>
              <a:rPr lang="es-E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Los gastos de envío corren a cuenta del comprador.</a:t>
            </a:r>
          </a:p>
          <a:p>
            <a:pPr>
              <a:defRPr/>
            </a:pPr>
            <a:r>
              <a:rPr lang="es-E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Ante cualquier duda, contacte con nosotros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es-E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TFNO: 985 670 342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es-E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FAX: 985 656 224</a:t>
            </a:r>
          </a:p>
          <a:p>
            <a:pPr algn="ctr">
              <a:buFont typeface="Wingdings 2" pitchFamily="18" charset="2"/>
              <a:buNone/>
              <a:defRPr/>
            </a:pPr>
            <a:r>
              <a:rPr lang="es-ES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cibus2010@gmail.com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 vert="horz" anchor="ctr"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s-ES" sz="4200" cap="none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j-lt"/>
              </a:rPr>
              <a:t> </a:t>
            </a:r>
            <a:endParaRPr lang="es-ES" sz="4200" cap="none" dirty="0">
              <a:solidFill>
                <a:schemeClr val="accent1">
                  <a:tint val="83000"/>
                  <a:satMod val="150000"/>
                </a:schemeClr>
              </a:solidFill>
              <a:latin typeface="+mj-lt"/>
            </a:endParaRPr>
          </a:p>
        </p:txBody>
      </p:sp>
      <p:sp>
        <p:nvSpPr>
          <p:cNvPr id="8194" name="2 Marcador de contenido"/>
          <p:cNvSpPr>
            <a:spLocks noGrp="1"/>
          </p:cNvSpPr>
          <p:nvPr>
            <p:ph sz="half" idx="1"/>
          </p:nvPr>
        </p:nvSpPr>
        <p:spPr>
          <a:xfrm>
            <a:off x="250825" y="4292600"/>
            <a:ext cx="1652588" cy="2355850"/>
          </a:xfrm>
          <a:noFill/>
        </p:spPr>
        <p:txBody>
          <a:bodyPr/>
          <a:lstStyle/>
          <a:p>
            <a:pPr marL="447675" indent="-382588" eaLnBrk="1" hangingPunct="1"/>
            <a:r>
              <a:rPr lang="es-ES" sz="2600" smtClean="0">
                <a:latin typeface="Century Gothic" pitchFamily="34" charset="0"/>
              </a:rPr>
              <a:t>  </a:t>
            </a:r>
          </a:p>
        </p:txBody>
      </p:sp>
      <p:sp>
        <p:nvSpPr>
          <p:cNvPr id="8195" name="3 Marcador de contenido"/>
          <p:cNvSpPr>
            <a:spLocks noGrp="1"/>
          </p:cNvSpPr>
          <p:nvPr>
            <p:ph sz="half" idx="2"/>
          </p:nvPr>
        </p:nvSpPr>
        <p:spPr>
          <a:xfrm>
            <a:off x="3563938" y="908050"/>
            <a:ext cx="5329237" cy="5473700"/>
          </a:xfrm>
          <a:noFill/>
          <a:ln>
            <a:noFill/>
          </a:ln>
        </p:spPr>
        <p:txBody>
          <a:bodyPr/>
          <a:lstStyle/>
          <a:p>
            <a:pPr marL="92075" indent="-92075" eaLnBrk="1" hangingPunct="1">
              <a:spcBef>
                <a:spcPct val="20000"/>
              </a:spcBef>
            </a:pPr>
            <a:r>
              <a:rPr lang="es-ES" sz="2400" smtClean="0">
                <a:latin typeface="Arial Black" pitchFamily="34" charset="0"/>
              </a:rPr>
              <a:t>Queso Afuega´l Pitu:</a:t>
            </a:r>
          </a:p>
          <a:p>
            <a:pPr marL="92075" indent="-92075" eaLnBrk="1" hangingPunct="1">
              <a:spcBef>
                <a:spcPct val="20000"/>
              </a:spcBef>
            </a:pPr>
            <a:r>
              <a:rPr lang="es-ES" sz="2000" smtClean="0">
                <a:latin typeface="Century Gothic" pitchFamily="34" charset="0"/>
              </a:rPr>
              <a:t> Pieza de 300 gr. Elaborado a partir de leche de vaca y con pimentón añadido, sabor fuerte y un poco picante. </a:t>
            </a:r>
            <a:r>
              <a:rPr lang="es-ES" sz="2000" b="1" i="1" smtClean="0">
                <a:latin typeface="Century Gothic" pitchFamily="34" charset="0"/>
              </a:rPr>
              <a:t>Denominación de Origen</a:t>
            </a:r>
          </a:p>
          <a:p>
            <a:pPr marL="92075" indent="-92075" eaLnBrk="1" hangingPunct="1">
              <a:spcBef>
                <a:spcPct val="20000"/>
              </a:spcBef>
            </a:pPr>
            <a:endParaRPr lang="es-ES" sz="2000" b="1" i="1" smtClean="0">
              <a:latin typeface="Century Gothic" pitchFamily="34" charset="0"/>
            </a:endParaRPr>
          </a:p>
          <a:p>
            <a:pPr marL="92075" indent="-92075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92075" indent="-92075" eaLnBrk="1" hangingPunct="1">
              <a:spcBef>
                <a:spcPct val="20000"/>
              </a:spcBef>
            </a:pPr>
            <a:endParaRPr lang="es-ES" sz="2400" smtClean="0">
              <a:latin typeface="Arial Black" pitchFamily="34" charset="0"/>
            </a:endParaRPr>
          </a:p>
          <a:p>
            <a:pPr marL="92075" indent="-92075" eaLnBrk="1" hangingPunct="1">
              <a:spcBef>
                <a:spcPct val="20000"/>
              </a:spcBef>
            </a:pPr>
            <a:endParaRPr lang="es-ES" sz="2400" smtClean="0">
              <a:latin typeface="Arial Black" pitchFamily="34" charset="0"/>
            </a:endParaRPr>
          </a:p>
          <a:p>
            <a:pPr marL="92075" indent="-92075" eaLnBrk="1" hangingPunct="1">
              <a:spcBef>
                <a:spcPct val="20000"/>
              </a:spcBef>
            </a:pPr>
            <a:r>
              <a:rPr lang="es-ES" sz="2400" smtClean="0">
                <a:latin typeface="Arial Black" pitchFamily="34" charset="0"/>
              </a:rPr>
              <a:t>Queso puro de cabra:</a:t>
            </a:r>
          </a:p>
          <a:p>
            <a:pPr marL="92075" indent="-92075" eaLnBrk="1" hangingPunct="1">
              <a:spcBef>
                <a:spcPct val="20000"/>
              </a:spcBef>
            </a:pPr>
            <a:r>
              <a:rPr lang="es-ES" sz="2000" smtClean="0">
                <a:latin typeface="Century Gothic" pitchFamily="34" charset="0"/>
              </a:rPr>
              <a:t>  Pieza de 550gr. Elaboración artesanal, hecho en Pría en Llanes. </a:t>
            </a:r>
          </a:p>
          <a:p>
            <a:pPr marL="92075" indent="-92075" eaLnBrk="1" hangingPunct="1">
              <a:spcBef>
                <a:spcPct val="20000"/>
              </a:spcBef>
            </a:pPr>
            <a:endParaRPr lang="es-ES" sz="2400" smtClean="0">
              <a:latin typeface="Arial Black" pitchFamily="34" charset="0"/>
            </a:endParaRPr>
          </a:p>
          <a:p>
            <a:pPr marL="92075" indent="-92075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92075" indent="-92075" eaLnBrk="1" hangingPunct="1">
              <a:spcBef>
                <a:spcPct val="20000"/>
              </a:spcBef>
            </a:pPr>
            <a:r>
              <a:rPr lang="es-ES" sz="2000" smtClean="0">
                <a:latin typeface="Century Gothic" pitchFamily="34" charset="0"/>
              </a:rPr>
              <a:t> </a:t>
            </a:r>
          </a:p>
        </p:txBody>
      </p:sp>
      <p:pic>
        <p:nvPicPr>
          <p:cNvPr id="8196" name="Picture 2" descr="http://www.lafresqueraasturiana.es/datos/afuegalpituroxu_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836613"/>
            <a:ext cx="2952750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Estrella de 6 puntas"/>
          <p:cNvSpPr/>
          <p:nvPr/>
        </p:nvSpPr>
        <p:spPr>
          <a:xfrm>
            <a:off x="250825" y="404813"/>
            <a:ext cx="1368425" cy="1295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>
                <a:solidFill>
                  <a:srgbClr val="FFFFFF"/>
                </a:solidFill>
                <a:latin typeface="Century Gothic" pitchFamily="34" charset="0"/>
                <a:cs typeface="Arial" charset="0"/>
              </a:rPr>
              <a:t>3,50€</a:t>
            </a:r>
          </a:p>
        </p:txBody>
      </p:sp>
      <p:pic>
        <p:nvPicPr>
          <p:cNvPr id="8198" name="Picture 9" descr="ANd9GcSU-oEtveUtdwO6V-3uYvbsv7IEz-Hp2y7sjbwTTpzoOXJ8EODEm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860800"/>
            <a:ext cx="23034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1 Estrella de 6 puntas"/>
          <p:cNvSpPr/>
          <p:nvPr/>
        </p:nvSpPr>
        <p:spPr>
          <a:xfrm>
            <a:off x="1835150" y="4005263"/>
            <a:ext cx="1258888" cy="122396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>
                <a:solidFill>
                  <a:srgbClr val="FFFFFF"/>
                </a:solidFill>
                <a:latin typeface="Century Gothic" pitchFamily="34" charset="0"/>
                <a:cs typeface="Arial" charset="0"/>
              </a:rPr>
              <a:t>7€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 vert="horz" anchor="ctr"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s-ES" sz="4200" cap="none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j-lt"/>
              </a:rPr>
              <a:t> </a:t>
            </a:r>
            <a:endParaRPr lang="es-ES" sz="4200" cap="none" dirty="0">
              <a:solidFill>
                <a:schemeClr val="accent1">
                  <a:tint val="83000"/>
                  <a:satMod val="150000"/>
                </a:schemeClr>
              </a:solidFill>
              <a:latin typeface="+mj-lt"/>
            </a:endParaRPr>
          </a:p>
        </p:txBody>
      </p:sp>
      <p:sp>
        <p:nvSpPr>
          <p:cNvPr id="9218" name="2 Marcador de contenido"/>
          <p:cNvSpPr>
            <a:spLocks noGrp="1"/>
          </p:cNvSpPr>
          <p:nvPr>
            <p:ph sz="half" idx="1"/>
          </p:nvPr>
        </p:nvSpPr>
        <p:spPr>
          <a:xfrm>
            <a:off x="0" y="5489575"/>
            <a:ext cx="4038600" cy="1368425"/>
          </a:xfrm>
          <a:noFill/>
        </p:spPr>
        <p:txBody>
          <a:bodyPr/>
          <a:lstStyle/>
          <a:p>
            <a:pPr marL="447675" indent="-382588" eaLnBrk="1" hangingPunct="1"/>
            <a:r>
              <a:rPr lang="es-ES" sz="2600" smtClean="0">
                <a:latin typeface="Century Gothic" pitchFamily="34" charset="0"/>
              </a:rPr>
              <a:t> </a:t>
            </a:r>
          </a:p>
        </p:txBody>
      </p:sp>
      <p:sp>
        <p:nvSpPr>
          <p:cNvPr id="9219" name="3 Marcador de contenido"/>
          <p:cNvSpPr>
            <a:spLocks noGrp="1"/>
          </p:cNvSpPr>
          <p:nvPr>
            <p:ph sz="half" idx="2"/>
          </p:nvPr>
        </p:nvSpPr>
        <p:spPr>
          <a:xfrm>
            <a:off x="3924300" y="549275"/>
            <a:ext cx="4762500" cy="6048375"/>
          </a:xfrm>
          <a:noFill/>
          <a:ln>
            <a:noFill/>
          </a:ln>
        </p:spPr>
        <p:txBody>
          <a:bodyPr/>
          <a:lstStyle/>
          <a:p>
            <a:pPr marL="447675" indent="-382588" eaLnBrk="1" hangingPunct="1">
              <a:spcBef>
                <a:spcPct val="20000"/>
              </a:spcBef>
            </a:pPr>
            <a:r>
              <a:rPr lang="es-ES" sz="2400" smtClean="0">
                <a:latin typeface="Arial Black" pitchFamily="34" charset="0"/>
              </a:rPr>
              <a:t>Queso de Peñamellera:</a:t>
            </a:r>
          </a:p>
          <a:p>
            <a:pPr marL="447675" indent="-382588" eaLnBrk="1" hangingPunct="1">
              <a:spcBef>
                <a:spcPct val="20000"/>
              </a:spcBef>
            </a:pPr>
            <a:r>
              <a:rPr lang="es-ES" sz="2000" smtClean="0">
                <a:latin typeface="Century Gothic" pitchFamily="34" charset="0"/>
              </a:rPr>
              <a:t>     Pieza de 300g. Queso de corta maduración. Suave y cremoso. Elaborado artesanalmente con leche de vaca.</a:t>
            </a:r>
          </a:p>
          <a:p>
            <a:pPr marL="447675" indent="-382588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447675" indent="-382588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447675" indent="-382588" eaLnBrk="1" hangingPunct="1">
              <a:spcBef>
                <a:spcPct val="20000"/>
              </a:spcBef>
            </a:pPr>
            <a:endParaRPr lang="es-ES" sz="2400" smtClean="0">
              <a:latin typeface="Arial Black" pitchFamily="34" charset="0"/>
            </a:endParaRPr>
          </a:p>
          <a:p>
            <a:pPr marL="447675" indent="-382588" eaLnBrk="1" hangingPunct="1">
              <a:spcBef>
                <a:spcPct val="20000"/>
              </a:spcBef>
            </a:pPr>
            <a:r>
              <a:rPr lang="es-ES" sz="2400" smtClean="0">
                <a:latin typeface="Arial Black" pitchFamily="34" charset="0"/>
              </a:rPr>
              <a:t>Torta de Vidiago:</a:t>
            </a:r>
          </a:p>
          <a:p>
            <a:pPr marL="447675" indent="-382588" eaLnBrk="1" hangingPunct="1">
              <a:spcBef>
                <a:spcPct val="20000"/>
              </a:spcBef>
            </a:pPr>
            <a:r>
              <a:rPr lang="es-ES" sz="2000" smtClean="0">
                <a:latin typeface="Century Gothic" pitchFamily="34" charset="0"/>
              </a:rPr>
              <a:t>     Pieza de 300g. Queso de vaca, de corteza tierna, corte blanco y cremoso, sabor suave y mantecoso.</a:t>
            </a:r>
          </a:p>
          <a:p>
            <a:pPr marL="447675" indent="-382588" eaLnBrk="1" hangingPunct="1">
              <a:spcBef>
                <a:spcPct val="20000"/>
              </a:spcBef>
            </a:pPr>
            <a:endParaRPr lang="es-ES" sz="2400" smtClean="0">
              <a:latin typeface="Arial Black" pitchFamily="34" charset="0"/>
            </a:endParaRPr>
          </a:p>
        </p:txBody>
      </p:sp>
      <p:pic>
        <p:nvPicPr>
          <p:cNvPr id="9220" name="Picture 4" descr="QUESO ASTURIANO &quot;VIDIAGO DE VACA MIJARES&quot; (300 Grs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644900"/>
            <a:ext cx="266858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6" descr="QUESO ASTURIANO &quot;PORRUA&quot; DE VACA DE LLANES (300 Grs.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836613"/>
            <a:ext cx="2592387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Estrella de 6 puntas"/>
          <p:cNvSpPr/>
          <p:nvPr/>
        </p:nvSpPr>
        <p:spPr>
          <a:xfrm>
            <a:off x="684213" y="476250"/>
            <a:ext cx="1511300" cy="122396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>
                <a:solidFill>
                  <a:srgbClr val="FFFFFF"/>
                </a:solidFill>
                <a:latin typeface="Century Gothic" pitchFamily="34" charset="0"/>
                <a:cs typeface="Arial" charset="0"/>
              </a:rPr>
              <a:t>4,80€</a:t>
            </a:r>
          </a:p>
        </p:txBody>
      </p:sp>
      <p:sp>
        <p:nvSpPr>
          <p:cNvPr id="8" name="7 Estrella de 6 puntas"/>
          <p:cNvSpPr/>
          <p:nvPr/>
        </p:nvSpPr>
        <p:spPr>
          <a:xfrm>
            <a:off x="2124075" y="5157788"/>
            <a:ext cx="1439863" cy="122396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>
                <a:solidFill>
                  <a:srgbClr val="FFFFFF"/>
                </a:solidFill>
                <a:latin typeface="Century Gothic" pitchFamily="34" charset="0"/>
                <a:cs typeface="Arial" charset="0"/>
              </a:rPr>
              <a:t>3,30€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 vert="horz" anchor="ctr"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s-ES" sz="4200" cap="none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j-lt"/>
              </a:rPr>
              <a:t> </a:t>
            </a:r>
            <a:endParaRPr lang="es-ES" sz="4200" cap="none" dirty="0">
              <a:solidFill>
                <a:schemeClr val="accent1">
                  <a:tint val="83000"/>
                  <a:satMod val="150000"/>
                </a:schemeClr>
              </a:solidFill>
              <a:latin typeface="+mj-lt"/>
            </a:endParaRPr>
          </a:p>
        </p:txBody>
      </p:sp>
      <p:sp>
        <p:nvSpPr>
          <p:cNvPr id="10242" name="2 Marcador de contenido"/>
          <p:cNvSpPr>
            <a:spLocks noGrp="1"/>
          </p:cNvSpPr>
          <p:nvPr>
            <p:ph sz="half" idx="1"/>
          </p:nvPr>
        </p:nvSpPr>
        <p:spPr>
          <a:xfrm>
            <a:off x="2700338" y="5589588"/>
            <a:ext cx="1795462" cy="658812"/>
          </a:xfrm>
          <a:noFill/>
        </p:spPr>
        <p:txBody>
          <a:bodyPr/>
          <a:lstStyle/>
          <a:p>
            <a:pPr marL="447675" indent="-382588" eaLnBrk="1" hangingPunct="1"/>
            <a:endParaRPr lang="es-ES" sz="2600" smtClean="0">
              <a:latin typeface="Century Gothic" pitchFamily="34" charset="0"/>
            </a:endParaRPr>
          </a:p>
          <a:p>
            <a:pPr marL="447675" indent="-382588" eaLnBrk="1" hangingPunct="1"/>
            <a:endParaRPr lang="es-ES" sz="2600" smtClean="0">
              <a:latin typeface="Century Gothic" pitchFamily="34" charset="0"/>
            </a:endParaRPr>
          </a:p>
        </p:txBody>
      </p:sp>
      <p:sp>
        <p:nvSpPr>
          <p:cNvPr id="10243" name="3 Marcador de contenido"/>
          <p:cNvSpPr>
            <a:spLocks noGrp="1"/>
          </p:cNvSpPr>
          <p:nvPr>
            <p:ph sz="half" idx="2"/>
          </p:nvPr>
        </p:nvSpPr>
        <p:spPr>
          <a:xfrm>
            <a:off x="4211638" y="549275"/>
            <a:ext cx="4475162" cy="5903913"/>
          </a:xfrm>
          <a:noFill/>
          <a:ln>
            <a:noFill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r>
              <a:rPr lang="es-ES" sz="2400" smtClean="0">
                <a:latin typeface="Arial Black" pitchFamily="34" charset="0"/>
              </a:rPr>
              <a:t>Queso ahumado de Pría:</a:t>
            </a:r>
          </a:p>
          <a:p>
            <a:pPr eaLnBrk="1" hangingPunct="1">
              <a:spcBef>
                <a:spcPct val="20000"/>
              </a:spcBef>
            </a:pPr>
            <a:r>
              <a:rPr lang="es-ES" sz="2000" smtClean="0">
                <a:latin typeface="Century Gothic" pitchFamily="34" charset="0"/>
              </a:rPr>
              <a:t>Pieza de 550 gr. Elaborado artesanalmente en el Oriente de Asturias a partir de leche de vaca, de textura suave y ligero sabor ahumado.</a:t>
            </a:r>
          </a:p>
          <a:p>
            <a:pPr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eaLnBrk="1" hangingPunct="1">
              <a:spcBef>
                <a:spcPct val="20000"/>
              </a:spcBef>
            </a:pPr>
            <a:r>
              <a:rPr lang="es-ES" sz="2400" smtClean="0">
                <a:latin typeface="Arial Black" pitchFamily="34" charset="0"/>
              </a:rPr>
              <a:t>Tabla de quesos:</a:t>
            </a:r>
          </a:p>
          <a:p>
            <a:pPr eaLnBrk="1" hangingPunct="1">
              <a:spcBef>
                <a:spcPct val="20000"/>
              </a:spcBef>
            </a:pPr>
            <a:r>
              <a:rPr lang="es-ES" sz="2000" smtClean="0">
                <a:latin typeface="Century Gothic" pitchFamily="34" charset="0"/>
              </a:rPr>
              <a:t>Incluye una muestra de 5 clases de quesos artesanales asturianos.</a:t>
            </a:r>
          </a:p>
          <a:p>
            <a:pPr eaLnBrk="1" hangingPunct="1">
              <a:spcBef>
                <a:spcPct val="20000"/>
              </a:spcBef>
            </a:pPr>
            <a:endParaRPr lang="es-ES" sz="2400" smtClean="0">
              <a:latin typeface="Arial Black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eaLnBrk="1" hangingPunct="1">
              <a:spcBef>
                <a:spcPct val="20000"/>
              </a:spcBef>
            </a:pPr>
            <a:endParaRPr lang="es-ES" sz="2400" smtClean="0">
              <a:latin typeface="Arial Black" pitchFamily="34" charset="0"/>
            </a:endParaRPr>
          </a:p>
        </p:txBody>
      </p:sp>
      <p:pic>
        <p:nvPicPr>
          <p:cNvPr id="10244" name="Picture 2" descr="TABLA DE QUESOS ASTURIANOS 5 VARIEDADES &quot;COASA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3789363"/>
            <a:ext cx="245427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 descr="QUESO ASTURIANO &quot;AHUMADO DE PRÍA&quot; DE LLANES (550 grs. pieza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836613"/>
            <a:ext cx="24495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Estrella de 6 puntas"/>
          <p:cNvSpPr/>
          <p:nvPr/>
        </p:nvSpPr>
        <p:spPr>
          <a:xfrm>
            <a:off x="250825" y="476250"/>
            <a:ext cx="1657350" cy="100806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>
                <a:solidFill>
                  <a:srgbClr val="FFFFFF"/>
                </a:solidFill>
                <a:latin typeface="Century Gothic" pitchFamily="34" charset="0"/>
                <a:cs typeface="Arial" charset="0"/>
              </a:rPr>
              <a:t>5,50€</a:t>
            </a:r>
          </a:p>
        </p:txBody>
      </p:sp>
      <p:sp>
        <p:nvSpPr>
          <p:cNvPr id="8" name="7 Estrella de 6 puntas"/>
          <p:cNvSpPr/>
          <p:nvPr/>
        </p:nvSpPr>
        <p:spPr>
          <a:xfrm>
            <a:off x="1908175" y="5661025"/>
            <a:ext cx="1584325" cy="119697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>
                <a:solidFill>
                  <a:srgbClr val="FFFFFF"/>
                </a:solidFill>
                <a:latin typeface="Century Gothic" pitchFamily="34" charset="0"/>
                <a:cs typeface="Arial" charset="0"/>
              </a:rPr>
              <a:t>7,50€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84368" y="267494"/>
            <a:ext cx="802432" cy="1001266"/>
          </a:xfrm>
        </p:spPr>
        <p:txBody>
          <a:bodyPr vert="horz" anchor="ctr">
            <a:normAutofit fontScale="90000"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s-ES" sz="4200" cap="none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j-lt"/>
              </a:rPr>
              <a:t> </a:t>
            </a:r>
            <a:br>
              <a:rPr lang="es-ES" sz="4200" cap="none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j-lt"/>
              </a:rPr>
            </a:br>
            <a:endParaRPr lang="es-ES" sz="4200" cap="none" dirty="0">
              <a:solidFill>
                <a:schemeClr val="accent1">
                  <a:tint val="83000"/>
                  <a:satMod val="150000"/>
                </a:schemeClr>
              </a:solidFill>
              <a:latin typeface="+mj-lt"/>
            </a:endParaRPr>
          </a:p>
        </p:txBody>
      </p:sp>
      <p:sp>
        <p:nvSpPr>
          <p:cNvPr id="11266" name="2 Marcador de contenido"/>
          <p:cNvSpPr>
            <a:spLocks noGrp="1"/>
          </p:cNvSpPr>
          <p:nvPr>
            <p:ph sz="half" idx="1"/>
          </p:nvPr>
        </p:nvSpPr>
        <p:spPr>
          <a:xfrm>
            <a:off x="0" y="6342063"/>
            <a:ext cx="514350" cy="515937"/>
          </a:xfrm>
          <a:noFill/>
        </p:spPr>
        <p:txBody>
          <a:bodyPr/>
          <a:lstStyle/>
          <a:p>
            <a:pPr marL="447675" indent="-382588" eaLnBrk="1" hangingPunct="1"/>
            <a:r>
              <a:rPr lang="es-ES" sz="2600" smtClean="0">
                <a:latin typeface="Century Gothic" pitchFamily="34" charset="0"/>
              </a:rPr>
              <a:t> </a:t>
            </a:r>
          </a:p>
          <a:p>
            <a:pPr marL="447675" indent="-382588" eaLnBrk="1" hangingPunct="1"/>
            <a:endParaRPr lang="es-ES" sz="2600" smtClean="0">
              <a:latin typeface="Century Gothic" pitchFamily="34" charset="0"/>
            </a:endParaRPr>
          </a:p>
        </p:txBody>
      </p:sp>
      <p:sp>
        <p:nvSpPr>
          <p:cNvPr id="11267" name="3 Marcador de contenido"/>
          <p:cNvSpPr>
            <a:spLocks noGrp="1"/>
          </p:cNvSpPr>
          <p:nvPr>
            <p:ph sz="half" idx="2"/>
          </p:nvPr>
        </p:nvSpPr>
        <p:spPr>
          <a:xfrm>
            <a:off x="4356100" y="692150"/>
            <a:ext cx="4325938" cy="5484813"/>
          </a:xfrm>
          <a:noFill/>
          <a:ln>
            <a:noFill/>
          </a:ln>
        </p:spPr>
        <p:txBody>
          <a:bodyPr/>
          <a:lstStyle/>
          <a:p>
            <a:pPr marL="92075" indent="-26988" eaLnBrk="1" hangingPunct="1">
              <a:spcBef>
                <a:spcPct val="20000"/>
              </a:spcBef>
            </a:pPr>
            <a:r>
              <a:rPr lang="es-ES" sz="2400" b="1" smtClean="0">
                <a:latin typeface="Arial Black" pitchFamily="34" charset="0"/>
              </a:rPr>
              <a:t>Queso Casín:</a:t>
            </a:r>
          </a:p>
          <a:p>
            <a:pPr marL="92075" indent="-26988" eaLnBrk="1" hangingPunct="1">
              <a:spcBef>
                <a:spcPct val="20000"/>
              </a:spcBef>
            </a:pPr>
            <a:r>
              <a:rPr lang="es-ES" sz="2000" smtClean="0">
                <a:latin typeface="Century Gothic" pitchFamily="34" charset="0"/>
              </a:rPr>
              <a:t>Pieza de 300. El queso más antiguo de Asturias, elaborado con leche cruda de vaca, en la montaña asturiana.</a:t>
            </a:r>
          </a:p>
          <a:p>
            <a:pPr marL="92075" indent="-26988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92075" indent="-26988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92075" indent="-26988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92075" indent="-26988" eaLnBrk="1" hangingPunct="1">
              <a:spcBef>
                <a:spcPct val="20000"/>
              </a:spcBef>
            </a:pPr>
            <a:r>
              <a:rPr lang="es-ES" sz="2400" smtClean="0">
                <a:latin typeface="Arial Black" pitchFamily="34" charset="0"/>
              </a:rPr>
              <a:t>Queso Cabrales:</a:t>
            </a:r>
          </a:p>
          <a:p>
            <a:pPr marL="92075" indent="-26988" eaLnBrk="1" hangingPunct="1">
              <a:spcBef>
                <a:spcPct val="20000"/>
              </a:spcBef>
            </a:pPr>
            <a:r>
              <a:rPr lang="es-ES" sz="2000" smtClean="0">
                <a:latin typeface="Century Gothic" pitchFamily="34" charset="0"/>
              </a:rPr>
              <a:t>Probablemente el queso más famoso de nuestra región. Elaborado con leche de vaca, cabra y oveja. </a:t>
            </a:r>
            <a:r>
              <a:rPr lang="es-ES" sz="2000" b="1" i="1" smtClean="0">
                <a:latin typeface="Century Gothic" pitchFamily="34" charset="0"/>
              </a:rPr>
              <a:t>Denominación de origen</a:t>
            </a:r>
          </a:p>
          <a:p>
            <a:pPr marL="92075" indent="-26988" eaLnBrk="1" hangingPunct="1">
              <a:spcBef>
                <a:spcPct val="20000"/>
              </a:spcBef>
            </a:pPr>
            <a:r>
              <a:rPr lang="es-ES" sz="1800" i="1" smtClean="0">
                <a:latin typeface="Century Gothic" pitchFamily="34" charset="0"/>
              </a:rPr>
              <a:t>(Envasado al vacío en el tamaño que se desee)</a:t>
            </a:r>
            <a:endParaRPr lang="es-ES" sz="1800" smtClean="0">
              <a:latin typeface="Century Gothic" pitchFamily="34" charset="0"/>
            </a:endParaRPr>
          </a:p>
          <a:p>
            <a:pPr marL="92075" indent="-26988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</p:txBody>
      </p:sp>
      <p:pic>
        <p:nvPicPr>
          <p:cNvPr id="11268" name="Picture 2" descr="QUESO ASTURIANO &quot;CASIN&quot; DE CAMPO DE CASO (300 Grs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81075"/>
            <a:ext cx="2592387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2" descr="QUESO ASTURIANO &quot;CABRALES&quot; D.O.P. GRANDE (2,3 Kg. Aprox.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573463"/>
            <a:ext cx="2592388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Estrella de 6 puntas"/>
          <p:cNvSpPr/>
          <p:nvPr/>
        </p:nvSpPr>
        <p:spPr>
          <a:xfrm>
            <a:off x="179388" y="620713"/>
            <a:ext cx="1512887" cy="12954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>
                <a:solidFill>
                  <a:srgbClr val="FFFFFF"/>
                </a:solidFill>
                <a:latin typeface="Century Gothic" pitchFamily="34" charset="0"/>
                <a:cs typeface="Arial" charset="0"/>
              </a:rPr>
              <a:t>6,80€</a:t>
            </a:r>
          </a:p>
        </p:txBody>
      </p:sp>
      <p:sp>
        <p:nvSpPr>
          <p:cNvPr id="8" name="7 Estrella de 6 puntas"/>
          <p:cNvSpPr/>
          <p:nvPr/>
        </p:nvSpPr>
        <p:spPr>
          <a:xfrm>
            <a:off x="0" y="3213100"/>
            <a:ext cx="1944688" cy="1511300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>
                <a:solidFill>
                  <a:srgbClr val="FFFFFF"/>
                </a:solidFill>
                <a:latin typeface="Century Gothic" pitchFamily="34" charset="0"/>
                <a:cs typeface="Arial" charset="0"/>
              </a:rPr>
              <a:t>14€/kg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74440" cy="613790"/>
          </a:xfrm>
        </p:spPr>
        <p:txBody>
          <a:bodyPr vert="horz" anchor="ctr">
            <a:normAutofit fontScale="90000"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s-ES" sz="4200" cap="none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j-lt"/>
              </a:rPr>
              <a:t> </a:t>
            </a:r>
            <a:endParaRPr lang="es-ES" sz="4200" cap="none" dirty="0">
              <a:solidFill>
                <a:schemeClr val="accent1">
                  <a:tint val="83000"/>
                  <a:satMod val="150000"/>
                </a:schemeClr>
              </a:solidFill>
              <a:latin typeface="+mj-lt"/>
            </a:endParaRPr>
          </a:p>
        </p:txBody>
      </p:sp>
      <p:sp>
        <p:nvSpPr>
          <p:cNvPr id="12290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8"/>
            <a:ext cx="4038600" cy="4525962"/>
          </a:xfrm>
          <a:noFill/>
        </p:spPr>
        <p:txBody>
          <a:bodyPr/>
          <a:lstStyle/>
          <a:p>
            <a:pPr marL="447675" indent="-382588" eaLnBrk="1" hangingPunct="1"/>
            <a:r>
              <a:rPr lang="es-ES" sz="2600" smtClean="0">
                <a:latin typeface="Century Gothic" pitchFamily="34" charset="0"/>
              </a:rPr>
              <a:t> </a:t>
            </a:r>
          </a:p>
        </p:txBody>
      </p:sp>
      <p:sp>
        <p:nvSpPr>
          <p:cNvPr id="12291" name="3 Marcador de contenido"/>
          <p:cNvSpPr>
            <a:spLocks noGrp="1"/>
          </p:cNvSpPr>
          <p:nvPr>
            <p:ph sz="half" idx="2"/>
          </p:nvPr>
        </p:nvSpPr>
        <p:spPr>
          <a:xfrm>
            <a:off x="4427538" y="620713"/>
            <a:ext cx="4187825" cy="5627687"/>
          </a:xfrm>
          <a:noFill/>
          <a:ln>
            <a:noFill/>
          </a:ln>
        </p:spPr>
        <p:txBody>
          <a:bodyPr/>
          <a:lstStyle/>
          <a:p>
            <a:pPr marL="92075" indent="-26988" eaLnBrk="1" hangingPunct="1">
              <a:spcBef>
                <a:spcPct val="20000"/>
              </a:spcBef>
            </a:pPr>
            <a:r>
              <a:rPr lang="es-ES" sz="2400" smtClean="0">
                <a:latin typeface="Arial Black" pitchFamily="34" charset="0"/>
              </a:rPr>
              <a:t>Crema de queso azul:</a:t>
            </a:r>
          </a:p>
          <a:p>
            <a:pPr marL="92075" indent="-26988" eaLnBrk="1" hangingPunct="1">
              <a:spcBef>
                <a:spcPct val="20000"/>
              </a:spcBef>
            </a:pPr>
            <a:r>
              <a:rPr lang="es-ES" sz="2000" smtClean="0">
                <a:latin typeface="Century Gothic" pitchFamily="34" charset="0"/>
              </a:rPr>
              <a:t>Tarro de 200g. Exquisita crema de queso de Picos de Europa. Perfecta para untar en comidas, meriendas y cenas.</a:t>
            </a:r>
          </a:p>
          <a:p>
            <a:pPr marL="92075" indent="-26988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92075" indent="-26988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92075" indent="-26988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92075" indent="-26988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92075" indent="-26988" eaLnBrk="1" hangingPunct="1">
              <a:spcBef>
                <a:spcPct val="20000"/>
              </a:spcBef>
            </a:pPr>
            <a:r>
              <a:rPr lang="es-ES" sz="2400" smtClean="0">
                <a:latin typeface="Arial Black" pitchFamily="34" charset="0"/>
              </a:rPr>
              <a:t>Queso de La Peral:</a:t>
            </a:r>
          </a:p>
          <a:p>
            <a:pPr marL="92075" indent="-26988" eaLnBrk="1" hangingPunct="1">
              <a:spcBef>
                <a:spcPct val="20000"/>
              </a:spcBef>
            </a:pPr>
            <a:r>
              <a:rPr lang="es-ES" sz="2000" smtClean="0">
                <a:latin typeface="Century Gothic" pitchFamily="34" charset="0"/>
              </a:rPr>
              <a:t>Pieza de 450g. Queso azul, de pasta firme y sabor suave, elaborado en el centro de Asturias.</a:t>
            </a:r>
          </a:p>
          <a:p>
            <a:pPr marL="92075" indent="-26988" eaLnBrk="1" hangingPunct="1">
              <a:spcBef>
                <a:spcPct val="20000"/>
              </a:spcBef>
            </a:pPr>
            <a:endParaRPr lang="es-ES" sz="2400" smtClean="0">
              <a:latin typeface="Century Gothic" pitchFamily="34" charset="0"/>
            </a:endParaRPr>
          </a:p>
          <a:p>
            <a:pPr marL="92075" indent="-26988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92075" indent="-26988" eaLnBrk="1" hangingPunct="1">
              <a:spcBef>
                <a:spcPct val="20000"/>
              </a:spcBef>
            </a:pPr>
            <a:endParaRPr lang="es-ES" sz="2400" smtClean="0">
              <a:latin typeface="Arial Black" pitchFamily="34" charset="0"/>
            </a:endParaRPr>
          </a:p>
          <a:p>
            <a:pPr marL="92075" indent="-26988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92075" indent="-26988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92075" indent="-26988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</p:txBody>
      </p:sp>
      <p:sp>
        <p:nvSpPr>
          <p:cNvPr id="6" name="5 Estrella de 6 puntas"/>
          <p:cNvSpPr/>
          <p:nvPr/>
        </p:nvSpPr>
        <p:spPr>
          <a:xfrm>
            <a:off x="395288" y="549275"/>
            <a:ext cx="1368425" cy="1223963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b="1">
                <a:solidFill>
                  <a:srgbClr val="FFFFFF"/>
                </a:solidFill>
                <a:latin typeface="Century Gothic" pitchFamily="34" charset="0"/>
                <a:cs typeface="Arial" charset="0"/>
              </a:rPr>
              <a:t>3€</a:t>
            </a:r>
          </a:p>
        </p:txBody>
      </p:sp>
      <p:pic>
        <p:nvPicPr>
          <p:cNvPr id="12293" name="Imagen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644900"/>
            <a:ext cx="2951162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5 Estrella de 6 puntas"/>
          <p:cNvSpPr/>
          <p:nvPr/>
        </p:nvSpPr>
        <p:spPr>
          <a:xfrm>
            <a:off x="684213" y="5084763"/>
            <a:ext cx="1511300" cy="1296987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b="1">
                <a:solidFill>
                  <a:srgbClr val="FFFFFF"/>
                </a:solidFill>
                <a:latin typeface="Century Gothic" pitchFamily="34" charset="0"/>
                <a:cs typeface="Arial" charset="0"/>
              </a:rPr>
              <a:t>5€</a:t>
            </a:r>
          </a:p>
        </p:txBody>
      </p:sp>
      <p:pic>
        <p:nvPicPr>
          <p:cNvPr id="12295" name="Picture 9" descr="ANd9GcRL8tSmEBa6LkFecI9VhRB_0kBlXQnaJnYsvedv8Ivnjz65zPuZ1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765175"/>
            <a:ext cx="17272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 vert="horz" anchor="ctr"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s-ES" sz="4200" cap="none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j-lt"/>
              </a:rPr>
              <a:t>  </a:t>
            </a:r>
            <a:endParaRPr lang="es-ES" sz="4200" cap="none" dirty="0">
              <a:solidFill>
                <a:schemeClr val="accent1">
                  <a:tint val="83000"/>
                  <a:satMod val="150000"/>
                </a:schemeClr>
              </a:solidFill>
              <a:latin typeface="+mj-lt"/>
            </a:endParaRPr>
          </a:p>
        </p:txBody>
      </p:sp>
      <p:sp>
        <p:nvSpPr>
          <p:cNvPr id="13314" name="2 Marcador de contenido"/>
          <p:cNvSpPr>
            <a:spLocks noGrp="1"/>
          </p:cNvSpPr>
          <p:nvPr>
            <p:ph sz="half" idx="1"/>
          </p:nvPr>
        </p:nvSpPr>
        <p:spPr>
          <a:xfrm flipH="1">
            <a:off x="395288" y="6021388"/>
            <a:ext cx="76200" cy="658812"/>
          </a:xfrm>
          <a:noFill/>
        </p:spPr>
        <p:txBody>
          <a:bodyPr/>
          <a:lstStyle/>
          <a:p>
            <a:pPr marL="447675" indent="-382588" eaLnBrk="1" hangingPunct="1"/>
            <a:r>
              <a:rPr lang="es-ES" sz="2600" smtClean="0">
                <a:latin typeface="Century Gothic" pitchFamily="34" charset="0"/>
              </a:rPr>
              <a:t> </a:t>
            </a:r>
          </a:p>
        </p:txBody>
      </p:sp>
      <p:sp>
        <p:nvSpPr>
          <p:cNvPr id="13315" name="3 Marcador de contenido"/>
          <p:cNvSpPr>
            <a:spLocks noGrp="1"/>
          </p:cNvSpPr>
          <p:nvPr>
            <p:ph sz="half" idx="2"/>
          </p:nvPr>
        </p:nvSpPr>
        <p:spPr>
          <a:xfrm>
            <a:off x="3779838" y="620713"/>
            <a:ext cx="5113337" cy="5627687"/>
          </a:xfrm>
          <a:noFill/>
          <a:ln>
            <a:noFill/>
          </a:ln>
        </p:spPr>
        <p:txBody>
          <a:bodyPr/>
          <a:lstStyle/>
          <a:p>
            <a:pPr marL="92075" indent="-26988" eaLnBrk="1" hangingPunct="1">
              <a:spcBef>
                <a:spcPct val="20000"/>
              </a:spcBef>
            </a:pPr>
            <a:endParaRPr lang="es-ES" sz="2400" smtClean="0">
              <a:latin typeface="Arial Black" pitchFamily="34" charset="0"/>
            </a:endParaRPr>
          </a:p>
          <a:p>
            <a:pPr marL="92075" indent="-26988" eaLnBrk="1" hangingPunct="1">
              <a:spcBef>
                <a:spcPct val="20000"/>
              </a:spcBef>
            </a:pPr>
            <a:r>
              <a:rPr lang="es-ES" sz="2400" smtClean="0">
                <a:latin typeface="Arial Black" pitchFamily="34" charset="0"/>
              </a:rPr>
              <a:t>Morcilla:</a:t>
            </a:r>
          </a:p>
          <a:p>
            <a:pPr marL="92075" indent="-26988" eaLnBrk="1" hangingPunct="1">
              <a:spcBef>
                <a:spcPct val="20000"/>
              </a:spcBef>
            </a:pPr>
            <a:r>
              <a:rPr lang="es-ES" sz="2000" smtClean="0">
                <a:latin typeface="Century Gothic" pitchFamily="34" charset="0"/>
              </a:rPr>
              <a:t>Paquete de 4 morcillas asturianas, perfectas para cocidos y fabadas.</a:t>
            </a:r>
          </a:p>
          <a:p>
            <a:pPr marL="92075" indent="-26988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92075" indent="-26988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92075" indent="-26988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92075" indent="-26988" eaLnBrk="1" hangingPunct="1">
              <a:spcBef>
                <a:spcPct val="20000"/>
              </a:spcBef>
            </a:pPr>
            <a:endParaRPr lang="es-ES" sz="2400" smtClean="0">
              <a:latin typeface="Arial Black" pitchFamily="34" charset="0"/>
            </a:endParaRPr>
          </a:p>
          <a:p>
            <a:pPr marL="92075" indent="-26988" eaLnBrk="1" hangingPunct="1">
              <a:spcBef>
                <a:spcPct val="20000"/>
              </a:spcBef>
            </a:pPr>
            <a:endParaRPr lang="es-ES" sz="2400" smtClean="0">
              <a:latin typeface="Arial Black" pitchFamily="34" charset="0"/>
            </a:endParaRPr>
          </a:p>
          <a:p>
            <a:pPr marL="92075" indent="-26988" eaLnBrk="1" hangingPunct="1">
              <a:spcBef>
                <a:spcPct val="20000"/>
              </a:spcBef>
            </a:pPr>
            <a:r>
              <a:rPr lang="es-ES" sz="2400" smtClean="0">
                <a:latin typeface="Arial Black" pitchFamily="34" charset="0"/>
              </a:rPr>
              <a:t>Embutidos de ciervo o jabalí:</a:t>
            </a:r>
          </a:p>
          <a:p>
            <a:pPr marL="92075" indent="-26988" eaLnBrk="1" hangingPunct="1">
              <a:spcBef>
                <a:spcPct val="20000"/>
              </a:spcBef>
            </a:pPr>
            <a:r>
              <a:rPr lang="es-ES" sz="2000" smtClean="0">
                <a:latin typeface="Century Gothic" pitchFamily="34" charset="0"/>
              </a:rPr>
              <a:t>Deliciosos productos artesanales, elaborado con 100% carne de ciervo o jabalí. Dos especialidades:</a:t>
            </a:r>
          </a:p>
          <a:p>
            <a:pPr marL="92075" indent="-26988" eaLnBrk="1" hangingPunct="1">
              <a:spcBef>
                <a:spcPct val="20000"/>
              </a:spcBef>
              <a:buFont typeface="Wingdings 2" pitchFamily="18" charset="2"/>
              <a:buChar char=""/>
            </a:pPr>
            <a:r>
              <a:rPr lang="es-ES" sz="2000" smtClean="0">
                <a:latin typeface="Century Gothic" pitchFamily="34" charset="0"/>
              </a:rPr>
              <a:t>Chorizo: piezas de 300 gr.</a:t>
            </a:r>
          </a:p>
          <a:p>
            <a:pPr marL="92075" indent="-26988" eaLnBrk="1" hangingPunct="1">
              <a:spcBef>
                <a:spcPct val="20000"/>
              </a:spcBef>
              <a:buFont typeface="Wingdings 2" pitchFamily="18" charset="2"/>
              <a:buChar char=""/>
            </a:pPr>
            <a:r>
              <a:rPr lang="es-ES" sz="2000" smtClean="0">
                <a:latin typeface="Century Gothic" pitchFamily="34" charset="0"/>
              </a:rPr>
              <a:t>Salchichón: piezas de 350 gr.</a:t>
            </a:r>
          </a:p>
          <a:p>
            <a:pPr marL="92075" indent="-26988" eaLnBrk="1" hangingPunct="1">
              <a:spcBef>
                <a:spcPct val="20000"/>
              </a:spcBef>
            </a:pPr>
            <a:endParaRPr lang="es-ES" sz="2400" smtClean="0">
              <a:latin typeface="Arial Black" pitchFamily="34" charset="0"/>
            </a:endParaRPr>
          </a:p>
        </p:txBody>
      </p:sp>
      <p:pic>
        <p:nvPicPr>
          <p:cNvPr id="13316" name="Picture 2" descr="MORCILLA ASTURIANA EXTRA &quot;TIERRA ASTUR&quot; (PAQUETE 4 UDS.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981075"/>
            <a:ext cx="2668588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4" descr="SALCHICHÓN DE JABALÍ &quot;TIERRA ASTUR&quot; (350 Grs.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4076700"/>
            <a:ext cx="26638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Estrella de 6 puntas"/>
          <p:cNvSpPr/>
          <p:nvPr/>
        </p:nvSpPr>
        <p:spPr>
          <a:xfrm>
            <a:off x="2843213" y="2205038"/>
            <a:ext cx="1441450" cy="1296987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800" b="1">
                <a:solidFill>
                  <a:srgbClr val="FFFFFF"/>
                </a:solidFill>
                <a:latin typeface="Century Gothic" pitchFamily="34" charset="0"/>
                <a:cs typeface="Arial" charset="0"/>
              </a:rPr>
              <a:t>2€</a:t>
            </a:r>
          </a:p>
        </p:txBody>
      </p:sp>
      <p:sp>
        <p:nvSpPr>
          <p:cNvPr id="8" name="7 Estrella de 6 puntas"/>
          <p:cNvSpPr/>
          <p:nvPr/>
        </p:nvSpPr>
        <p:spPr>
          <a:xfrm>
            <a:off x="468313" y="3860800"/>
            <a:ext cx="1633537" cy="136842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b="1">
                <a:solidFill>
                  <a:srgbClr val="FFFFFF"/>
                </a:solidFill>
                <a:latin typeface="Century Gothic" pitchFamily="34" charset="0"/>
                <a:cs typeface="Arial" charset="0"/>
              </a:rPr>
              <a:t>Chorizo</a:t>
            </a:r>
            <a:r>
              <a:rPr lang="es-ES" sz="2800" b="1">
                <a:solidFill>
                  <a:srgbClr val="FFFFFF"/>
                </a:solidFill>
                <a:latin typeface="Century Gothic" pitchFamily="34" charset="0"/>
                <a:cs typeface="Arial" charset="0"/>
              </a:rPr>
              <a:t> 4€</a:t>
            </a:r>
          </a:p>
        </p:txBody>
      </p:sp>
      <p:sp>
        <p:nvSpPr>
          <p:cNvPr id="3" name="7 Estrella de 6 puntas"/>
          <p:cNvSpPr/>
          <p:nvPr/>
        </p:nvSpPr>
        <p:spPr>
          <a:xfrm>
            <a:off x="2051050" y="5300663"/>
            <a:ext cx="1871663" cy="1368425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1600" b="1">
                <a:solidFill>
                  <a:srgbClr val="FFFFFF"/>
                </a:solidFill>
                <a:latin typeface="Century Gothic" pitchFamily="34" charset="0"/>
                <a:cs typeface="Arial" charset="0"/>
              </a:rPr>
              <a:t>Salchichón</a:t>
            </a:r>
            <a:r>
              <a:rPr lang="es-ES" sz="2800" b="1">
                <a:solidFill>
                  <a:srgbClr val="FFFFFF"/>
                </a:solidFill>
                <a:latin typeface="Century Gothic" pitchFamily="34" charset="0"/>
                <a:cs typeface="Arial" charset="0"/>
              </a:rPr>
              <a:t> 5€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89756" y="6683104"/>
            <a:ext cx="179512" cy="174896"/>
          </a:xfrm>
        </p:spPr>
        <p:txBody>
          <a:bodyPr vert="horz" anchor="ctr">
            <a:normAutofit fontScale="90000"/>
          </a:bodyPr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s-ES" sz="4200" cap="none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j-lt"/>
              </a:rPr>
              <a:t>       </a:t>
            </a:r>
            <a:endParaRPr lang="es-ES" sz="4200" cap="none" dirty="0">
              <a:solidFill>
                <a:schemeClr val="accent1">
                  <a:tint val="83000"/>
                  <a:satMod val="150000"/>
                </a:schemeClr>
              </a:solidFill>
              <a:latin typeface="+mj-lt"/>
            </a:endParaRPr>
          </a:p>
        </p:txBody>
      </p:sp>
      <p:sp>
        <p:nvSpPr>
          <p:cNvPr id="14338" name="2 Marcador de contenido"/>
          <p:cNvSpPr>
            <a:spLocks noGrp="1"/>
          </p:cNvSpPr>
          <p:nvPr>
            <p:ph sz="half" idx="1"/>
          </p:nvPr>
        </p:nvSpPr>
        <p:spPr>
          <a:xfrm>
            <a:off x="0" y="6126163"/>
            <a:ext cx="644525" cy="731837"/>
          </a:xfrm>
          <a:noFill/>
        </p:spPr>
        <p:txBody>
          <a:bodyPr/>
          <a:lstStyle/>
          <a:p>
            <a:pPr marL="447675" indent="-382588" eaLnBrk="1" hangingPunct="1"/>
            <a:endParaRPr lang="es-ES" sz="2600" smtClean="0">
              <a:latin typeface="Century Gothic" pitchFamily="34" charset="0"/>
            </a:endParaRPr>
          </a:p>
          <a:p>
            <a:pPr marL="447675" indent="-382588" eaLnBrk="1" hangingPunct="1"/>
            <a:endParaRPr lang="es-ES" sz="2600" smtClean="0">
              <a:latin typeface="Century Gothic" pitchFamily="34" charset="0"/>
            </a:endParaRPr>
          </a:p>
        </p:txBody>
      </p:sp>
      <p:sp>
        <p:nvSpPr>
          <p:cNvPr id="14339" name="3 Marcador de contenido"/>
          <p:cNvSpPr>
            <a:spLocks noGrp="1"/>
          </p:cNvSpPr>
          <p:nvPr>
            <p:ph sz="half" idx="2"/>
          </p:nvPr>
        </p:nvSpPr>
        <p:spPr>
          <a:xfrm>
            <a:off x="250825" y="404813"/>
            <a:ext cx="8497888" cy="6048375"/>
          </a:xfrm>
          <a:noFill/>
          <a:ln>
            <a:noFill/>
          </a:ln>
        </p:spPr>
        <p:txBody>
          <a:bodyPr/>
          <a:lstStyle/>
          <a:p>
            <a:pPr marL="447675" indent="-382588" eaLnBrk="1" hangingPunct="1">
              <a:spcBef>
                <a:spcPct val="20000"/>
              </a:spcBef>
            </a:pPr>
            <a:r>
              <a:rPr lang="es-ES" sz="2400" smtClean="0">
                <a:latin typeface="Arial Black" pitchFamily="34" charset="0"/>
              </a:rPr>
              <a:t> PREPARA UNA EXQUISITA FABADA ASTURIANA</a:t>
            </a:r>
          </a:p>
          <a:p>
            <a:pPr marL="447675" indent="-382588" eaLnBrk="1" hangingPunct="1">
              <a:spcBef>
                <a:spcPct val="20000"/>
              </a:spcBef>
            </a:pPr>
            <a:endParaRPr lang="es-ES" sz="2400" smtClean="0">
              <a:latin typeface="Arial Black" pitchFamily="34" charset="0"/>
            </a:endParaRPr>
          </a:p>
          <a:p>
            <a:pPr marL="447675" indent="-382588" eaLnBrk="1" hangingPunct="1">
              <a:spcBef>
                <a:spcPct val="20000"/>
              </a:spcBef>
              <a:buFont typeface="Wingdings 2" pitchFamily="18" charset="2"/>
              <a:buChar char=""/>
            </a:pPr>
            <a:r>
              <a:rPr lang="es-ES" sz="2400" smtClean="0">
                <a:latin typeface="Arial Black" pitchFamily="34" charset="0"/>
              </a:rPr>
              <a:t>Fabes de la granja: </a:t>
            </a:r>
            <a:r>
              <a:rPr lang="es-ES" sz="2000" smtClean="0">
                <a:latin typeface="Century Gothic" pitchFamily="34" charset="0"/>
              </a:rPr>
              <a:t>½ kg. de auténticas habas asturianas</a:t>
            </a:r>
            <a:endParaRPr lang="es-ES" sz="2400" smtClean="0">
              <a:latin typeface="Century Gothic" pitchFamily="34" charset="0"/>
            </a:endParaRPr>
          </a:p>
          <a:p>
            <a:pPr marL="447675" indent="-382588" eaLnBrk="1" hangingPunct="1">
              <a:spcBef>
                <a:spcPct val="20000"/>
              </a:spcBef>
              <a:buFont typeface="Wingdings 2" pitchFamily="18" charset="2"/>
              <a:buChar char=""/>
            </a:pPr>
            <a:r>
              <a:rPr lang="es-ES" sz="2400" smtClean="0">
                <a:latin typeface="Arial Black" pitchFamily="34" charset="0"/>
              </a:rPr>
              <a:t>Compango: </a:t>
            </a:r>
            <a:r>
              <a:rPr lang="es-ES" sz="2000" smtClean="0">
                <a:latin typeface="Century Gothic" pitchFamily="34" charset="0"/>
              </a:rPr>
              <a:t>contiene; Morcilla, chorizo, tocino y lacón. </a:t>
            </a:r>
          </a:p>
          <a:p>
            <a:pPr marL="447675" indent="-382588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447675" indent="-382588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447675" indent="-382588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447675" indent="-382588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447675" indent="-382588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447675" indent="-382588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  <a:p>
            <a:pPr marL="447675" indent="-382588" eaLnBrk="1" hangingPunct="1">
              <a:spcBef>
                <a:spcPct val="20000"/>
              </a:spcBef>
            </a:pPr>
            <a:endParaRPr lang="es-ES" sz="2000" smtClean="0">
              <a:latin typeface="Century Gothic" pitchFamily="34" charset="0"/>
            </a:endParaRPr>
          </a:p>
        </p:txBody>
      </p:sp>
      <p:pic>
        <p:nvPicPr>
          <p:cNvPr id="14340" name="Imagen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2997200"/>
            <a:ext cx="31750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6 Estrella de 6 puntas"/>
          <p:cNvSpPr/>
          <p:nvPr/>
        </p:nvSpPr>
        <p:spPr>
          <a:xfrm>
            <a:off x="539750" y="2420938"/>
            <a:ext cx="1584325" cy="143986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>
                <a:solidFill>
                  <a:srgbClr val="FFFFFF"/>
                </a:solidFill>
                <a:latin typeface="Arial" charset="0"/>
                <a:cs typeface="Arial" charset="0"/>
              </a:rPr>
              <a:t>3,50€</a:t>
            </a:r>
          </a:p>
        </p:txBody>
      </p:sp>
      <p:pic>
        <p:nvPicPr>
          <p:cNvPr id="14342" name="Imagen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997200"/>
            <a:ext cx="3313112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6 Estrella de 6 puntas"/>
          <p:cNvSpPr/>
          <p:nvPr/>
        </p:nvSpPr>
        <p:spPr>
          <a:xfrm>
            <a:off x="6659563" y="4508500"/>
            <a:ext cx="1851025" cy="1512888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 sz="2400" b="1">
                <a:solidFill>
                  <a:srgbClr val="FFFFFF"/>
                </a:solidFill>
                <a:latin typeface="Arial" charset="0"/>
                <a:cs typeface="Arial" charset="0"/>
              </a:rPr>
              <a:t>5,60€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0"/>
            <a:ext cx="1810544" cy="973830"/>
          </a:xfrm>
        </p:spPr>
        <p:txBody>
          <a:bodyPr vert="horz" anchor="ctr"/>
          <a:lstStyle/>
          <a:p>
            <a:pPr indent="0" eaLnBrk="1" fontAlgn="auto" hangingPunct="1">
              <a:spcAft>
                <a:spcPts val="0"/>
              </a:spcAft>
              <a:defRPr/>
            </a:pPr>
            <a:r>
              <a:rPr lang="es-ES" sz="4200" cap="none" dirty="0" smtClean="0">
                <a:solidFill>
                  <a:schemeClr val="accent1">
                    <a:tint val="83000"/>
                    <a:satMod val="150000"/>
                  </a:schemeClr>
                </a:solidFill>
                <a:latin typeface="+mj-lt"/>
              </a:rPr>
              <a:t>   </a:t>
            </a:r>
            <a:endParaRPr lang="es-ES" sz="4200" cap="none" dirty="0">
              <a:solidFill>
                <a:schemeClr val="accent1">
                  <a:tint val="83000"/>
                  <a:satMod val="150000"/>
                </a:schemeClr>
              </a:solidFill>
              <a:latin typeface="+mj-lt"/>
            </a:endParaRPr>
          </a:p>
        </p:txBody>
      </p:sp>
      <p:sp>
        <p:nvSpPr>
          <p:cNvPr id="15362" name="2 Marcador de contenido"/>
          <p:cNvSpPr>
            <a:spLocks noGrp="1"/>
          </p:cNvSpPr>
          <p:nvPr>
            <p:ph sz="half" idx="1"/>
          </p:nvPr>
        </p:nvSpPr>
        <p:spPr>
          <a:xfrm>
            <a:off x="3348038" y="5661025"/>
            <a:ext cx="1147762" cy="587375"/>
          </a:xfrm>
          <a:noFill/>
        </p:spPr>
        <p:txBody>
          <a:bodyPr/>
          <a:lstStyle/>
          <a:p>
            <a:pPr marL="447675" indent="-382588" eaLnBrk="1" hangingPunct="1"/>
            <a:r>
              <a:rPr lang="es-ES" sz="2600" smtClean="0">
                <a:latin typeface="Century Gothic" pitchFamily="34" charset="0"/>
              </a:rPr>
              <a:t>  </a:t>
            </a:r>
          </a:p>
        </p:txBody>
      </p:sp>
      <p:sp>
        <p:nvSpPr>
          <p:cNvPr id="15363" name="3 Marcador de contenido"/>
          <p:cNvSpPr>
            <a:spLocks noGrp="1"/>
          </p:cNvSpPr>
          <p:nvPr>
            <p:ph sz="half" idx="2"/>
          </p:nvPr>
        </p:nvSpPr>
        <p:spPr>
          <a:xfrm>
            <a:off x="395288" y="260350"/>
            <a:ext cx="8291512" cy="6337300"/>
          </a:xfrm>
          <a:noFill/>
          <a:ln>
            <a:noFill/>
          </a:ln>
        </p:spPr>
        <p:txBody>
          <a:bodyPr/>
          <a:lstStyle/>
          <a:p>
            <a:pPr marL="447675" indent="-382588" algn="ctr" eaLnBrk="1" hangingPunct="1">
              <a:spcBef>
                <a:spcPct val="20000"/>
              </a:spcBef>
            </a:pPr>
            <a:r>
              <a:rPr lang="es-ES" sz="2400" smtClean="0">
                <a:latin typeface="Arial Black" pitchFamily="34" charset="0"/>
              </a:rPr>
              <a:t>PATÉS ARTESANALES (lata de 100gr.)</a:t>
            </a:r>
          </a:p>
          <a:p>
            <a:pPr marL="447675" indent="-382588" algn="ctr" eaLnBrk="1" hangingPunct="1">
              <a:spcBef>
                <a:spcPct val="20000"/>
              </a:spcBef>
            </a:pPr>
            <a:endParaRPr lang="es-ES" sz="2400" smtClean="0">
              <a:latin typeface="Arial Black" pitchFamily="34" charset="0"/>
            </a:endParaRPr>
          </a:p>
          <a:p>
            <a:pPr marL="447675" indent="-382588" eaLnBrk="1" hangingPunct="1">
              <a:spcBef>
                <a:spcPct val="20000"/>
              </a:spcBef>
              <a:buFont typeface="Wingdings 2" pitchFamily="18" charset="2"/>
              <a:buChar char=""/>
            </a:pPr>
            <a:endParaRPr lang="es-ES" sz="2400" smtClean="0">
              <a:latin typeface="Arial Black" pitchFamily="34" charset="0"/>
            </a:endParaRPr>
          </a:p>
          <a:p>
            <a:pPr marL="447675" indent="-382588" eaLnBrk="1" hangingPunct="1">
              <a:spcBef>
                <a:spcPct val="20000"/>
              </a:spcBef>
              <a:buFont typeface="Wingdings 2" pitchFamily="18" charset="2"/>
              <a:buChar char=""/>
            </a:pPr>
            <a:endParaRPr lang="es-ES" sz="2400" smtClean="0">
              <a:latin typeface="Arial Black" pitchFamily="34" charset="0"/>
            </a:endParaRPr>
          </a:p>
          <a:p>
            <a:pPr marL="447675" indent="-382588" eaLnBrk="1" hangingPunct="1">
              <a:spcBef>
                <a:spcPct val="20000"/>
              </a:spcBef>
              <a:buFont typeface="Wingdings 2" pitchFamily="18" charset="2"/>
              <a:buChar char=""/>
            </a:pPr>
            <a:endParaRPr lang="es-ES" sz="2400" smtClean="0">
              <a:latin typeface="Arial Black" pitchFamily="34" charset="0"/>
            </a:endParaRPr>
          </a:p>
        </p:txBody>
      </p:sp>
      <p:graphicFrame>
        <p:nvGraphicFramePr>
          <p:cNvPr id="17467" name="Group 59"/>
          <p:cNvGraphicFramePr>
            <a:graphicFrameLocks noGrp="1"/>
          </p:cNvGraphicFramePr>
          <p:nvPr/>
        </p:nvGraphicFramePr>
        <p:xfrm>
          <a:off x="1476375" y="836613"/>
          <a:ext cx="6096000" cy="5546725"/>
        </p:xfrm>
        <a:graphic>
          <a:graphicData uri="http://schemas.openxmlformats.org/drawingml/2006/table">
            <a:tbl>
              <a:tblPr/>
              <a:tblGrid>
                <a:gridCol w="3313113"/>
                <a:gridCol w="2782887"/>
              </a:tblGrid>
              <a:tr h="369888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Cabracho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1’90€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Centollo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2’10€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Vieira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2’35€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Bugre (bogavante)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Bonito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1’50€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Cabrales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50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1’90€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Jabalí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5">
                  <a:txBody>
                    <a:bodyPr/>
                    <a:lstStyle/>
                    <a:p>
                      <a:pPr marL="650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650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endParaRPr kumimoji="0" lang="es-E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65088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1’80€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9888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Morcilla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9888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Ciervo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Salmón y algas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69888">
                <a:tc>
                  <a:txBody>
                    <a:bodyPr/>
                    <a:lstStyle/>
                    <a:p>
                      <a:pPr marL="65088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Bacalao y pimiento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408</TotalTime>
  <Words>566</Words>
  <Application>Microsoft Macintosh PowerPoint</Application>
  <PresentationFormat>On-screen Show (4:3)</PresentationFormat>
  <Paragraphs>205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Plantilla de diseño</vt:lpstr>
      </vt:variant>
      <vt:variant>
        <vt:i4>6</vt:i4>
      </vt:variant>
      <vt:variant>
        <vt:lpstr>Títulos de diapositiva</vt:lpstr>
      </vt:variant>
      <vt:variant>
        <vt:i4>15</vt:i4>
      </vt:variant>
    </vt:vector>
  </HeadingPairs>
  <TitlesOfParts>
    <vt:vector size="27" baseType="lpstr">
      <vt:lpstr>Arial</vt:lpstr>
      <vt:lpstr>Wingdings 2</vt:lpstr>
      <vt:lpstr>Verdana</vt:lpstr>
      <vt:lpstr>Calibri</vt:lpstr>
      <vt:lpstr>Arial Black</vt:lpstr>
      <vt:lpstr>Century Gothic</vt:lpstr>
      <vt:lpstr>Brío</vt:lpstr>
      <vt:lpstr>Brío</vt:lpstr>
      <vt:lpstr>Brío</vt:lpstr>
      <vt:lpstr>Brío</vt:lpstr>
      <vt:lpstr>Brío</vt:lpstr>
      <vt:lpstr>Brío</vt:lpstr>
      <vt:lpstr>CATÁLOGO DE PRODUCTOS   CIBUS S.COOP.   I.E.S. JUAN JOSÉ CALVO MIGUEL SOTRONDIO - ASTURIAS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COOPERATIVA CIBUS</vt:lpstr>
    </vt:vector>
  </TitlesOfParts>
  <Company>IES JJCM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Cibus</dc:title>
  <dc:creator>Alumno</dc:creator>
  <cp:lastModifiedBy>martin</cp:lastModifiedBy>
  <cp:revision>58</cp:revision>
  <dcterms:created xsi:type="dcterms:W3CDTF">2011-02-07T09:46:38Z</dcterms:created>
  <dcterms:modified xsi:type="dcterms:W3CDTF">2011-03-06T18:00:48Z</dcterms:modified>
</cp:coreProperties>
</file>