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FE71E-C095-4901-9E0A-7F5298AE918F}" type="datetimeFigureOut">
              <a:rPr lang="es-ES_tradnl" smtClean="0"/>
              <a:pPr/>
              <a:t>27/03/2011</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386FB-815B-4870-A51F-E54C4FC2EC6A}"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30C386FB-815B-4870-A51F-E54C4FC2EC6A}" type="slidenum">
              <a:rPr lang="es-ES_tradnl" smtClean="0"/>
              <a:pPr/>
              <a:t>5</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B709897-500E-4FC6-AE5B-3DF4BF4F08FE}"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8773EFF-E5EC-42F8-AEFD-5AD9CEB9E5C6}" type="datetimeFigureOut">
              <a:rPr lang="es-ES_tradnl" smtClean="0"/>
              <a:pPr/>
              <a:t>27/03/2011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8B709897-500E-4FC6-AE5B-3DF4BF4F08FE}"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773EFF-E5EC-42F8-AEFD-5AD9CEB9E5C6}" type="datetimeFigureOut">
              <a:rPr lang="es-ES_tradnl" smtClean="0"/>
              <a:pPr/>
              <a:t>27/03/2011</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709897-500E-4FC6-AE5B-3DF4BF4F08FE}"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_tradnl" dirty="0" smtClean="0"/>
              <a:t>CATÁLOGO</a:t>
            </a:r>
            <a:br>
              <a:rPr lang="es-ES_tradnl" dirty="0" smtClean="0"/>
            </a:br>
            <a:endParaRPr lang="es-ES_tradnl" dirty="0"/>
          </a:p>
        </p:txBody>
      </p:sp>
      <p:sp>
        <p:nvSpPr>
          <p:cNvPr id="3" name="2 Subtítulo"/>
          <p:cNvSpPr>
            <a:spLocks noGrp="1"/>
          </p:cNvSpPr>
          <p:nvPr>
            <p:ph type="subTitle" idx="1"/>
          </p:nvPr>
        </p:nvSpPr>
        <p:spPr/>
        <p:txBody>
          <a:bodyPr/>
          <a:lstStyle/>
          <a:p>
            <a:r>
              <a:rPr lang="es-ES_tradnl" dirty="0" smtClean="0"/>
              <a:t>Iniciativa Emprendedora </a:t>
            </a:r>
          </a:p>
          <a:p>
            <a:r>
              <a:rPr lang="es-ES_tradnl" dirty="0" smtClean="0"/>
              <a:t>Curso 2010-2011</a:t>
            </a:r>
          </a:p>
          <a:p>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268760"/>
          </a:xfrm>
        </p:spPr>
        <p:txBody>
          <a:bodyPr/>
          <a:lstStyle/>
          <a:p>
            <a:pPr algn="ctr"/>
            <a:r>
              <a:rPr lang="es-ES_tradnl" dirty="0" smtClean="0"/>
              <a:t>Llaveros</a:t>
            </a:r>
            <a:endParaRPr lang="es-ES_tradnl" dirty="0"/>
          </a:p>
        </p:txBody>
      </p:sp>
      <p:sp>
        <p:nvSpPr>
          <p:cNvPr id="3" name="2 Marcador de contenido"/>
          <p:cNvSpPr>
            <a:spLocks noGrp="1"/>
          </p:cNvSpPr>
          <p:nvPr>
            <p:ph idx="1"/>
          </p:nvPr>
        </p:nvSpPr>
        <p:spPr>
          <a:xfrm>
            <a:off x="457200" y="1268760"/>
            <a:ext cx="8229600" cy="5055840"/>
          </a:xfrm>
        </p:spPr>
        <p:txBody>
          <a:bodyPr>
            <a:normAutofit/>
          </a:bodyPr>
          <a:lstStyle/>
          <a:p>
            <a:pPr fontAlgn="b"/>
            <a:r>
              <a:rPr lang="es-ES_tradnl" dirty="0" smtClean="0"/>
              <a:t>Encantadores llaveros de peluche de animales marinos surtidos. peces, estrellas de mar, caballitos de mar...Son perfectos para no perder nunca las llaves y ¡muy </a:t>
            </a:r>
            <a:r>
              <a:rPr lang="es-ES_tradnl" dirty="0" smtClean="0"/>
              <a:t>divertidos! Tamaño</a:t>
            </a:r>
            <a:r>
              <a:rPr lang="es-ES_tradnl" dirty="0" smtClean="0"/>
              <a:t>: 10 cm aprox. Modelos: surtidos</a:t>
            </a:r>
          </a:p>
          <a:p>
            <a:r>
              <a:rPr lang="es-ES_tradnl" dirty="0" smtClean="0"/>
              <a:t>4,5 euros/ unidad</a:t>
            </a:r>
          </a:p>
          <a:p>
            <a:r>
              <a:rPr lang="es-ES_tradnl" dirty="0" smtClean="0"/>
              <a:t>Referencia 08</a:t>
            </a:r>
          </a:p>
          <a:p>
            <a:endParaRPr lang="es-ES_tradnl" dirty="0" smtClean="0"/>
          </a:p>
          <a:p>
            <a:pPr>
              <a:buNone/>
            </a:pPr>
            <a:endParaRPr lang="es-ES_tradnl" dirty="0"/>
          </a:p>
        </p:txBody>
      </p:sp>
      <p:pic>
        <p:nvPicPr>
          <p:cNvPr id="8194" name="Picture 2" descr="C:\Users\JORGE\Desktop\iniciativa\pez3.jpg"/>
          <p:cNvPicPr>
            <a:picLocks noChangeAspect="1" noChangeArrowheads="1"/>
          </p:cNvPicPr>
          <p:nvPr/>
        </p:nvPicPr>
        <p:blipFill>
          <a:blip r:embed="rId2" cstate="print"/>
          <a:srcRect/>
          <a:stretch>
            <a:fillRect/>
          </a:stretch>
        </p:blipFill>
        <p:spPr bwMode="auto">
          <a:xfrm>
            <a:off x="467544" y="4437112"/>
            <a:ext cx="2016224" cy="1944216"/>
          </a:xfrm>
          <a:prstGeom prst="rect">
            <a:avLst/>
          </a:prstGeom>
          <a:noFill/>
        </p:spPr>
      </p:pic>
      <p:pic>
        <p:nvPicPr>
          <p:cNvPr id="8195" name="Picture 3" descr="C:\Users\JORGE\Desktop\iniciativa\pez2.jpg"/>
          <p:cNvPicPr>
            <a:picLocks noChangeAspect="1" noChangeArrowheads="1"/>
          </p:cNvPicPr>
          <p:nvPr/>
        </p:nvPicPr>
        <p:blipFill>
          <a:blip r:embed="rId3" cstate="print"/>
          <a:srcRect/>
          <a:stretch>
            <a:fillRect/>
          </a:stretch>
        </p:blipFill>
        <p:spPr bwMode="auto">
          <a:xfrm>
            <a:off x="3275856" y="4437112"/>
            <a:ext cx="2016224" cy="2016224"/>
          </a:xfrm>
          <a:prstGeom prst="rect">
            <a:avLst/>
          </a:prstGeom>
          <a:noFill/>
        </p:spPr>
      </p:pic>
      <p:pic>
        <p:nvPicPr>
          <p:cNvPr id="8196" name="Picture 4" descr="C:\Users\JORGE\Desktop\iniciativa\pez1.jpg"/>
          <p:cNvPicPr>
            <a:picLocks noChangeAspect="1" noChangeArrowheads="1"/>
          </p:cNvPicPr>
          <p:nvPr/>
        </p:nvPicPr>
        <p:blipFill>
          <a:blip r:embed="rId4" cstate="print"/>
          <a:srcRect/>
          <a:stretch>
            <a:fillRect/>
          </a:stretch>
        </p:blipFill>
        <p:spPr bwMode="auto">
          <a:xfrm>
            <a:off x="6372200" y="4509120"/>
            <a:ext cx="2092796" cy="209279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Gastronomía</a:t>
            </a:r>
            <a:endParaRPr lang="es-ES_tradnl" dirty="0"/>
          </a:p>
        </p:txBody>
      </p:sp>
      <p:sp>
        <p:nvSpPr>
          <p:cNvPr id="3" name="2 Marcador de contenido"/>
          <p:cNvSpPr>
            <a:spLocks noGrp="1"/>
          </p:cNvSpPr>
          <p:nvPr>
            <p:ph idx="1"/>
          </p:nvPr>
        </p:nvSpPr>
        <p:spPr/>
        <p:txBody>
          <a:bodyPr/>
          <a:lstStyle/>
          <a:p>
            <a:r>
              <a:rPr lang="es-ES_tradnl" dirty="0" smtClean="0"/>
              <a:t>Deseamos que os gusten los productos, son productos típicos pero de alta calidad.</a:t>
            </a:r>
          </a:p>
          <a:p>
            <a:r>
              <a:rPr lang="es-ES_tradnl" dirty="0" smtClean="0"/>
              <a:t>Esta selección es de los productos típicos  de Madrid, que mejor pueden resistir  al transporte, pero si tuvieses en mente alguno que no esta en el catálogo, no dudéis en contactar con nosotros.</a:t>
            </a:r>
          </a:p>
          <a:p>
            <a:r>
              <a:rPr lang="es-ES_tradnl" dirty="0" smtClean="0"/>
              <a:t>Los precios no incluyen portes.</a:t>
            </a:r>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Violetas</a:t>
            </a:r>
            <a:endParaRPr lang="es-ES_tradnl" dirty="0"/>
          </a:p>
        </p:txBody>
      </p:sp>
      <p:sp>
        <p:nvSpPr>
          <p:cNvPr id="3" name="2 Marcador de contenido"/>
          <p:cNvSpPr>
            <a:spLocks noGrp="1"/>
          </p:cNvSpPr>
          <p:nvPr>
            <p:ph idx="1"/>
          </p:nvPr>
        </p:nvSpPr>
        <p:spPr/>
        <p:txBody>
          <a:bodyPr/>
          <a:lstStyle/>
          <a:p>
            <a:r>
              <a:rPr lang="es-ES_tradnl" dirty="0" smtClean="0"/>
              <a:t>Caramelos típicos madrileños en forma de violetas. Un gusto exquisito para el paladar.</a:t>
            </a:r>
          </a:p>
          <a:p>
            <a:r>
              <a:rPr lang="es-ES_tradnl" dirty="0" smtClean="0"/>
              <a:t>Se venden en bolsitas de 20 unidades</a:t>
            </a:r>
          </a:p>
          <a:p>
            <a:r>
              <a:rPr lang="es-ES_tradnl" dirty="0" smtClean="0"/>
              <a:t>1 euro/bolsa.</a:t>
            </a:r>
          </a:p>
          <a:p>
            <a:r>
              <a:rPr lang="es-ES_tradnl" dirty="0" smtClean="0"/>
              <a:t>Referencia 09</a:t>
            </a:r>
          </a:p>
          <a:p>
            <a:endParaRPr lang="es-ES_tradnl" dirty="0" smtClean="0"/>
          </a:p>
        </p:txBody>
      </p:sp>
      <p:pic>
        <p:nvPicPr>
          <p:cNvPr id="9218" name="Picture 2" descr="C:\Users\JORGE\Desktop\iniciativa\violetas.jpg"/>
          <p:cNvPicPr>
            <a:picLocks noChangeAspect="1" noChangeArrowheads="1"/>
          </p:cNvPicPr>
          <p:nvPr/>
        </p:nvPicPr>
        <p:blipFill>
          <a:blip r:embed="rId2" cstate="print"/>
          <a:srcRect/>
          <a:stretch>
            <a:fillRect/>
          </a:stretch>
        </p:blipFill>
        <p:spPr bwMode="auto">
          <a:xfrm>
            <a:off x="4355976" y="3717032"/>
            <a:ext cx="2990850" cy="2743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Dulce de Membrillo</a:t>
            </a:r>
            <a:endParaRPr lang="es-ES_tradnl" dirty="0"/>
          </a:p>
        </p:txBody>
      </p:sp>
      <p:sp>
        <p:nvSpPr>
          <p:cNvPr id="3" name="2 Marcador de contenido"/>
          <p:cNvSpPr>
            <a:spLocks noGrp="1"/>
          </p:cNvSpPr>
          <p:nvPr>
            <p:ph idx="1"/>
          </p:nvPr>
        </p:nvSpPr>
        <p:spPr/>
        <p:txBody>
          <a:bodyPr/>
          <a:lstStyle/>
          <a:p>
            <a:r>
              <a:rPr lang="es-ES_tradnl" dirty="0" smtClean="0"/>
              <a:t>Elaborado artesanalmente a diario, desde hace 150 años con fruta fresca. Con fuerte sabor a fruta. Bajo en azúcar, rico en fibra y minerales. Apto para celiacos . No contiene ni aditivos ni conservantes. Formato: Envase de 170 gr.</a:t>
            </a:r>
          </a:p>
          <a:p>
            <a:r>
              <a:rPr lang="es-ES_tradnl" dirty="0" smtClean="0"/>
              <a:t>5 euros/unidad</a:t>
            </a:r>
          </a:p>
          <a:p>
            <a:r>
              <a:rPr lang="es-ES_tradnl" dirty="0" smtClean="0"/>
              <a:t>Referencia 10</a:t>
            </a:r>
          </a:p>
          <a:p>
            <a:pPr>
              <a:buNone/>
            </a:pPr>
            <a:endParaRPr lang="es-ES_tradnl" dirty="0" smtClean="0"/>
          </a:p>
          <a:p>
            <a:endParaRPr lang="es-ES_tradnl" dirty="0"/>
          </a:p>
        </p:txBody>
      </p:sp>
      <p:pic>
        <p:nvPicPr>
          <p:cNvPr id="10242" name="Picture 2" descr="C:\Users\JORGE\Desktop\iniciativa\membrillo.jpg"/>
          <p:cNvPicPr>
            <a:picLocks noChangeAspect="1" noChangeArrowheads="1"/>
          </p:cNvPicPr>
          <p:nvPr/>
        </p:nvPicPr>
        <p:blipFill>
          <a:blip r:embed="rId2" cstate="print"/>
          <a:srcRect/>
          <a:stretch>
            <a:fillRect/>
          </a:stretch>
        </p:blipFill>
        <p:spPr bwMode="auto">
          <a:xfrm>
            <a:off x="4211960" y="4005064"/>
            <a:ext cx="4495800" cy="24003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Callos a la madrileña</a:t>
            </a:r>
            <a:endParaRPr lang="es-ES_tradnl" dirty="0"/>
          </a:p>
        </p:txBody>
      </p:sp>
      <p:sp>
        <p:nvSpPr>
          <p:cNvPr id="3" name="2 Marcador de contenido"/>
          <p:cNvSpPr>
            <a:spLocks noGrp="1"/>
          </p:cNvSpPr>
          <p:nvPr>
            <p:ph idx="1"/>
          </p:nvPr>
        </p:nvSpPr>
        <p:spPr/>
        <p:txBody>
          <a:bodyPr/>
          <a:lstStyle/>
          <a:p>
            <a:r>
              <a:rPr lang="es-ES_tradnl" dirty="0" smtClean="0"/>
              <a:t>Estupendo plato típico  madrileño. </a:t>
            </a:r>
          </a:p>
          <a:p>
            <a:r>
              <a:rPr lang="es-ES_tradnl" dirty="0" smtClean="0"/>
              <a:t>Deguste en cualquier lugar de España las delicias de la capital .</a:t>
            </a:r>
          </a:p>
          <a:p>
            <a:r>
              <a:rPr lang="es-ES_tradnl" dirty="0" smtClean="0"/>
              <a:t>LA ADORACION CALLOS A LA MADRILEÑA LATA 680 G</a:t>
            </a:r>
          </a:p>
          <a:p>
            <a:r>
              <a:rPr lang="es-ES_tradnl" dirty="0" smtClean="0"/>
              <a:t>8,5 euros /unidad</a:t>
            </a:r>
          </a:p>
          <a:p>
            <a:r>
              <a:rPr lang="es-ES_tradnl" dirty="0" smtClean="0"/>
              <a:t>Referencia 11</a:t>
            </a:r>
          </a:p>
          <a:p>
            <a:pPr>
              <a:buNone/>
            </a:pPr>
            <a:endParaRPr lang="es-ES_tradnl" dirty="0"/>
          </a:p>
        </p:txBody>
      </p:sp>
      <p:pic>
        <p:nvPicPr>
          <p:cNvPr id="11266" name="Picture 2" descr="C:\Users\JORGE\Desktop\iniciativa\callos.jpg"/>
          <p:cNvPicPr>
            <a:picLocks noChangeAspect="1" noChangeArrowheads="1"/>
          </p:cNvPicPr>
          <p:nvPr/>
        </p:nvPicPr>
        <p:blipFill>
          <a:blip r:embed="rId2" cstate="print"/>
          <a:srcRect/>
          <a:stretch>
            <a:fillRect/>
          </a:stretch>
        </p:blipFill>
        <p:spPr bwMode="auto">
          <a:xfrm>
            <a:off x="3851920" y="3861048"/>
            <a:ext cx="3168352" cy="266429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Cocido madrileño</a:t>
            </a:r>
            <a:endParaRPr lang="es-ES_tradnl" dirty="0"/>
          </a:p>
        </p:txBody>
      </p:sp>
      <p:sp>
        <p:nvSpPr>
          <p:cNvPr id="3" name="2 Marcador de contenido"/>
          <p:cNvSpPr>
            <a:spLocks noGrp="1"/>
          </p:cNvSpPr>
          <p:nvPr>
            <p:ph idx="1"/>
          </p:nvPr>
        </p:nvSpPr>
        <p:spPr/>
        <p:txBody>
          <a:bodyPr/>
          <a:lstStyle/>
          <a:p>
            <a:r>
              <a:rPr lang="es-ES_tradnl" dirty="0" smtClean="0"/>
              <a:t>Imposible resistirse al sabor de este cocido, hecho en puchero, recuerde el autentico sabor  de unos garbanzos cocinados en puchero de la abuela.</a:t>
            </a:r>
          </a:p>
          <a:p>
            <a:r>
              <a:rPr lang="es-ES_tradnl" dirty="0" smtClean="0"/>
              <a:t>CACHOPO COCIDO MADRILEÑO listo para comer. Agricultura ecológica 430 G</a:t>
            </a:r>
          </a:p>
          <a:p>
            <a:r>
              <a:rPr lang="es-ES_tradnl" dirty="0" smtClean="0"/>
              <a:t>5 euros/unidad</a:t>
            </a:r>
          </a:p>
          <a:p>
            <a:r>
              <a:rPr lang="es-ES_tradnl" dirty="0" smtClean="0"/>
              <a:t>Referencia 12</a:t>
            </a:r>
            <a:endParaRPr lang="es-ES_tradnl" dirty="0"/>
          </a:p>
        </p:txBody>
      </p:sp>
      <p:pic>
        <p:nvPicPr>
          <p:cNvPr id="12290" name="Picture 2" descr="C:\Users\JORGE\Desktop\iniciativa\cocido.jpg"/>
          <p:cNvPicPr>
            <a:picLocks noChangeAspect="1" noChangeArrowheads="1"/>
          </p:cNvPicPr>
          <p:nvPr/>
        </p:nvPicPr>
        <p:blipFill>
          <a:blip r:embed="rId2" cstate="print"/>
          <a:srcRect/>
          <a:stretch>
            <a:fillRect/>
          </a:stretch>
        </p:blipFill>
        <p:spPr bwMode="auto">
          <a:xfrm>
            <a:off x="4932040" y="3789040"/>
            <a:ext cx="3168352" cy="285293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Dulces típicos</a:t>
            </a:r>
            <a:endParaRPr lang="es-ES_tradnl" dirty="0"/>
          </a:p>
        </p:txBody>
      </p:sp>
      <p:sp>
        <p:nvSpPr>
          <p:cNvPr id="3" name="2 Marcador de contenido"/>
          <p:cNvSpPr>
            <a:spLocks noGrp="1"/>
          </p:cNvSpPr>
          <p:nvPr>
            <p:ph idx="1"/>
          </p:nvPr>
        </p:nvSpPr>
        <p:spPr/>
        <p:txBody>
          <a:bodyPr/>
          <a:lstStyle/>
          <a:p>
            <a:r>
              <a:rPr lang="es-ES_tradnl" dirty="0" smtClean="0"/>
              <a:t>Se nos había ocurrido que quizás quisierais  dulces típicos de aquí como son los bartolillos, las rosquillas de san Isidro, los barquillos…  pero no hemos encontrado ningún sitio donde nos lo vendan en cajas, tiene que ser comprado en pastelería al peso, si tenéis interés solo hay que ponerse en contacto con nosotros y os damos la información necesaria.</a:t>
            </a:r>
            <a:endParaRPr lang="es-ES_tradnl" dirty="0"/>
          </a:p>
        </p:txBody>
      </p:sp>
      <p:pic>
        <p:nvPicPr>
          <p:cNvPr id="13316" name="Picture 4" descr="http://blogs.ya.com/gastronomiarecetas/files/bartolos2.jpg"/>
          <p:cNvPicPr>
            <a:picLocks noChangeAspect="1" noChangeArrowheads="1"/>
          </p:cNvPicPr>
          <p:nvPr/>
        </p:nvPicPr>
        <p:blipFill>
          <a:blip r:embed="rId2" cstate="print"/>
          <a:srcRect/>
          <a:stretch>
            <a:fillRect/>
          </a:stretch>
        </p:blipFill>
        <p:spPr bwMode="auto">
          <a:xfrm>
            <a:off x="395536" y="4941168"/>
            <a:ext cx="2315540" cy="1728937"/>
          </a:xfrm>
          <a:prstGeom prst="rect">
            <a:avLst/>
          </a:prstGeom>
          <a:noFill/>
        </p:spPr>
      </p:pic>
      <p:pic>
        <p:nvPicPr>
          <p:cNvPr id="13318" name="Picture 6" descr="http://t3.gstatic.com/images?q=tbn:ANd9GcQIzaqKU6_1jbCXgxYkMEJoRQdzDQJbbuhwvwAbr3Id7x1RqyEnfA&amp;t=1"/>
          <p:cNvPicPr>
            <a:picLocks noChangeAspect="1" noChangeArrowheads="1"/>
          </p:cNvPicPr>
          <p:nvPr/>
        </p:nvPicPr>
        <p:blipFill>
          <a:blip r:embed="rId3" cstate="print"/>
          <a:srcRect/>
          <a:stretch>
            <a:fillRect/>
          </a:stretch>
        </p:blipFill>
        <p:spPr bwMode="auto">
          <a:xfrm>
            <a:off x="3275856" y="5013176"/>
            <a:ext cx="2171700" cy="1628354"/>
          </a:xfrm>
          <a:prstGeom prst="rect">
            <a:avLst/>
          </a:prstGeom>
          <a:noFill/>
        </p:spPr>
      </p:pic>
      <p:pic>
        <p:nvPicPr>
          <p:cNvPr id="13320" name="Picture 8" descr="http://conceptstoreproduct.iednetwork.com/files/2010/05/barquillos2.jpg"/>
          <p:cNvPicPr>
            <a:picLocks noChangeAspect="1" noChangeArrowheads="1"/>
          </p:cNvPicPr>
          <p:nvPr/>
        </p:nvPicPr>
        <p:blipFill>
          <a:blip r:embed="rId4" cstate="print"/>
          <a:srcRect/>
          <a:stretch>
            <a:fillRect/>
          </a:stretch>
        </p:blipFill>
        <p:spPr bwMode="auto">
          <a:xfrm>
            <a:off x="6156176" y="4941168"/>
            <a:ext cx="2123728" cy="16561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Artesanía</a:t>
            </a:r>
            <a:endParaRPr lang="es-ES_tradnl" dirty="0"/>
          </a:p>
        </p:txBody>
      </p:sp>
      <p:sp>
        <p:nvSpPr>
          <p:cNvPr id="3" name="2 Marcador de contenido"/>
          <p:cNvSpPr>
            <a:spLocks noGrp="1"/>
          </p:cNvSpPr>
          <p:nvPr>
            <p:ph idx="1"/>
          </p:nvPr>
        </p:nvSpPr>
        <p:spPr/>
        <p:txBody>
          <a:bodyPr/>
          <a:lstStyle/>
          <a:p>
            <a:r>
              <a:rPr lang="es-ES_tradnl" dirty="0" smtClean="0"/>
              <a:t>Debido a lo poco mañosa  que es la cooperativa,  y  al gran desgaste tanto económico, como moral de producir nuestros propios diseños ,hemos decidido con ayuda de </a:t>
            </a:r>
            <a:r>
              <a:rPr lang="es-ES_tradnl" dirty="0" err="1" smtClean="0"/>
              <a:t>Intermon</a:t>
            </a:r>
            <a:r>
              <a:rPr lang="es-ES_tradnl" dirty="0" smtClean="0"/>
              <a:t> </a:t>
            </a:r>
            <a:r>
              <a:rPr lang="es-ES_tradnl" dirty="0" err="1" smtClean="0"/>
              <a:t>Oxfam</a:t>
            </a:r>
            <a:r>
              <a:rPr lang="es-ES_tradnl" dirty="0" smtClean="0"/>
              <a:t>, vender productos de comercio justo, por lo que el beneficio que nosotros obtenemos es mínimo.</a:t>
            </a:r>
          </a:p>
          <a:p>
            <a:r>
              <a:rPr lang="es-ES_tradnl" dirty="0" smtClean="0"/>
              <a:t>Es cierto que son productos más caros pero creemos que su venta será mayor.</a:t>
            </a:r>
          </a:p>
          <a:p>
            <a:r>
              <a:rPr lang="es-ES_tradnl" dirty="0" smtClean="0"/>
              <a:t>Los precios de los productos no llevan incluidos los portes.</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Anillo de Yute</a:t>
            </a:r>
            <a:endParaRPr lang="es-ES_tradnl" dirty="0"/>
          </a:p>
        </p:txBody>
      </p:sp>
      <p:sp>
        <p:nvSpPr>
          <p:cNvPr id="3" name="2 Marcador de contenido"/>
          <p:cNvSpPr>
            <a:spLocks noGrp="1"/>
          </p:cNvSpPr>
          <p:nvPr>
            <p:ph idx="1"/>
          </p:nvPr>
        </p:nvSpPr>
        <p:spPr>
          <a:xfrm>
            <a:off x="3059832" y="2060848"/>
            <a:ext cx="4690864" cy="3365728"/>
          </a:xfrm>
        </p:spPr>
        <p:txBody>
          <a:bodyPr/>
          <a:lstStyle/>
          <a:p>
            <a:r>
              <a:rPr lang="es-ES_tradnl" dirty="0" smtClean="0"/>
              <a:t>Anillo solidario realizado con hoja de Yute por los artesanos de BASE en Bangladesh. Una flor adorna este sencillo pero bonito complemento.</a:t>
            </a:r>
          </a:p>
          <a:p>
            <a:r>
              <a:rPr lang="es-ES_tradnl" dirty="0" smtClean="0"/>
              <a:t>1,5 euros la unidad</a:t>
            </a:r>
          </a:p>
          <a:p>
            <a:r>
              <a:rPr lang="es-ES_tradnl" dirty="0" smtClean="0"/>
              <a:t>Referencia 01</a:t>
            </a:r>
          </a:p>
          <a:p>
            <a:pPr>
              <a:buNone/>
            </a:pPr>
            <a:endParaRPr lang="es-ES_tradnl" dirty="0"/>
          </a:p>
        </p:txBody>
      </p:sp>
      <p:pic>
        <p:nvPicPr>
          <p:cNvPr id="1026" name="Picture 2" descr="C:\Users\JORGE\Desktop\iniciativa\anillo.jpg"/>
          <p:cNvPicPr>
            <a:picLocks noChangeAspect="1" noChangeArrowheads="1"/>
          </p:cNvPicPr>
          <p:nvPr/>
        </p:nvPicPr>
        <p:blipFill>
          <a:blip r:embed="rId2" cstate="print"/>
          <a:srcRect/>
          <a:stretch>
            <a:fillRect/>
          </a:stretch>
        </p:blipFill>
        <p:spPr bwMode="auto">
          <a:xfrm>
            <a:off x="395536" y="3861048"/>
            <a:ext cx="2569468" cy="256946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Bolsa algodón Gandhi</a:t>
            </a:r>
            <a:endParaRPr lang="es-ES_tradnl" dirty="0"/>
          </a:p>
        </p:txBody>
      </p:sp>
      <p:sp>
        <p:nvSpPr>
          <p:cNvPr id="3" name="2 Marcador de contenido"/>
          <p:cNvSpPr>
            <a:spLocks noGrp="1"/>
          </p:cNvSpPr>
          <p:nvPr>
            <p:ph idx="1"/>
          </p:nvPr>
        </p:nvSpPr>
        <p:spPr/>
        <p:txBody>
          <a:bodyPr/>
          <a:lstStyle/>
          <a:p>
            <a:r>
              <a:rPr lang="es-ES_tradnl" dirty="0" smtClean="0"/>
              <a:t>Práctica bolsa de algodón para llevar tus libros, hacer la compra, regalar a un amigo,… </a:t>
            </a:r>
          </a:p>
          <a:p>
            <a:r>
              <a:rPr lang="es-ES_tradnl" dirty="0" smtClean="0"/>
              <a:t>7 euros/ unidad</a:t>
            </a:r>
          </a:p>
          <a:p>
            <a:r>
              <a:rPr lang="es-ES_tradnl" dirty="0" smtClean="0"/>
              <a:t>Referencia 02</a:t>
            </a:r>
          </a:p>
          <a:p>
            <a:endParaRPr lang="es-ES_tradnl" dirty="0"/>
          </a:p>
        </p:txBody>
      </p:sp>
      <p:pic>
        <p:nvPicPr>
          <p:cNvPr id="2050" name="Picture 2" descr="C:\Users\JORGE\Desktop\iniciativa\bolsa1.jpg"/>
          <p:cNvPicPr>
            <a:picLocks noChangeAspect="1" noChangeArrowheads="1"/>
          </p:cNvPicPr>
          <p:nvPr/>
        </p:nvPicPr>
        <p:blipFill>
          <a:blip r:embed="rId2" cstate="print"/>
          <a:srcRect/>
          <a:stretch>
            <a:fillRect/>
          </a:stretch>
        </p:blipFill>
        <p:spPr bwMode="auto">
          <a:xfrm>
            <a:off x="611560" y="4293096"/>
            <a:ext cx="2209428" cy="2209428"/>
          </a:xfrm>
          <a:prstGeom prst="rect">
            <a:avLst/>
          </a:prstGeom>
          <a:noFill/>
        </p:spPr>
      </p:pic>
      <p:pic>
        <p:nvPicPr>
          <p:cNvPr id="2051" name="Picture 3" descr="C:\Users\JORGE\Desktop\iniciativa\bolsa2.jpg"/>
          <p:cNvPicPr>
            <a:picLocks noChangeAspect="1" noChangeArrowheads="1"/>
          </p:cNvPicPr>
          <p:nvPr/>
        </p:nvPicPr>
        <p:blipFill>
          <a:blip r:embed="rId3" cstate="print"/>
          <a:srcRect/>
          <a:stretch>
            <a:fillRect/>
          </a:stretch>
        </p:blipFill>
        <p:spPr bwMode="auto">
          <a:xfrm>
            <a:off x="5125244" y="3429000"/>
            <a:ext cx="2664296" cy="26642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Braga </a:t>
            </a:r>
            <a:endParaRPr lang="es-ES_tradnl" dirty="0"/>
          </a:p>
        </p:txBody>
      </p:sp>
      <p:sp>
        <p:nvSpPr>
          <p:cNvPr id="3" name="2 Marcador de contenido"/>
          <p:cNvSpPr>
            <a:spLocks noGrp="1"/>
          </p:cNvSpPr>
          <p:nvPr>
            <p:ph idx="1"/>
          </p:nvPr>
        </p:nvSpPr>
        <p:spPr/>
        <p:txBody>
          <a:bodyPr/>
          <a:lstStyle/>
          <a:p>
            <a:r>
              <a:rPr lang="es-ES_tradnl" dirty="0" smtClean="0"/>
              <a:t>Vete a la última con una braga de la conocida marca </a:t>
            </a:r>
            <a:r>
              <a:rPr lang="es-ES_tradnl" dirty="0" err="1" smtClean="0"/>
              <a:t>Buff</a:t>
            </a:r>
            <a:r>
              <a:rPr lang="es-ES_tradnl" dirty="0" smtClean="0"/>
              <a:t>  para  </a:t>
            </a:r>
            <a:r>
              <a:rPr lang="es-ES_tradnl" dirty="0" err="1" smtClean="0"/>
              <a:t>Intermon</a:t>
            </a:r>
            <a:r>
              <a:rPr lang="es-ES_tradnl" dirty="0" smtClean="0"/>
              <a:t> </a:t>
            </a:r>
            <a:r>
              <a:rPr lang="es-ES_tradnl" dirty="0" err="1" smtClean="0"/>
              <a:t>Oxfam</a:t>
            </a:r>
            <a:r>
              <a:rPr lang="es-ES_tradnl" dirty="0" smtClean="0"/>
              <a:t>, con motivo del 50º Aniversario de la  organización. </a:t>
            </a:r>
          </a:p>
          <a:p>
            <a:pPr fontAlgn="b"/>
            <a:r>
              <a:rPr lang="es-ES_tradnl" dirty="0" smtClean="0"/>
              <a:t>Disponibles en color verde pistacho y naranja.</a:t>
            </a:r>
          </a:p>
          <a:p>
            <a:pPr fontAlgn="b"/>
            <a:r>
              <a:rPr lang="es-ES_tradnl" dirty="0" smtClean="0"/>
              <a:t>8 euros/unidad</a:t>
            </a:r>
          </a:p>
          <a:p>
            <a:pPr fontAlgn="b"/>
            <a:r>
              <a:rPr lang="es-ES_tradnl" dirty="0" smtClean="0"/>
              <a:t>Referencia 03</a:t>
            </a:r>
          </a:p>
          <a:p>
            <a:pPr>
              <a:buNone/>
            </a:pPr>
            <a:endParaRPr lang="es-ES_tradnl" dirty="0"/>
          </a:p>
        </p:txBody>
      </p:sp>
      <p:pic>
        <p:nvPicPr>
          <p:cNvPr id="3074" name="Picture 2" descr="C:\Users\JORGE\Desktop\iniciativa\braga.jpg"/>
          <p:cNvPicPr>
            <a:picLocks noChangeAspect="1" noChangeArrowheads="1"/>
          </p:cNvPicPr>
          <p:nvPr/>
        </p:nvPicPr>
        <p:blipFill>
          <a:blip r:embed="rId3" cstate="print"/>
          <a:srcRect/>
          <a:stretch>
            <a:fillRect/>
          </a:stretch>
        </p:blipFill>
        <p:spPr bwMode="auto">
          <a:xfrm>
            <a:off x="3635896" y="4000500"/>
            <a:ext cx="2209428" cy="2209428"/>
          </a:xfrm>
          <a:prstGeom prst="rect">
            <a:avLst/>
          </a:prstGeom>
          <a:noFill/>
        </p:spPr>
      </p:pic>
      <p:pic>
        <p:nvPicPr>
          <p:cNvPr id="3075" name="Picture 3" descr="C:\Users\JORGE\Desktop\iniciativa\braga 2.jpg"/>
          <p:cNvPicPr>
            <a:picLocks noChangeAspect="1" noChangeArrowheads="1"/>
          </p:cNvPicPr>
          <p:nvPr/>
        </p:nvPicPr>
        <p:blipFill>
          <a:blip r:embed="rId4" cstate="print"/>
          <a:srcRect/>
          <a:stretch>
            <a:fillRect/>
          </a:stretch>
        </p:blipFill>
        <p:spPr bwMode="auto">
          <a:xfrm>
            <a:off x="6084168" y="3717032"/>
            <a:ext cx="2857500" cy="2857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Camisetas</a:t>
            </a:r>
            <a:endParaRPr lang="es-ES_tradnl" dirty="0"/>
          </a:p>
        </p:txBody>
      </p:sp>
      <p:sp>
        <p:nvSpPr>
          <p:cNvPr id="3" name="2 Marcador de contenido"/>
          <p:cNvSpPr>
            <a:spLocks noGrp="1"/>
          </p:cNvSpPr>
          <p:nvPr>
            <p:ph idx="1"/>
          </p:nvPr>
        </p:nvSpPr>
        <p:spPr/>
        <p:txBody>
          <a:bodyPr/>
          <a:lstStyle/>
          <a:p>
            <a:r>
              <a:rPr lang="es-ES_tradnl" dirty="0" smtClean="0"/>
              <a:t>Estupendas camisetas de comercio justo.</a:t>
            </a:r>
          </a:p>
          <a:p>
            <a:r>
              <a:rPr lang="es-ES_tradnl" dirty="0" smtClean="0"/>
              <a:t>100%  algodón.</a:t>
            </a:r>
          </a:p>
          <a:p>
            <a:r>
              <a:rPr lang="es-ES_tradnl" dirty="0" smtClean="0"/>
              <a:t>6 euros/unidad</a:t>
            </a:r>
          </a:p>
          <a:p>
            <a:r>
              <a:rPr lang="es-ES_tradnl" dirty="0" smtClean="0"/>
              <a:t>Referencia  04</a:t>
            </a:r>
          </a:p>
          <a:p>
            <a:pPr>
              <a:buNone/>
            </a:pPr>
            <a:endParaRPr lang="es-ES_tradnl" dirty="0" smtClean="0"/>
          </a:p>
        </p:txBody>
      </p:sp>
      <p:pic>
        <p:nvPicPr>
          <p:cNvPr id="4098" name="Picture 2" descr="C:\Users\JORGE\Desktop\iniciativa\camiseta1.jpg"/>
          <p:cNvPicPr>
            <a:picLocks noChangeAspect="1" noChangeArrowheads="1"/>
          </p:cNvPicPr>
          <p:nvPr/>
        </p:nvPicPr>
        <p:blipFill>
          <a:blip r:embed="rId2" cstate="print"/>
          <a:srcRect/>
          <a:stretch>
            <a:fillRect/>
          </a:stretch>
        </p:blipFill>
        <p:spPr bwMode="auto">
          <a:xfrm>
            <a:off x="251520" y="4509120"/>
            <a:ext cx="1772816" cy="1772816"/>
          </a:xfrm>
          <a:prstGeom prst="rect">
            <a:avLst/>
          </a:prstGeom>
          <a:noFill/>
        </p:spPr>
      </p:pic>
      <p:pic>
        <p:nvPicPr>
          <p:cNvPr id="4099" name="Picture 3" descr="C:\Users\JORGE\Desktop\iniciativa\camiseta2.jpg"/>
          <p:cNvPicPr>
            <a:picLocks noChangeAspect="1" noChangeArrowheads="1"/>
          </p:cNvPicPr>
          <p:nvPr/>
        </p:nvPicPr>
        <p:blipFill>
          <a:blip r:embed="rId3" cstate="print"/>
          <a:srcRect/>
          <a:stretch>
            <a:fillRect/>
          </a:stretch>
        </p:blipFill>
        <p:spPr bwMode="auto">
          <a:xfrm>
            <a:off x="2411760" y="3933056"/>
            <a:ext cx="2016224" cy="2641476"/>
          </a:xfrm>
          <a:prstGeom prst="rect">
            <a:avLst/>
          </a:prstGeom>
          <a:noFill/>
        </p:spPr>
      </p:pic>
      <p:pic>
        <p:nvPicPr>
          <p:cNvPr id="4101" name="Picture 5" descr="C:\Users\JORGE\Desktop\iniciativa\camiseta 2.jpg"/>
          <p:cNvPicPr>
            <a:picLocks noChangeAspect="1" noChangeArrowheads="1"/>
          </p:cNvPicPr>
          <p:nvPr/>
        </p:nvPicPr>
        <p:blipFill>
          <a:blip r:embed="rId4" cstate="print"/>
          <a:srcRect/>
          <a:stretch>
            <a:fillRect/>
          </a:stretch>
        </p:blipFill>
        <p:spPr bwMode="auto">
          <a:xfrm>
            <a:off x="4716016" y="3140968"/>
            <a:ext cx="2664296" cy="2880320"/>
          </a:xfrm>
          <a:prstGeom prst="rect">
            <a:avLst/>
          </a:prstGeom>
          <a:noFill/>
        </p:spPr>
      </p:pic>
      <p:pic>
        <p:nvPicPr>
          <p:cNvPr id="4102" name="Picture 6" descr="C:\Users\JORGE\Desktop\iniciativa\camiseta21.jpg"/>
          <p:cNvPicPr>
            <a:picLocks noChangeAspect="1" noChangeArrowheads="1"/>
          </p:cNvPicPr>
          <p:nvPr/>
        </p:nvPicPr>
        <p:blipFill>
          <a:blip r:embed="rId5" cstate="print"/>
          <a:srcRect/>
          <a:stretch>
            <a:fillRect/>
          </a:stretch>
        </p:blipFill>
        <p:spPr bwMode="auto">
          <a:xfrm>
            <a:off x="6228184" y="3573016"/>
            <a:ext cx="2016224" cy="26342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Chapa</a:t>
            </a:r>
            <a:endParaRPr lang="es-ES_tradnl" dirty="0"/>
          </a:p>
        </p:txBody>
      </p:sp>
      <p:sp>
        <p:nvSpPr>
          <p:cNvPr id="3" name="2 Marcador de contenido"/>
          <p:cNvSpPr>
            <a:spLocks noGrp="1"/>
          </p:cNvSpPr>
          <p:nvPr>
            <p:ph idx="1"/>
          </p:nvPr>
        </p:nvSpPr>
        <p:spPr/>
        <p:txBody>
          <a:bodyPr/>
          <a:lstStyle/>
          <a:p>
            <a:pPr fontAlgn="b"/>
            <a:r>
              <a:rPr lang="es-ES_tradnl" dirty="0" smtClean="0"/>
              <a:t>Chapa decorativa de </a:t>
            </a:r>
            <a:r>
              <a:rPr lang="es-ES_tradnl" dirty="0" err="1" smtClean="0"/>
              <a:t>Intermón</a:t>
            </a:r>
            <a:r>
              <a:rPr lang="es-ES_tradnl" dirty="0" smtClean="0"/>
              <a:t> </a:t>
            </a:r>
            <a:r>
              <a:rPr lang="es-ES_tradnl" dirty="0" err="1" smtClean="0"/>
              <a:t>Oxfam</a:t>
            </a:r>
            <a:r>
              <a:rPr lang="es-ES_tradnl" dirty="0" smtClean="0"/>
              <a:t>.</a:t>
            </a:r>
          </a:p>
          <a:p>
            <a:pPr fontAlgn="b"/>
            <a:r>
              <a:rPr lang="es-ES_tradnl" dirty="0" smtClean="0"/>
              <a:t>Color verde lima.</a:t>
            </a:r>
          </a:p>
          <a:p>
            <a:r>
              <a:rPr lang="es-ES_tradnl" dirty="0" smtClean="0"/>
              <a:t>1,5 euros/unidad</a:t>
            </a:r>
          </a:p>
          <a:p>
            <a:r>
              <a:rPr lang="es-ES_tradnl" dirty="0" smtClean="0"/>
              <a:t>Referencia 05</a:t>
            </a:r>
            <a:endParaRPr lang="es-ES_tradnl" dirty="0"/>
          </a:p>
        </p:txBody>
      </p:sp>
      <p:pic>
        <p:nvPicPr>
          <p:cNvPr id="5122" name="Picture 2" descr="C:\Users\JORGE\Desktop\iniciativa\chapa.jpg"/>
          <p:cNvPicPr>
            <a:picLocks noChangeAspect="1" noChangeArrowheads="1"/>
          </p:cNvPicPr>
          <p:nvPr/>
        </p:nvPicPr>
        <p:blipFill>
          <a:blip r:embed="rId2" cstate="print"/>
          <a:srcRect/>
          <a:stretch>
            <a:fillRect/>
          </a:stretch>
        </p:blipFill>
        <p:spPr bwMode="auto">
          <a:xfrm>
            <a:off x="5004048" y="3212976"/>
            <a:ext cx="2857500" cy="2857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Libreta</a:t>
            </a:r>
            <a:endParaRPr lang="es-ES_tradnl" dirty="0"/>
          </a:p>
        </p:txBody>
      </p:sp>
      <p:sp>
        <p:nvSpPr>
          <p:cNvPr id="3" name="2 Marcador de contenido"/>
          <p:cNvSpPr>
            <a:spLocks noGrp="1"/>
          </p:cNvSpPr>
          <p:nvPr>
            <p:ph idx="1"/>
          </p:nvPr>
        </p:nvSpPr>
        <p:spPr/>
        <p:txBody>
          <a:bodyPr/>
          <a:lstStyle/>
          <a:p>
            <a:pPr fontAlgn="b"/>
            <a:r>
              <a:rPr lang="es-ES_tradnl" dirty="0" smtClean="0"/>
              <a:t>Mini libreta decorativa con su lápiz rústico incluido. Realizada en papel, y con la portada decorada con flores y hojas.</a:t>
            </a:r>
          </a:p>
          <a:p>
            <a:pPr fontAlgn="b"/>
            <a:r>
              <a:rPr lang="es-ES_tradnl" dirty="0" smtClean="0"/>
              <a:t>Tamaño: 10,5x10,5 cm</a:t>
            </a:r>
          </a:p>
          <a:p>
            <a:r>
              <a:rPr lang="es-ES_tradnl" dirty="0" smtClean="0"/>
              <a:t>3 euros/ unidad</a:t>
            </a:r>
          </a:p>
          <a:p>
            <a:r>
              <a:rPr lang="es-ES_tradnl" dirty="0" smtClean="0"/>
              <a:t>Referencia 06</a:t>
            </a:r>
          </a:p>
          <a:p>
            <a:pPr>
              <a:buNone/>
            </a:pPr>
            <a:endParaRPr lang="es-ES_tradnl" dirty="0"/>
          </a:p>
        </p:txBody>
      </p:sp>
      <p:pic>
        <p:nvPicPr>
          <p:cNvPr id="6146" name="Picture 2" descr="C:\Users\JORGE\Desktop\iniciativa\libreta.jpg"/>
          <p:cNvPicPr>
            <a:picLocks noChangeAspect="1" noChangeArrowheads="1"/>
          </p:cNvPicPr>
          <p:nvPr/>
        </p:nvPicPr>
        <p:blipFill>
          <a:blip r:embed="rId2" cstate="print"/>
          <a:srcRect/>
          <a:stretch>
            <a:fillRect/>
          </a:stretch>
        </p:blipFill>
        <p:spPr bwMode="auto">
          <a:xfrm>
            <a:off x="5004048" y="2780928"/>
            <a:ext cx="3865612" cy="38656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864096"/>
          </a:xfrm>
        </p:spPr>
        <p:txBody>
          <a:bodyPr>
            <a:normAutofit/>
          </a:bodyPr>
          <a:lstStyle/>
          <a:p>
            <a:r>
              <a:rPr lang="es-ES_tradnl" dirty="0" smtClean="0"/>
              <a:t>Libros de cocina Comercio Justo</a:t>
            </a:r>
            <a:endParaRPr lang="es-ES_tradnl" dirty="0"/>
          </a:p>
        </p:txBody>
      </p:sp>
      <p:sp>
        <p:nvSpPr>
          <p:cNvPr id="3" name="2 Marcador de contenido"/>
          <p:cNvSpPr>
            <a:spLocks noGrp="1"/>
          </p:cNvSpPr>
          <p:nvPr>
            <p:ph idx="1"/>
          </p:nvPr>
        </p:nvSpPr>
        <p:spPr>
          <a:xfrm>
            <a:off x="457200" y="1124744"/>
            <a:ext cx="8229600" cy="5199856"/>
          </a:xfrm>
        </p:spPr>
        <p:txBody>
          <a:bodyPr/>
          <a:lstStyle/>
          <a:p>
            <a:pPr fontAlgn="b"/>
            <a:r>
              <a:rPr lang="es-ES_tradnl" b="1" dirty="0" err="1" smtClean="0"/>
              <a:t>Troth</a:t>
            </a:r>
            <a:r>
              <a:rPr lang="es-ES_tradnl" b="1" dirty="0" smtClean="0"/>
              <a:t> Wells,</a:t>
            </a:r>
            <a:r>
              <a:rPr lang="es-ES_tradnl" dirty="0" smtClean="0"/>
              <a:t> nos permite conocer la comida de un pueblo es el primer paso para comprenderlo y apreciarlo. Partiendo de esta premisa, os presentamos una completa trilogía para disfrutar los principales platos de la cocina asiática, cada vez más popular entre nosotros.</a:t>
            </a:r>
          </a:p>
          <a:p>
            <a:r>
              <a:rPr lang="es-ES_tradnl" dirty="0" smtClean="0"/>
              <a:t>7 euros/unidad</a:t>
            </a:r>
          </a:p>
          <a:p>
            <a:r>
              <a:rPr lang="es-ES_tradnl" dirty="0" smtClean="0"/>
              <a:t>Referencia 07</a:t>
            </a:r>
          </a:p>
          <a:p>
            <a:pPr>
              <a:buNone/>
            </a:pPr>
            <a:endParaRPr lang="es-ES_tradnl" dirty="0"/>
          </a:p>
        </p:txBody>
      </p:sp>
      <p:pic>
        <p:nvPicPr>
          <p:cNvPr id="7170" name="Picture 2" descr="C:\Users\JORGE\Desktop\iniciativa\libro1.jpg"/>
          <p:cNvPicPr>
            <a:picLocks noChangeAspect="1" noChangeArrowheads="1"/>
          </p:cNvPicPr>
          <p:nvPr/>
        </p:nvPicPr>
        <p:blipFill>
          <a:blip r:embed="rId2" cstate="print"/>
          <a:srcRect/>
          <a:stretch>
            <a:fillRect/>
          </a:stretch>
        </p:blipFill>
        <p:spPr bwMode="auto">
          <a:xfrm>
            <a:off x="6551712" y="3356992"/>
            <a:ext cx="2592288" cy="2954003"/>
          </a:xfrm>
          <a:prstGeom prst="rect">
            <a:avLst/>
          </a:prstGeom>
          <a:noFill/>
        </p:spPr>
      </p:pic>
      <p:pic>
        <p:nvPicPr>
          <p:cNvPr id="7171" name="Picture 3" descr="C:\Users\JORGE\Desktop\iniciativa\libro2.jpg"/>
          <p:cNvPicPr>
            <a:picLocks noChangeAspect="1" noChangeArrowheads="1"/>
          </p:cNvPicPr>
          <p:nvPr/>
        </p:nvPicPr>
        <p:blipFill>
          <a:blip r:embed="rId3" cstate="print"/>
          <a:srcRect/>
          <a:stretch>
            <a:fillRect/>
          </a:stretch>
        </p:blipFill>
        <p:spPr bwMode="auto">
          <a:xfrm>
            <a:off x="3635896" y="3284984"/>
            <a:ext cx="2785492" cy="2380828"/>
          </a:xfrm>
          <a:prstGeom prst="rect">
            <a:avLst/>
          </a:prstGeom>
          <a:noFill/>
        </p:spPr>
      </p:pic>
      <p:pic>
        <p:nvPicPr>
          <p:cNvPr id="7172" name="Picture 4" descr="C:\Users\JORGE\Desktop\iniciativa\libro3.jpg"/>
          <p:cNvPicPr>
            <a:picLocks noChangeAspect="1" noChangeArrowheads="1"/>
          </p:cNvPicPr>
          <p:nvPr/>
        </p:nvPicPr>
        <p:blipFill>
          <a:blip r:embed="rId4" cstate="print"/>
          <a:srcRect/>
          <a:stretch>
            <a:fillRect/>
          </a:stretch>
        </p:blipFill>
        <p:spPr bwMode="auto">
          <a:xfrm>
            <a:off x="5292080" y="4576564"/>
            <a:ext cx="2281436" cy="228143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636</Words>
  <Application>Microsoft Office PowerPoint</Application>
  <PresentationFormat>Presentación en pantalla (4:3)</PresentationFormat>
  <Paragraphs>70</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CATÁLOGO </vt:lpstr>
      <vt:lpstr>Artesanía</vt:lpstr>
      <vt:lpstr>Anillo de Yute</vt:lpstr>
      <vt:lpstr>Bolsa algodón Gandhi</vt:lpstr>
      <vt:lpstr>Braga </vt:lpstr>
      <vt:lpstr>Camisetas</vt:lpstr>
      <vt:lpstr>Chapa</vt:lpstr>
      <vt:lpstr>Libreta</vt:lpstr>
      <vt:lpstr>Libros de cocina Comercio Justo</vt:lpstr>
      <vt:lpstr>Llaveros</vt:lpstr>
      <vt:lpstr>Gastronomía</vt:lpstr>
      <vt:lpstr>Violetas</vt:lpstr>
      <vt:lpstr>Dulce de Membrillo</vt:lpstr>
      <vt:lpstr>Callos a la madrileña</vt:lpstr>
      <vt:lpstr>Cocido madrileño</vt:lpstr>
      <vt:lpstr>Dulces típicos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CATÁLOGO</dc:title>
  <dc:creator>Usuario</dc:creator>
  <cp:lastModifiedBy>Usuario</cp:lastModifiedBy>
  <cp:revision>8</cp:revision>
  <dcterms:created xsi:type="dcterms:W3CDTF">2011-03-27T16:54:21Z</dcterms:created>
  <dcterms:modified xsi:type="dcterms:W3CDTF">2011-03-27T19:05:29Z</dcterms:modified>
</cp:coreProperties>
</file>