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6" r:id="rId2"/>
    <p:sldId id="257" r:id="rId3"/>
    <p:sldId id="269" r:id="rId4"/>
    <p:sldId id="258" r:id="rId5"/>
    <p:sldId id="259" r:id="rId6"/>
    <p:sldId id="260" r:id="rId7"/>
    <p:sldId id="261" r:id="rId8"/>
    <p:sldId id="262" r:id="rId9"/>
    <p:sldId id="264" r:id="rId10"/>
    <p:sldId id="263" r:id="rId11"/>
    <p:sldId id="265" r:id="rId12"/>
    <p:sldId id="266" r:id="rId13"/>
    <p:sldId id="267" r:id="rId14"/>
    <p:sldId id="268"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E890"/>
    <a:srgbClr val="BC56D8"/>
    <a:srgbClr val="DD79BC"/>
    <a:srgbClr val="739B19"/>
    <a:srgbClr val="6BDE42"/>
    <a:srgbClr val="A9E270"/>
    <a:srgbClr val="EBAFD7"/>
    <a:srgbClr val="DC12C4"/>
    <a:srgbClr val="66FF99"/>
    <a:srgbClr val="85AE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62" autoAdjust="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A2C099-2C9A-499D-BFCE-F30FB4DEAF7B}" type="datetimeFigureOut">
              <a:rPr lang="es-ES" smtClean="0"/>
              <a:pPr/>
              <a:t>18/03/2011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14E016-AA9E-4E76-88E1-F370B1F35F19}"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D03E-412B-4122-85C0-A432A7687638}" type="datetimeFigureOut">
              <a:rPr lang="es-ES" smtClean="0"/>
              <a:pPr/>
              <a:t>18/03/2011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ACD89-5830-4F52-96A0-4251561DE168}"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DB4ACD89-5830-4F52-96A0-4251561DE168}"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9FCD9316-48E0-4BF9-AB62-9664339DDF90}" type="datetimeFigureOut">
              <a:rPr lang="es-ES" smtClean="0"/>
              <a:pPr/>
              <a:t>18/03/2011</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DCF8DE74-4114-4F92-9189-2C0A880E939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FCD9316-48E0-4BF9-AB62-9664339DDF90}" type="datetimeFigureOut">
              <a:rPr lang="es-ES" smtClean="0"/>
              <a:pPr/>
              <a:t>18/03/2011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F8DE74-4114-4F92-9189-2C0A880E939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FCD9316-48E0-4BF9-AB62-9664339DDF90}" type="datetimeFigureOut">
              <a:rPr lang="es-ES" smtClean="0"/>
              <a:pPr/>
              <a:t>18/03/2011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DCF8DE74-4114-4F92-9189-2C0A880E939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9FCD9316-48E0-4BF9-AB62-9664339DDF90}" type="datetimeFigureOut">
              <a:rPr lang="es-ES" smtClean="0"/>
              <a:pPr/>
              <a:t>18/03/2011</a:t>
            </a:fld>
            <a:endParaRPr lang="es-ES"/>
          </a:p>
        </p:txBody>
      </p:sp>
      <p:sp>
        <p:nvSpPr>
          <p:cNvPr id="9" name="8 Marcador de número de diapositiva"/>
          <p:cNvSpPr>
            <a:spLocks noGrp="1"/>
          </p:cNvSpPr>
          <p:nvPr>
            <p:ph type="sldNum" sz="quarter" idx="15"/>
          </p:nvPr>
        </p:nvSpPr>
        <p:spPr/>
        <p:txBody>
          <a:bodyPr rtlCol="0"/>
          <a:lstStyle/>
          <a:p>
            <a:fld id="{DCF8DE74-4114-4F92-9189-2C0A880E939C}"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9FCD9316-48E0-4BF9-AB62-9664339DDF90}" type="datetimeFigureOut">
              <a:rPr lang="es-ES" smtClean="0"/>
              <a:pPr/>
              <a:t>18/03/2011</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DCF8DE74-4114-4F92-9189-2C0A880E939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FCD9316-48E0-4BF9-AB62-9664339DDF90}" type="datetimeFigureOut">
              <a:rPr lang="es-ES" smtClean="0"/>
              <a:pPr/>
              <a:t>18/03/2011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DCF8DE74-4114-4F92-9189-2C0A880E939C}"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9FCD9316-48E0-4BF9-AB62-9664339DDF90}" type="datetimeFigureOut">
              <a:rPr lang="es-ES" smtClean="0"/>
              <a:pPr/>
              <a:t>18/03/2011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DCF8DE74-4114-4F92-9189-2C0A880E939C}"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9FCD9316-48E0-4BF9-AB62-9664339DDF90}" type="datetimeFigureOut">
              <a:rPr lang="es-ES" smtClean="0"/>
              <a:pPr/>
              <a:t>18/03/2011</a:t>
            </a:fld>
            <a:endParaRPr lang="es-ES"/>
          </a:p>
        </p:txBody>
      </p:sp>
      <p:sp>
        <p:nvSpPr>
          <p:cNvPr id="7" name="6 Marcador de número de diapositiva"/>
          <p:cNvSpPr>
            <a:spLocks noGrp="1"/>
          </p:cNvSpPr>
          <p:nvPr>
            <p:ph type="sldNum" sz="quarter" idx="11"/>
          </p:nvPr>
        </p:nvSpPr>
        <p:spPr/>
        <p:txBody>
          <a:bodyPr rtlCol="0"/>
          <a:lstStyle/>
          <a:p>
            <a:fld id="{DCF8DE74-4114-4F92-9189-2C0A880E939C}"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FCD9316-48E0-4BF9-AB62-9664339DDF90}" type="datetimeFigureOut">
              <a:rPr lang="es-ES" smtClean="0"/>
              <a:pPr/>
              <a:t>18/03/2011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DCF8DE74-4114-4F92-9189-2C0A880E939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9FCD9316-48E0-4BF9-AB62-9664339DDF90}" type="datetimeFigureOut">
              <a:rPr lang="es-ES" smtClean="0"/>
              <a:pPr/>
              <a:t>18/03/2011</a:t>
            </a:fld>
            <a:endParaRPr lang="es-ES"/>
          </a:p>
        </p:txBody>
      </p:sp>
      <p:sp>
        <p:nvSpPr>
          <p:cNvPr id="22" name="21 Marcador de número de diapositiva"/>
          <p:cNvSpPr>
            <a:spLocks noGrp="1"/>
          </p:cNvSpPr>
          <p:nvPr>
            <p:ph type="sldNum" sz="quarter" idx="15"/>
          </p:nvPr>
        </p:nvSpPr>
        <p:spPr/>
        <p:txBody>
          <a:bodyPr rtlCol="0"/>
          <a:lstStyle/>
          <a:p>
            <a:fld id="{DCF8DE74-4114-4F92-9189-2C0A880E939C}"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9FCD9316-48E0-4BF9-AB62-9664339DDF90}" type="datetimeFigureOut">
              <a:rPr lang="es-ES" smtClean="0"/>
              <a:pPr/>
              <a:t>18/03/2011</a:t>
            </a:fld>
            <a:endParaRPr lang="es-ES"/>
          </a:p>
        </p:txBody>
      </p:sp>
      <p:sp>
        <p:nvSpPr>
          <p:cNvPr id="18" name="17 Marcador de número de diapositiva"/>
          <p:cNvSpPr>
            <a:spLocks noGrp="1"/>
          </p:cNvSpPr>
          <p:nvPr>
            <p:ph type="sldNum" sz="quarter" idx="11"/>
          </p:nvPr>
        </p:nvSpPr>
        <p:spPr/>
        <p:txBody>
          <a:bodyPr rtlCol="0"/>
          <a:lstStyle/>
          <a:p>
            <a:fld id="{DCF8DE74-4114-4F92-9189-2C0A880E939C}"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FCD9316-48E0-4BF9-AB62-9664339DDF90}" type="datetimeFigureOut">
              <a:rPr lang="es-ES" smtClean="0"/>
              <a:pPr/>
              <a:t>18/03/2011</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CF8DE74-4114-4F92-9189-2C0A880E939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wmf"/><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2.wmf"/></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13.xml.rels><?xml version="1.0" encoding="UTF-8" standalone="yes"?>
<Relationships xmlns="http://schemas.openxmlformats.org/package/2006/relationships"><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071670" y="285728"/>
            <a:ext cx="6772268" cy="1600210"/>
          </a:xfrm>
        </p:spPr>
        <p:txBody>
          <a:bodyPr>
            <a:normAutofit/>
          </a:bodyPr>
          <a:lstStyle/>
          <a:p>
            <a:r>
              <a:rPr lang="es-ES" sz="4800" dirty="0" smtClean="0">
                <a:solidFill>
                  <a:schemeClr val="accent3">
                    <a:lumMod val="75000"/>
                  </a:schemeClr>
                </a:solidFill>
                <a:latin typeface="Freestyle Script" pitchFamily="66" charset="0"/>
              </a:rPr>
              <a:t>COOPERATIVA</a:t>
            </a:r>
            <a:br>
              <a:rPr lang="es-ES" sz="4800" dirty="0" smtClean="0">
                <a:solidFill>
                  <a:schemeClr val="accent3">
                    <a:lumMod val="75000"/>
                  </a:schemeClr>
                </a:solidFill>
                <a:latin typeface="Freestyle Script" pitchFamily="66" charset="0"/>
              </a:rPr>
            </a:br>
            <a:r>
              <a:rPr lang="es-ES" sz="4800" dirty="0" smtClean="0">
                <a:solidFill>
                  <a:schemeClr val="accent3">
                    <a:lumMod val="75000"/>
                  </a:schemeClr>
                </a:solidFill>
                <a:latin typeface="Freestyle Script" pitchFamily="66" charset="0"/>
              </a:rPr>
              <a:t>VENTASMILE</a:t>
            </a:r>
            <a:endParaRPr lang="es-ES" sz="4800" dirty="0">
              <a:solidFill>
                <a:schemeClr val="accent3">
                  <a:lumMod val="75000"/>
                </a:schemeClr>
              </a:solidFill>
              <a:latin typeface="Freestyle Script" pitchFamily="66" charset="0"/>
            </a:endParaRPr>
          </a:p>
        </p:txBody>
      </p:sp>
      <p:pic>
        <p:nvPicPr>
          <p:cNvPr id="4" name="3 Imagen" descr="Captura.PNG"/>
          <p:cNvPicPr>
            <a:picLocks noChangeAspect="1"/>
          </p:cNvPicPr>
          <p:nvPr/>
        </p:nvPicPr>
        <p:blipFill>
          <a:blip r:embed="rId2"/>
          <a:stretch>
            <a:fillRect/>
          </a:stretch>
        </p:blipFill>
        <p:spPr>
          <a:xfrm>
            <a:off x="2285984" y="2000240"/>
            <a:ext cx="6481557" cy="3532934"/>
          </a:xfrm>
          <a:prstGeom prst="rect">
            <a:avLst/>
          </a:prstGeom>
        </p:spPr>
      </p:pic>
      <p:sp>
        <p:nvSpPr>
          <p:cNvPr id="6" name="5 CuadroTexto"/>
          <p:cNvSpPr txBox="1"/>
          <p:nvPr/>
        </p:nvSpPr>
        <p:spPr>
          <a:xfrm rot="10800000" flipV="1">
            <a:off x="1428728" y="5214950"/>
            <a:ext cx="6357982" cy="461665"/>
          </a:xfrm>
          <a:prstGeom prst="rect">
            <a:avLst/>
          </a:prstGeom>
          <a:noFill/>
        </p:spPr>
        <p:txBody>
          <a:bodyPr wrap="square" rtlCol="0">
            <a:spAutoFit/>
          </a:bodyPr>
          <a:lstStyle/>
          <a:p>
            <a:pPr algn="ctr"/>
            <a:r>
              <a:rPr lang="es-ES" sz="2400" b="1" dirty="0" smtClean="0">
                <a:solidFill>
                  <a:srgbClr val="00B050"/>
                </a:solidFill>
              </a:rPr>
              <a:t>CATÁLOGO TEXTIL</a:t>
            </a:r>
            <a:endParaRPr lang="es-ES" sz="2400" b="1" dirty="0">
              <a:solidFill>
                <a:srgbClr val="00B050"/>
              </a:solidFill>
            </a:endParaRPr>
          </a:p>
        </p:txBody>
      </p:sp>
      <p:pic>
        <p:nvPicPr>
          <p:cNvPr id="1026" name="Picture 2" descr="http://4.bp.blogspot.com/_z8TM7E1CfhI/S9ssKA7qRVI/AAAAAAAAAh0/rLYvr0HMVtQ/s1600/SMILE.jpg"/>
          <p:cNvPicPr>
            <a:picLocks noChangeAspect="1" noChangeArrowheads="1"/>
          </p:cNvPicPr>
          <p:nvPr/>
        </p:nvPicPr>
        <p:blipFill>
          <a:blip r:embed="rId3" cstate="screen"/>
          <a:srcRect/>
          <a:stretch>
            <a:fillRect/>
          </a:stretch>
        </p:blipFill>
        <p:spPr bwMode="auto">
          <a:xfrm>
            <a:off x="5500694" y="0"/>
            <a:ext cx="2786050" cy="208953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12C4">
            <a:alpha val="36000"/>
          </a:srgbClr>
        </a:solidFill>
        <a:effectLst/>
      </p:bgPr>
    </p:bg>
    <p:spTree>
      <p:nvGrpSpPr>
        <p:cNvPr id="1" name=""/>
        <p:cNvGrpSpPr/>
        <p:nvPr/>
      </p:nvGrpSpPr>
      <p:grpSpPr>
        <a:xfrm>
          <a:off x="0" y="0"/>
          <a:ext cx="0" cy="0"/>
          <a:chOff x="0" y="0"/>
          <a:chExt cx="0" cy="0"/>
        </a:xfrm>
      </p:grpSpPr>
      <p:sp>
        <p:nvSpPr>
          <p:cNvPr id="6" name="5 CuadroTexto"/>
          <p:cNvSpPr txBox="1"/>
          <p:nvPr/>
        </p:nvSpPr>
        <p:spPr>
          <a:xfrm>
            <a:off x="2714612" y="4429132"/>
            <a:ext cx="1813317" cy="523220"/>
          </a:xfrm>
          <a:prstGeom prst="rect">
            <a:avLst/>
          </a:prstGeom>
          <a:solidFill>
            <a:srgbClr val="FFFF00"/>
          </a:solidFill>
        </p:spPr>
        <p:txBody>
          <a:bodyPr wrap="none" rtlCol="0">
            <a:spAutoFit/>
          </a:bodyPr>
          <a:lstStyle/>
          <a:p>
            <a:r>
              <a:rPr lang="es-ES" sz="2800" dirty="0" smtClean="0"/>
              <a:t>Precio: 6€</a:t>
            </a:r>
            <a:endParaRPr lang="es-ES" sz="2800" dirty="0"/>
          </a:p>
        </p:txBody>
      </p:sp>
      <p:pic>
        <p:nvPicPr>
          <p:cNvPr id="19460" name="Picture 4" descr="http://www.arrakis.es/~plac/chiva/bruja.JPG"/>
          <p:cNvPicPr>
            <a:picLocks noChangeAspect="1" noChangeArrowheads="1"/>
          </p:cNvPicPr>
          <p:nvPr/>
        </p:nvPicPr>
        <p:blipFill>
          <a:blip r:embed="rId2"/>
          <a:srcRect/>
          <a:stretch>
            <a:fillRect/>
          </a:stretch>
        </p:blipFill>
        <p:spPr bwMode="auto">
          <a:xfrm>
            <a:off x="5357819" y="4434710"/>
            <a:ext cx="2214578" cy="2236184"/>
          </a:xfrm>
          <a:prstGeom prst="rect">
            <a:avLst/>
          </a:prstGeom>
          <a:noFill/>
        </p:spPr>
      </p:pic>
      <p:sp>
        <p:nvSpPr>
          <p:cNvPr id="2" name="1 Título"/>
          <p:cNvSpPr>
            <a:spLocks noGrp="1"/>
          </p:cNvSpPr>
          <p:nvPr>
            <p:ph type="title"/>
          </p:nvPr>
        </p:nvSpPr>
        <p:spPr>
          <a:xfrm>
            <a:off x="428596" y="357166"/>
            <a:ext cx="4972056" cy="846158"/>
          </a:xfrm>
          <a:solidFill>
            <a:srgbClr val="FFC000"/>
          </a:solidFill>
          <a:ln>
            <a:solidFill>
              <a:schemeClr val="tx1"/>
            </a:solidFill>
          </a:ln>
        </p:spPr>
        <p:txBody>
          <a:bodyPr/>
          <a:lstStyle/>
          <a:p>
            <a:r>
              <a:rPr lang="es-ES" sz="4000" dirty="0" smtClean="0">
                <a:solidFill>
                  <a:srgbClr val="C00000"/>
                </a:solidFill>
              </a:rPr>
              <a:t>P</a:t>
            </a:r>
            <a:r>
              <a:rPr lang="es-ES" sz="4000" dirty="0" smtClean="0">
                <a:solidFill>
                  <a:srgbClr val="FF0000"/>
                </a:solidFill>
              </a:rPr>
              <a:t>a</a:t>
            </a:r>
            <a:r>
              <a:rPr lang="es-ES" sz="4000" dirty="0" smtClean="0">
                <a:solidFill>
                  <a:schemeClr val="accent1">
                    <a:lumMod val="75000"/>
                  </a:schemeClr>
                </a:solidFill>
              </a:rPr>
              <a:t>ñ</a:t>
            </a:r>
            <a:r>
              <a:rPr lang="es-ES" sz="4000" dirty="0" smtClean="0">
                <a:solidFill>
                  <a:schemeClr val="accent3">
                    <a:lumMod val="60000"/>
                    <a:lumOff val="40000"/>
                  </a:schemeClr>
                </a:solidFill>
              </a:rPr>
              <a:t>u</a:t>
            </a:r>
            <a:r>
              <a:rPr lang="es-ES" sz="4000" dirty="0" smtClean="0">
                <a:solidFill>
                  <a:srgbClr val="00B050"/>
                </a:solidFill>
              </a:rPr>
              <a:t>e</a:t>
            </a:r>
            <a:r>
              <a:rPr lang="es-ES" sz="4000" dirty="0" smtClean="0">
                <a:solidFill>
                  <a:srgbClr val="00B0F0"/>
                </a:solidFill>
              </a:rPr>
              <a:t>l</a:t>
            </a:r>
            <a:r>
              <a:rPr lang="es-ES" sz="4000" dirty="0" smtClean="0">
                <a:solidFill>
                  <a:srgbClr val="00B050"/>
                </a:solidFill>
              </a:rPr>
              <a:t>o</a:t>
            </a:r>
            <a:r>
              <a:rPr lang="es-ES" dirty="0" smtClean="0"/>
              <a:t> </a:t>
            </a:r>
            <a:r>
              <a:rPr lang="es-ES" sz="4000" dirty="0" smtClean="0">
                <a:solidFill>
                  <a:srgbClr val="0070C0"/>
                </a:solidFill>
              </a:rPr>
              <a:t>o </a:t>
            </a:r>
            <a:r>
              <a:rPr lang="es-ES" sz="4000" dirty="0" smtClean="0">
                <a:solidFill>
                  <a:srgbClr val="7030A0"/>
                </a:solidFill>
              </a:rPr>
              <a:t>f</a:t>
            </a:r>
            <a:r>
              <a:rPr lang="es-ES" sz="4000" dirty="0" smtClean="0">
                <a:solidFill>
                  <a:srgbClr val="002060"/>
                </a:solidFill>
              </a:rPr>
              <a:t>u</a:t>
            </a:r>
            <a:r>
              <a:rPr lang="es-ES" sz="4000" dirty="0" smtClean="0">
                <a:solidFill>
                  <a:srgbClr val="C00000"/>
                </a:solidFill>
              </a:rPr>
              <a:t>l</a:t>
            </a:r>
            <a:r>
              <a:rPr lang="es-ES" sz="4000" dirty="0" smtClean="0">
                <a:solidFill>
                  <a:srgbClr val="FF0000"/>
                </a:solidFill>
              </a:rPr>
              <a:t>a</a:t>
            </a:r>
            <a:r>
              <a:rPr lang="es-ES" sz="4000" dirty="0" smtClean="0">
                <a:solidFill>
                  <a:schemeClr val="tx2">
                    <a:lumMod val="75000"/>
                  </a:schemeClr>
                </a:solidFill>
              </a:rPr>
              <a:t>r</a:t>
            </a:r>
            <a:endParaRPr lang="es-ES" sz="4000" dirty="0">
              <a:solidFill>
                <a:schemeClr val="tx2">
                  <a:lumMod val="75000"/>
                </a:schemeClr>
              </a:solidFill>
            </a:endParaRPr>
          </a:p>
        </p:txBody>
      </p:sp>
      <p:pic>
        <p:nvPicPr>
          <p:cNvPr id="4" name="3 Imagen" descr="IMG_7223.JPG"/>
          <p:cNvPicPr>
            <a:picLocks noChangeAspect="1"/>
          </p:cNvPicPr>
          <p:nvPr/>
        </p:nvPicPr>
        <p:blipFill>
          <a:blip r:embed="rId3"/>
          <a:stretch>
            <a:fillRect/>
          </a:stretch>
        </p:blipFill>
        <p:spPr>
          <a:xfrm>
            <a:off x="428596" y="1357298"/>
            <a:ext cx="2071702" cy="5189718"/>
          </a:xfrm>
          <a:prstGeom prst="rect">
            <a:avLst/>
          </a:prstGeom>
        </p:spPr>
      </p:pic>
      <p:sp>
        <p:nvSpPr>
          <p:cNvPr id="5" name="4 CuadroTexto"/>
          <p:cNvSpPr txBox="1"/>
          <p:nvPr/>
        </p:nvSpPr>
        <p:spPr>
          <a:xfrm>
            <a:off x="2714612" y="1428736"/>
            <a:ext cx="4857784" cy="3046988"/>
          </a:xfrm>
          <a:prstGeom prst="rect">
            <a:avLst/>
          </a:prstGeom>
          <a:solidFill>
            <a:srgbClr val="DC12C4"/>
          </a:solidFill>
        </p:spPr>
        <p:txBody>
          <a:bodyPr wrap="square" rtlCol="0">
            <a:spAutoFit/>
          </a:bodyPr>
          <a:lstStyle/>
          <a:p>
            <a:r>
              <a:rPr lang="es-ES" sz="2400" dirty="0" smtClean="0">
                <a:solidFill>
                  <a:srgbClr val="92D050"/>
                </a:solidFill>
              </a:rPr>
              <a:t>Pañuelo que podemos utilizar bien como bufanda o bien como fular. Es un complemento a la hora de vestir que da mucha clase y nos salva muchas veces para conseguir un look mas arreglado.</a:t>
            </a:r>
          </a:p>
          <a:p>
            <a:endParaRPr lang="es-ES" sz="2400" dirty="0">
              <a:solidFill>
                <a:srgbClr val="92D050"/>
              </a:solidFill>
            </a:endParaRPr>
          </a:p>
        </p:txBody>
      </p:sp>
      <p:sp>
        <p:nvSpPr>
          <p:cNvPr id="7" name="6 CuadroTexto"/>
          <p:cNvSpPr txBox="1"/>
          <p:nvPr/>
        </p:nvSpPr>
        <p:spPr>
          <a:xfrm>
            <a:off x="2714612" y="4929198"/>
            <a:ext cx="2286016" cy="1200329"/>
          </a:xfrm>
          <a:prstGeom prst="rect">
            <a:avLst/>
          </a:prstGeom>
          <a:solidFill>
            <a:srgbClr val="85AEFF"/>
          </a:solidFill>
        </p:spPr>
        <p:txBody>
          <a:bodyPr wrap="square" rtlCol="0">
            <a:spAutoFit/>
          </a:bodyPr>
          <a:lstStyle/>
          <a:p>
            <a:r>
              <a:rPr lang="es-ES" dirty="0" smtClean="0"/>
              <a:t>Material: algodón. Se venden por series de varias unidades por cajas.</a:t>
            </a:r>
            <a:endParaRPr lang="es-ES" dirty="0"/>
          </a:p>
        </p:txBody>
      </p:sp>
      <p:pic>
        <p:nvPicPr>
          <p:cNvPr id="8" name="Picture 12" descr="C:\Users\Manuela\Pictures\eje.jpg"/>
          <p:cNvPicPr>
            <a:picLocks noChangeAspect="1" noChangeArrowheads="1"/>
          </p:cNvPicPr>
          <p:nvPr/>
        </p:nvPicPr>
        <p:blipFill>
          <a:blip r:embed="rId4" cstate="screen"/>
          <a:srcRect/>
          <a:stretch>
            <a:fillRect/>
          </a:stretch>
        </p:blipFill>
        <p:spPr bwMode="auto">
          <a:xfrm>
            <a:off x="5857884" y="285728"/>
            <a:ext cx="1714512" cy="586729"/>
          </a:xfrm>
          <a:prstGeom prst="rect">
            <a:avLst/>
          </a:prstGeom>
          <a:noFill/>
        </p:spPr>
      </p:pic>
      <p:pic>
        <p:nvPicPr>
          <p:cNvPr id="9" name="Picture 12" descr="C:\Users\Manuela\Pictures\eje.jpg"/>
          <p:cNvPicPr>
            <a:picLocks noChangeAspect="1" noChangeArrowheads="1"/>
          </p:cNvPicPr>
          <p:nvPr/>
        </p:nvPicPr>
        <p:blipFill>
          <a:blip r:embed="rId4" cstate="screen"/>
          <a:srcRect/>
          <a:stretch>
            <a:fillRect/>
          </a:stretch>
        </p:blipFill>
        <p:spPr bwMode="auto">
          <a:xfrm>
            <a:off x="5857884" y="857232"/>
            <a:ext cx="1714512" cy="586729"/>
          </a:xfrm>
          <a:prstGeom prst="rect">
            <a:avLst/>
          </a:prstGeom>
          <a:noFill/>
        </p:spPr>
      </p:pic>
      <p:pic>
        <p:nvPicPr>
          <p:cNvPr id="11" name="Picture 12" descr="C:\Users\Manuela\Pictures\eje.jpg"/>
          <p:cNvPicPr>
            <a:picLocks noChangeAspect="1" noChangeArrowheads="1"/>
          </p:cNvPicPr>
          <p:nvPr/>
        </p:nvPicPr>
        <p:blipFill>
          <a:blip r:embed="rId5" cstate="print"/>
          <a:srcRect/>
          <a:stretch>
            <a:fillRect/>
          </a:stretch>
        </p:blipFill>
        <p:spPr bwMode="auto">
          <a:xfrm rot="16200000">
            <a:off x="6677831" y="1180294"/>
            <a:ext cx="2857520" cy="1068387"/>
          </a:xfrm>
          <a:prstGeom prst="rect">
            <a:avLst/>
          </a:prstGeom>
          <a:noFill/>
        </p:spPr>
      </p:pic>
      <p:pic>
        <p:nvPicPr>
          <p:cNvPr id="12" name="Picture 12" descr="C:\Users\Manuela\Pictures\eje.jpg"/>
          <p:cNvPicPr>
            <a:picLocks noChangeAspect="1" noChangeArrowheads="1"/>
          </p:cNvPicPr>
          <p:nvPr/>
        </p:nvPicPr>
        <p:blipFill>
          <a:blip r:embed="rId5" cstate="print"/>
          <a:srcRect/>
          <a:stretch>
            <a:fillRect/>
          </a:stretch>
        </p:blipFill>
        <p:spPr bwMode="auto">
          <a:xfrm rot="16200000">
            <a:off x="6542537" y="4173107"/>
            <a:ext cx="3131287" cy="107156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18433" name="Picture 1" descr="C:\Users\Manuela\AppData\Local\Microsoft\Windows\Temporary Internet Files\Content.IE5\K8M37ZI1\MC900298943[1].wmf"/>
          <p:cNvPicPr>
            <a:picLocks noChangeAspect="1" noChangeArrowheads="1"/>
          </p:cNvPicPr>
          <p:nvPr/>
        </p:nvPicPr>
        <p:blipFill>
          <a:blip r:embed="rId2"/>
          <a:srcRect/>
          <a:stretch>
            <a:fillRect/>
          </a:stretch>
        </p:blipFill>
        <p:spPr bwMode="auto">
          <a:xfrm>
            <a:off x="3214678" y="0"/>
            <a:ext cx="1968279" cy="1643050"/>
          </a:xfrm>
          <a:prstGeom prst="rect">
            <a:avLst/>
          </a:prstGeom>
          <a:noFill/>
        </p:spPr>
      </p:pic>
      <p:sp>
        <p:nvSpPr>
          <p:cNvPr id="2" name="1 Título"/>
          <p:cNvSpPr>
            <a:spLocks noGrp="1"/>
          </p:cNvSpPr>
          <p:nvPr>
            <p:ph type="title"/>
          </p:nvPr>
        </p:nvSpPr>
        <p:spPr>
          <a:xfrm>
            <a:off x="457200" y="571480"/>
            <a:ext cx="2328850" cy="846158"/>
          </a:xfrm>
          <a:solidFill>
            <a:schemeClr val="accent2">
              <a:lumMod val="75000"/>
            </a:schemeClr>
          </a:solidFill>
          <a:ln>
            <a:solidFill>
              <a:schemeClr val="tx1"/>
            </a:solidFill>
          </a:ln>
        </p:spPr>
        <p:txBody>
          <a:bodyPr>
            <a:normAutofit/>
          </a:bodyPr>
          <a:lstStyle/>
          <a:p>
            <a:r>
              <a:rPr lang="es-ES" sz="4000" dirty="0" smtClean="0">
                <a:solidFill>
                  <a:srgbClr val="C00000"/>
                </a:solidFill>
              </a:rPr>
              <a:t>G</a:t>
            </a:r>
            <a:r>
              <a:rPr lang="es-ES" sz="4000" dirty="0" smtClean="0">
                <a:solidFill>
                  <a:srgbClr val="FF0000"/>
                </a:solidFill>
              </a:rPr>
              <a:t>o</a:t>
            </a:r>
            <a:r>
              <a:rPr lang="es-ES" sz="4000" dirty="0" smtClean="0">
                <a:solidFill>
                  <a:srgbClr val="FFC000"/>
                </a:solidFill>
              </a:rPr>
              <a:t>r</a:t>
            </a:r>
            <a:r>
              <a:rPr lang="es-ES" sz="4000" dirty="0" smtClean="0">
                <a:solidFill>
                  <a:srgbClr val="FFFF00"/>
                </a:solidFill>
              </a:rPr>
              <a:t>r</a:t>
            </a:r>
            <a:r>
              <a:rPr lang="es-ES" sz="4000" dirty="0" smtClean="0">
                <a:solidFill>
                  <a:srgbClr val="00B0F0"/>
                </a:solidFill>
              </a:rPr>
              <a:t>o</a:t>
            </a:r>
            <a:endParaRPr lang="es-ES" sz="4000" dirty="0">
              <a:solidFill>
                <a:srgbClr val="00B0F0"/>
              </a:solidFill>
            </a:endParaRPr>
          </a:p>
        </p:txBody>
      </p:sp>
      <p:pic>
        <p:nvPicPr>
          <p:cNvPr id="4" name="3 Imagen" descr="IMG_7225.JPG"/>
          <p:cNvPicPr>
            <a:picLocks noChangeAspect="1"/>
          </p:cNvPicPr>
          <p:nvPr/>
        </p:nvPicPr>
        <p:blipFill>
          <a:blip r:embed="rId3" cstate="screen"/>
          <a:stretch>
            <a:fillRect/>
          </a:stretch>
        </p:blipFill>
        <p:spPr>
          <a:xfrm>
            <a:off x="285721" y="1571612"/>
            <a:ext cx="5429288" cy="4071966"/>
          </a:xfrm>
          <a:prstGeom prst="rect">
            <a:avLst/>
          </a:prstGeom>
        </p:spPr>
      </p:pic>
      <p:sp>
        <p:nvSpPr>
          <p:cNvPr id="5" name="4 CuadroTexto"/>
          <p:cNvSpPr txBox="1"/>
          <p:nvPr/>
        </p:nvSpPr>
        <p:spPr>
          <a:xfrm>
            <a:off x="6429388" y="714356"/>
            <a:ext cx="2214578" cy="3416320"/>
          </a:xfrm>
          <a:prstGeom prst="rect">
            <a:avLst/>
          </a:prstGeom>
          <a:solidFill>
            <a:srgbClr val="EBAFD7"/>
          </a:solidFill>
        </p:spPr>
        <p:txBody>
          <a:bodyPr wrap="square" rtlCol="0">
            <a:spAutoFit/>
          </a:bodyPr>
          <a:lstStyle/>
          <a:p>
            <a:r>
              <a:rPr lang="es-ES" dirty="0" smtClean="0"/>
              <a:t>Podemos observar tres variaciones de colores, todas de ellas en verde pero diferente tonalidad. </a:t>
            </a:r>
          </a:p>
          <a:p>
            <a:r>
              <a:rPr lang="es-ES" dirty="0" smtClean="0"/>
              <a:t>Consiste en unos gorros que nos protegen del frío y del mal tiempo, pero también como complemento.</a:t>
            </a:r>
          </a:p>
        </p:txBody>
      </p:sp>
      <p:sp>
        <p:nvSpPr>
          <p:cNvPr id="6" name="5 CuadroTexto"/>
          <p:cNvSpPr txBox="1"/>
          <p:nvPr/>
        </p:nvSpPr>
        <p:spPr>
          <a:xfrm>
            <a:off x="285720" y="5786454"/>
            <a:ext cx="1643074" cy="923330"/>
          </a:xfrm>
          <a:prstGeom prst="rect">
            <a:avLst/>
          </a:prstGeom>
          <a:solidFill>
            <a:srgbClr val="DD79BC"/>
          </a:solidFill>
        </p:spPr>
        <p:txBody>
          <a:bodyPr wrap="square" rtlCol="0">
            <a:spAutoFit/>
          </a:bodyPr>
          <a:lstStyle/>
          <a:p>
            <a:endParaRPr lang="es-ES" dirty="0" smtClean="0"/>
          </a:p>
          <a:p>
            <a:r>
              <a:rPr lang="es-ES" dirty="0" smtClean="0"/>
              <a:t>Precio: 9.95€</a:t>
            </a:r>
          </a:p>
          <a:p>
            <a:endParaRPr lang="es-ES" dirty="0"/>
          </a:p>
        </p:txBody>
      </p:sp>
      <p:sp>
        <p:nvSpPr>
          <p:cNvPr id="8" name="7 CuadroTexto"/>
          <p:cNvSpPr txBox="1"/>
          <p:nvPr/>
        </p:nvSpPr>
        <p:spPr>
          <a:xfrm>
            <a:off x="2428860" y="5786454"/>
            <a:ext cx="3071834" cy="923330"/>
          </a:xfrm>
          <a:prstGeom prst="rect">
            <a:avLst/>
          </a:prstGeom>
          <a:solidFill>
            <a:schemeClr val="accent3">
              <a:lumMod val="60000"/>
              <a:lumOff val="40000"/>
            </a:schemeClr>
          </a:solidFill>
        </p:spPr>
        <p:txBody>
          <a:bodyPr wrap="square" rtlCol="0">
            <a:spAutoFit/>
          </a:bodyPr>
          <a:lstStyle/>
          <a:p>
            <a:r>
              <a:rPr lang="es-ES" dirty="0" smtClean="0"/>
              <a:t>Material: algodón.</a:t>
            </a:r>
          </a:p>
          <a:p>
            <a:r>
              <a:rPr lang="es-ES" dirty="0" smtClean="0"/>
              <a:t>Se venden por series de varias unidades por cajas.</a:t>
            </a:r>
            <a:endParaRPr lang="es-ES" dirty="0"/>
          </a:p>
        </p:txBody>
      </p:sp>
      <p:pic>
        <p:nvPicPr>
          <p:cNvPr id="18434" name="Picture 2" descr="C:\Program Files (x86)\Microsoft Office\MEDIA\CAGCAT10\j0336075.wmf"/>
          <p:cNvPicPr>
            <a:picLocks noChangeAspect="1" noChangeArrowheads="1"/>
          </p:cNvPicPr>
          <p:nvPr/>
        </p:nvPicPr>
        <p:blipFill>
          <a:blip r:embed="rId4"/>
          <a:srcRect/>
          <a:stretch>
            <a:fillRect/>
          </a:stretch>
        </p:blipFill>
        <p:spPr bwMode="auto">
          <a:xfrm>
            <a:off x="5715008" y="4397888"/>
            <a:ext cx="2428892" cy="2460112"/>
          </a:xfrm>
          <a:prstGeom prst="rect">
            <a:avLst/>
          </a:prstGeom>
          <a:noFill/>
        </p:spPr>
      </p:pic>
      <p:pic>
        <p:nvPicPr>
          <p:cNvPr id="18436" name="Picture 4" descr="C:\Users\Manuela\AppData\Local\Microsoft\Windows\Temporary Internet Files\Content.IE5\ORRWSDX6\MM900336389[1].gif"/>
          <p:cNvPicPr>
            <a:picLocks noChangeAspect="1" noChangeArrowheads="1" noCrop="1"/>
          </p:cNvPicPr>
          <p:nvPr/>
        </p:nvPicPr>
        <p:blipFill>
          <a:blip r:embed="rId5"/>
          <a:srcRect/>
          <a:stretch>
            <a:fillRect/>
          </a:stretch>
        </p:blipFill>
        <p:spPr bwMode="auto">
          <a:xfrm>
            <a:off x="5286380" y="500042"/>
            <a:ext cx="876304" cy="87630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AFD7">
            <a:alpha val="74000"/>
          </a:srgb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00034" y="428604"/>
            <a:ext cx="3143272" cy="1000124"/>
          </a:xfrm>
          <a:solidFill>
            <a:srgbClr val="66FF99"/>
          </a:solidFill>
          <a:ln>
            <a:solidFill>
              <a:schemeClr val="tx1"/>
            </a:solidFill>
          </a:ln>
        </p:spPr>
        <p:txBody>
          <a:bodyPr>
            <a:normAutofit/>
          </a:bodyPr>
          <a:lstStyle/>
          <a:p>
            <a:r>
              <a:rPr lang="es-ES" sz="4000" dirty="0" smtClean="0">
                <a:solidFill>
                  <a:srgbClr val="C00000"/>
                </a:solidFill>
              </a:rPr>
              <a:t>G</a:t>
            </a:r>
            <a:r>
              <a:rPr lang="es-ES" sz="4000" dirty="0" smtClean="0">
                <a:solidFill>
                  <a:srgbClr val="FF0000"/>
                </a:solidFill>
              </a:rPr>
              <a:t>u</a:t>
            </a:r>
            <a:r>
              <a:rPr lang="es-ES" sz="4000" dirty="0" smtClean="0">
                <a:solidFill>
                  <a:srgbClr val="FFC000"/>
                </a:solidFill>
              </a:rPr>
              <a:t>a</a:t>
            </a:r>
            <a:r>
              <a:rPr lang="es-ES" sz="4000" dirty="0" smtClean="0">
                <a:solidFill>
                  <a:srgbClr val="92D050"/>
                </a:solidFill>
              </a:rPr>
              <a:t>n</a:t>
            </a:r>
            <a:r>
              <a:rPr lang="es-ES" sz="4000" dirty="0" smtClean="0">
                <a:solidFill>
                  <a:srgbClr val="00B050"/>
                </a:solidFill>
              </a:rPr>
              <a:t>t</a:t>
            </a:r>
            <a:r>
              <a:rPr lang="es-ES" sz="4000" dirty="0" smtClean="0">
                <a:solidFill>
                  <a:srgbClr val="0070C0"/>
                </a:solidFill>
              </a:rPr>
              <a:t>e</a:t>
            </a:r>
            <a:r>
              <a:rPr lang="es-ES" sz="4000" dirty="0" smtClean="0">
                <a:solidFill>
                  <a:srgbClr val="7030A0"/>
                </a:solidFill>
              </a:rPr>
              <a:t>s</a:t>
            </a:r>
            <a:endParaRPr lang="es-ES" sz="4000" dirty="0">
              <a:solidFill>
                <a:srgbClr val="7030A0"/>
              </a:solidFill>
            </a:endParaRPr>
          </a:p>
        </p:txBody>
      </p:sp>
      <p:pic>
        <p:nvPicPr>
          <p:cNvPr id="4" name="3 Imagen" descr="IMG_7230.JPG"/>
          <p:cNvPicPr>
            <a:picLocks noChangeAspect="1"/>
          </p:cNvPicPr>
          <p:nvPr/>
        </p:nvPicPr>
        <p:blipFill>
          <a:blip r:embed="rId2" cstate="screen"/>
          <a:stretch>
            <a:fillRect/>
          </a:stretch>
        </p:blipFill>
        <p:spPr>
          <a:xfrm>
            <a:off x="500034" y="1857364"/>
            <a:ext cx="5326071" cy="3994553"/>
          </a:xfrm>
          <a:prstGeom prst="rect">
            <a:avLst/>
          </a:prstGeom>
        </p:spPr>
      </p:pic>
      <p:sp>
        <p:nvSpPr>
          <p:cNvPr id="5" name="4 CuadroTexto"/>
          <p:cNvSpPr txBox="1"/>
          <p:nvPr/>
        </p:nvSpPr>
        <p:spPr>
          <a:xfrm>
            <a:off x="5786446" y="1857364"/>
            <a:ext cx="1928826" cy="2677656"/>
          </a:xfrm>
          <a:prstGeom prst="rect">
            <a:avLst/>
          </a:prstGeom>
          <a:solidFill>
            <a:srgbClr val="A9E270"/>
          </a:solidFill>
        </p:spPr>
        <p:txBody>
          <a:bodyPr wrap="square" rtlCol="0">
            <a:spAutoFit/>
          </a:bodyPr>
          <a:lstStyle/>
          <a:p>
            <a:r>
              <a:rPr lang="es-ES" sz="2800" dirty="0" smtClean="0">
                <a:solidFill>
                  <a:srgbClr val="DC12C4"/>
                </a:solidFill>
              </a:rPr>
              <a:t>G</a:t>
            </a:r>
            <a:r>
              <a:rPr lang="es-ES" sz="2800" dirty="0" smtClean="0"/>
              <a:t>uantes oscuros tejidos con líneas de colores claros.</a:t>
            </a:r>
          </a:p>
        </p:txBody>
      </p:sp>
      <p:sp>
        <p:nvSpPr>
          <p:cNvPr id="6" name="5 CuadroTexto"/>
          <p:cNvSpPr txBox="1"/>
          <p:nvPr/>
        </p:nvSpPr>
        <p:spPr>
          <a:xfrm>
            <a:off x="4071934" y="5857892"/>
            <a:ext cx="1785950" cy="400110"/>
          </a:xfrm>
          <a:prstGeom prst="rect">
            <a:avLst/>
          </a:prstGeom>
          <a:solidFill>
            <a:srgbClr val="00B0F0"/>
          </a:solidFill>
        </p:spPr>
        <p:txBody>
          <a:bodyPr wrap="square" rtlCol="0">
            <a:spAutoFit/>
          </a:bodyPr>
          <a:lstStyle/>
          <a:p>
            <a:r>
              <a:rPr lang="es-ES" sz="2000" dirty="0" smtClean="0"/>
              <a:t>Precio: 9.95€</a:t>
            </a:r>
            <a:endParaRPr lang="es-ES" sz="2000" dirty="0"/>
          </a:p>
        </p:txBody>
      </p:sp>
      <p:sp>
        <p:nvSpPr>
          <p:cNvPr id="7" name="6 CuadroTexto"/>
          <p:cNvSpPr txBox="1"/>
          <p:nvPr/>
        </p:nvSpPr>
        <p:spPr>
          <a:xfrm>
            <a:off x="5786446" y="4500570"/>
            <a:ext cx="2214578" cy="1200329"/>
          </a:xfrm>
          <a:prstGeom prst="rect">
            <a:avLst/>
          </a:prstGeom>
          <a:solidFill>
            <a:srgbClr val="DD79BC"/>
          </a:solidFill>
        </p:spPr>
        <p:txBody>
          <a:bodyPr wrap="square" rtlCol="0">
            <a:spAutoFit/>
          </a:bodyPr>
          <a:lstStyle/>
          <a:p>
            <a:r>
              <a:rPr lang="es-ES" dirty="0" smtClean="0"/>
              <a:t>Material: lana.</a:t>
            </a:r>
            <a:br>
              <a:rPr lang="es-ES" dirty="0" smtClean="0"/>
            </a:br>
            <a:r>
              <a:rPr lang="es-ES" dirty="0" smtClean="0"/>
              <a:t>Se venden por series de varias unidades por cajas.</a:t>
            </a:r>
            <a:endParaRPr lang="es-ES" dirty="0"/>
          </a:p>
        </p:txBody>
      </p:sp>
      <p:pic>
        <p:nvPicPr>
          <p:cNvPr id="8" name="Picture 12" descr="C:\Users\Manuela\Pictures\eje.jpg"/>
          <p:cNvPicPr>
            <a:picLocks noChangeAspect="1" noChangeArrowheads="1"/>
          </p:cNvPicPr>
          <p:nvPr/>
        </p:nvPicPr>
        <p:blipFill>
          <a:blip r:embed="rId3" cstate="print"/>
          <a:srcRect/>
          <a:stretch>
            <a:fillRect/>
          </a:stretch>
        </p:blipFill>
        <p:spPr bwMode="auto">
          <a:xfrm>
            <a:off x="3857620" y="500042"/>
            <a:ext cx="2714644" cy="928988"/>
          </a:xfrm>
          <a:prstGeom prst="rect">
            <a:avLst/>
          </a:prstGeom>
          <a:noFill/>
        </p:spPr>
      </p:pic>
      <p:pic>
        <p:nvPicPr>
          <p:cNvPr id="17410" name="Picture 2" descr="C:\Users\Manuela\AppData\Local\Microsoft\Windows\Temporary Internet Files\Content.IE5\ORRWSDX6\MC900319564[1].wmf"/>
          <p:cNvPicPr>
            <a:picLocks noChangeAspect="1" noChangeArrowheads="1"/>
          </p:cNvPicPr>
          <p:nvPr/>
        </p:nvPicPr>
        <p:blipFill>
          <a:blip r:embed="rId4"/>
          <a:srcRect/>
          <a:stretch>
            <a:fillRect/>
          </a:stretch>
        </p:blipFill>
        <p:spPr bwMode="auto">
          <a:xfrm>
            <a:off x="6715140" y="357166"/>
            <a:ext cx="1895551" cy="134782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042"/>
            <a:ext cx="2471726" cy="917596"/>
          </a:xfrm>
          <a:solidFill>
            <a:srgbClr val="FFFF00"/>
          </a:solidFill>
          <a:ln>
            <a:solidFill>
              <a:schemeClr val="tx1"/>
            </a:solidFill>
          </a:ln>
        </p:spPr>
        <p:txBody>
          <a:bodyPr>
            <a:normAutofit/>
          </a:bodyPr>
          <a:lstStyle/>
          <a:p>
            <a:r>
              <a:rPr lang="es-ES" sz="4000" dirty="0" smtClean="0">
                <a:solidFill>
                  <a:srgbClr val="C00000"/>
                </a:solidFill>
              </a:rPr>
              <a:t>D</a:t>
            </a:r>
            <a:r>
              <a:rPr lang="es-ES" sz="4000" dirty="0" smtClean="0">
                <a:solidFill>
                  <a:srgbClr val="FF0000"/>
                </a:solidFill>
              </a:rPr>
              <a:t>i</a:t>
            </a:r>
            <a:r>
              <a:rPr lang="es-ES" sz="4000" dirty="0" smtClean="0">
                <a:solidFill>
                  <a:srgbClr val="00B050"/>
                </a:solidFill>
              </a:rPr>
              <a:t>a</a:t>
            </a:r>
            <a:r>
              <a:rPr lang="es-ES" sz="4000" dirty="0" smtClean="0">
                <a:solidFill>
                  <a:srgbClr val="00B0F0"/>
                </a:solidFill>
              </a:rPr>
              <a:t>d</a:t>
            </a:r>
            <a:r>
              <a:rPr lang="es-ES" sz="4000" dirty="0" smtClean="0">
                <a:solidFill>
                  <a:srgbClr val="0070C0"/>
                </a:solidFill>
              </a:rPr>
              <a:t>e</a:t>
            </a:r>
            <a:r>
              <a:rPr lang="es-ES" sz="4000" dirty="0" smtClean="0">
                <a:solidFill>
                  <a:srgbClr val="002060"/>
                </a:solidFill>
              </a:rPr>
              <a:t>m</a:t>
            </a:r>
            <a:r>
              <a:rPr lang="es-ES" sz="4000" dirty="0" smtClean="0">
                <a:solidFill>
                  <a:srgbClr val="7030A0"/>
                </a:solidFill>
              </a:rPr>
              <a:t>a</a:t>
            </a:r>
            <a:endParaRPr lang="es-ES" sz="4000" dirty="0">
              <a:solidFill>
                <a:srgbClr val="7030A0"/>
              </a:solidFill>
            </a:endParaRPr>
          </a:p>
        </p:txBody>
      </p:sp>
      <p:sp>
        <p:nvSpPr>
          <p:cNvPr id="5" name="4 CuadroTexto"/>
          <p:cNvSpPr txBox="1"/>
          <p:nvPr/>
        </p:nvSpPr>
        <p:spPr>
          <a:xfrm>
            <a:off x="6143636" y="1714488"/>
            <a:ext cx="2500330" cy="1477328"/>
          </a:xfrm>
          <a:prstGeom prst="rect">
            <a:avLst/>
          </a:prstGeom>
          <a:solidFill>
            <a:srgbClr val="BCE890"/>
          </a:solidFill>
          <a:ln>
            <a:solidFill>
              <a:srgbClr val="BCE890"/>
            </a:solidFill>
          </a:ln>
        </p:spPr>
        <p:txBody>
          <a:bodyPr wrap="square" rtlCol="0">
            <a:spAutoFit/>
          </a:bodyPr>
          <a:lstStyle/>
          <a:p>
            <a:r>
              <a:rPr lang="es-ES" dirty="0" smtClean="0"/>
              <a:t>Diadema en la que los colores protagonistas son el azul, verde, marrón, negro y blanco.</a:t>
            </a:r>
            <a:endParaRPr lang="es-ES" dirty="0"/>
          </a:p>
        </p:txBody>
      </p:sp>
      <p:sp>
        <p:nvSpPr>
          <p:cNvPr id="6" name="5 CuadroTexto"/>
          <p:cNvSpPr txBox="1"/>
          <p:nvPr/>
        </p:nvSpPr>
        <p:spPr>
          <a:xfrm>
            <a:off x="6215074" y="3214686"/>
            <a:ext cx="2428892" cy="369332"/>
          </a:xfrm>
          <a:prstGeom prst="rect">
            <a:avLst/>
          </a:prstGeom>
          <a:solidFill>
            <a:srgbClr val="6BDE42"/>
          </a:solidFill>
        </p:spPr>
        <p:txBody>
          <a:bodyPr wrap="square" rtlCol="0">
            <a:spAutoFit/>
          </a:bodyPr>
          <a:lstStyle/>
          <a:p>
            <a:r>
              <a:rPr lang="es-ES" dirty="0" smtClean="0"/>
              <a:t>Precio:  4.95€</a:t>
            </a:r>
            <a:endParaRPr lang="es-ES" dirty="0"/>
          </a:p>
        </p:txBody>
      </p:sp>
      <p:sp>
        <p:nvSpPr>
          <p:cNvPr id="8" name="7 CuadroTexto"/>
          <p:cNvSpPr txBox="1"/>
          <p:nvPr/>
        </p:nvSpPr>
        <p:spPr>
          <a:xfrm>
            <a:off x="6215074" y="3571876"/>
            <a:ext cx="2428892" cy="1477328"/>
          </a:xfrm>
          <a:prstGeom prst="rect">
            <a:avLst/>
          </a:prstGeom>
          <a:solidFill>
            <a:srgbClr val="739B19"/>
          </a:solidFill>
        </p:spPr>
        <p:txBody>
          <a:bodyPr wrap="square" rtlCol="0">
            <a:spAutoFit/>
          </a:bodyPr>
          <a:lstStyle/>
          <a:p>
            <a:r>
              <a:rPr lang="es-ES" dirty="0" smtClean="0"/>
              <a:t>Material: algodón y plástico.</a:t>
            </a:r>
          </a:p>
          <a:p>
            <a:r>
              <a:rPr lang="es-ES" dirty="0" smtClean="0"/>
              <a:t>Se venden por series de varias unidades por cajas.</a:t>
            </a:r>
            <a:endParaRPr lang="es-ES" dirty="0"/>
          </a:p>
        </p:txBody>
      </p:sp>
      <p:pic>
        <p:nvPicPr>
          <p:cNvPr id="4" name="3 Imagen" descr="IMG_7232.JPG"/>
          <p:cNvPicPr>
            <a:picLocks noChangeAspect="1"/>
          </p:cNvPicPr>
          <p:nvPr/>
        </p:nvPicPr>
        <p:blipFill>
          <a:blip r:embed="rId2" cstate="screen"/>
          <a:stretch>
            <a:fillRect/>
          </a:stretch>
        </p:blipFill>
        <p:spPr>
          <a:xfrm>
            <a:off x="428596" y="1714488"/>
            <a:ext cx="5778511" cy="4333884"/>
          </a:xfrm>
          <a:prstGeom prst="rect">
            <a:avLst/>
          </a:prstGeom>
        </p:spPr>
      </p:pic>
      <p:pic>
        <p:nvPicPr>
          <p:cNvPr id="16385" name="Picture 1" descr="C:\Users\Manuela\AppData\Local\Microsoft\Windows\Temporary Internet Files\Content.IE5\XYLIX3J7\MC900413618[1].wmf"/>
          <p:cNvPicPr>
            <a:picLocks noChangeAspect="1" noChangeArrowheads="1"/>
          </p:cNvPicPr>
          <p:nvPr/>
        </p:nvPicPr>
        <p:blipFill>
          <a:blip r:embed="rId3"/>
          <a:srcRect/>
          <a:stretch>
            <a:fillRect/>
          </a:stretch>
        </p:blipFill>
        <p:spPr bwMode="auto">
          <a:xfrm>
            <a:off x="3214678" y="214290"/>
            <a:ext cx="1857388" cy="1431710"/>
          </a:xfrm>
          <a:prstGeom prst="rect">
            <a:avLst/>
          </a:prstGeom>
          <a:noFill/>
        </p:spPr>
      </p:pic>
      <p:pic>
        <p:nvPicPr>
          <p:cNvPr id="9" name="Picture 12" descr="C:\Users\Manuela\Pictures\eje.jpg"/>
          <p:cNvPicPr>
            <a:picLocks noChangeAspect="1" noChangeArrowheads="1"/>
          </p:cNvPicPr>
          <p:nvPr/>
        </p:nvPicPr>
        <p:blipFill>
          <a:blip r:embed="rId4" cstate="screen"/>
          <a:srcRect/>
          <a:stretch>
            <a:fillRect/>
          </a:stretch>
        </p:blipFill>
        <p:spPr bwMode="auto">
          <a:xfrm>
            <a:off x="6215074" y="883582"/>
            <a:ext cx="2428892" cy="831200"/>
          </a:xfrm>
          <a:prstGeom prst="rect">
            <a:avLst/>
          </a:prstGeom>
          <a:noFill/>
        </p:spPr>
      </p:pic>
      <p:pic>
        <p:nvPicPr>
          <p:cNvPr id="10" name="Picture 12" descr="C:\Users\Manuela\Pictures\eje.jpg"/>
          <p:cNvPicPr>
            <a:picLocks noChangeAspect="1" noChangeArrowheads="1"/>
          </p:cNvPicPr>
          <p:nvPr/>
        </p:nvPicPr>
        <p:blipFill>
          <a:blip r:embed="rId5" cstate="screen"/>
          <a:srcRect/>
          <a:stretch>
            <a:fillRect/>
          </a:stretch>
        </p:blipFill>
        <p:spPr bwMode="auto">
          <a:xfrm>
            <a:off x="428596" y="6000768"/>
            <a:ext cx="1802634" cy="616886"/>
          </a:xfrm>
          <a:prstGeom prst="rect">
            <a:avLst/>
          </a:prstGeom>
          <a:noFill/>
        </p:spPr>
      </p:pic>
      <p:pic>
        <p:nvPicPr>
          <p:cNvPr id="12" name="Picture 12" descr="C:\Users\Manuela\Pictures\eje.jpg"/>
          <p:cNvPicPr>
            <a:picLocks noChangeAspect="1" noChangeArrowheads="1"/>
          </p:cNvPicPr>
          <p:nvPr/>
        </p:nvPicPr>
        <p:blipFill>
          <a:blip r:embed="rId6" cstate="screen"/>
          <a:srcRect/>
          <a:stretch>
            <a:fillRect/>
          </a:stretch>
        </p:blipFill>
        <p:spPr bwMode="auto">
          <a:xfrm>
            <a:off x="2428860" y="6000768"/>
            <a:ext cx="1785950" cy="611176"/>
          </a:xfrm>
          <a:prstGeom prst="rect">
            <a:avLst/>
          </a:prstGeom>
          <a:noFill/>
        </p:spPr>
      </p:pic>
      <p:pic>
        <p:nvPicPr>
          <p:cNvPr id="13" name="Picture 12" descr="C:\Users\Manuela\Pictures\eje.jpg"/>
          <p:cNvPicPr>
            <a:picLocks noChangeAspect="1" noChangeArrowheads="1"/>
          </p:cNvPicPr>
          <p:nvPr/>
        </p:nvPicPr>
        <p:blipFill>
          <a:blip r:embed="rId6" cstate="screen"/>
          <a:srcRect/>
          <a:stretch>
            <a:fillRect/>
          </a:stretch>
        </p:blipFill>
        <p:spPr bwMode="auto">
          <a:xfrm>
            <a:off x="4429124" y="6000768"/>
            <a:ext cx="1785950" cy="611176"/>
          </a:xfrm>
          <a:prstGeom prst="rect">
            <a:avLst/>
          </a:prstGeom>
          <a:noFill/>
        </p:spPr>
      </p:pic>
      <p:pic>
        <p:nvPicPr>
          <p:cNvPr id="16386" name="Picture 2" descr="C:\Users\Manuela\AppData\Local\Microsoft\Windows\Temporary Internet Files\Content.IE5\K8M37ZI1\MC900352008[1].wmf"/>
          <p:cNvPicPr>
            <a:picLocks noChangeAspect="1" noChangeArrowheads="1"/>
          </p:cNvPicPr>
          <p:nvPr/>
        </p:nvPicPr>
        <p:blipFill>
          <a:blip r:embed="rId7"/>
          <a:srcRect/>
          <a:stretch>
            <a:fillRect/>
          </a:stretch>
        </p:blipFill>
        <p:spPr bwMode="auto">
          <a:xfrm>
            <a:off x="6572265" y="5152326"/>
            <a:ext cx="1500198" cy="149135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C56D8"/>
        </a:solidFill>
        <a:effectLst/>
      </p:bgPr>
    </p:bg>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28596" y="428604"/>
            <a:ext cx="7858180" cy="1428760"/>
          </a:xfrm>
          <a:solidFill>
            <a:srgbClr val="DD79BC"/>
          </a:solidFill>
        </p:spPr>
        <p:txBody>
          <a:bodyPr/>
          <a:lstStyle/>
          <a:p>
            <a:pPr>
              <a:buNone/>
            </a:pPr>
            <a:r>
              <a:rPr lang="es-ES" dirty="0" smtClean="0"/>
              <a:t>Estos han sido los productos de textil propuestos por nuestra cooperativa VENTASMILE.</a:t>
            </a:r>
          </a:p>
          <a:p>
            <a:pPr>
              <a:buNone/>
            </a:pPr>
            <a:r>
              <a:rPr lang="es-ES" dirty="0" smtClean="0"/>
              <a:t>Esperamos que os hayan agradado.</a:t>
            </a:r>
          </a:p>
          <a:p>
            <a:pPr>
              <a:buNone/>
            </a:pPr>
            <a:endParaRPr lang="es-ES" dirty="0"/>
          </a:p>
        </p:txBody>
      </p:sp>
      <p:pic>
        <p:nvPicPr>
          <p:cNvPr id="6146" name="Picture 2" descr="http://enlamaleta.es/files/2009/01/logo_asturias2.jpg"/>
          <p:cNvPicPr>
            <a:picLocks noChangeAspect="1" noChangeArrowheads="1"/>
          </p:cNvPicPr>
          <p:nvPr/>
        </p:nvPicPr>
        <p:blipFill>
          <a:blip r:embed="rId3"/>
          <a:srcRect/>
          <a:stretch>
            <a:fillRect/>
          </a:stretch>
        </p:blipFill>
        <p:spPr bwMode="auto">
          <a:xfrm>
            <a:off x="357158" y="2143116"/>
            <a:ext cx="4876800" cy="3657600"/>
          </a:xfrm>
          <a:prstGeom prst="rect">
            <a:avLst/>
          </a:prstGeom>
          <a:noFill/>
        </p:spPr>
      </p:pic>
      <p:pic>
        <p:nvPicPr>
          <p:cNvPr id="6" name="5 Imagen" descr="Captura.PNG"/>
          <p:cNvPicPr>
            <a:picLocks noChangeAspect="1"/>
          </p:cNvPicPr>
          <p:nvPr/>
        </p:nvPicPr>
        <p:blipFill>
          <a:blip r:embed="rId4" cstate="screen"/>
          <a:stretch>
            <a:fillRect/>
          </a:stretch>
        </p:blipFill>
        <p:spPr>
          <a:xfrm>
            <a:off x="5500694" y="2143116"/>
            <a:ext cx="2970962" cy="1835891"/>
          </a:xfrm>
          <a:prstGeom prst="rect">
            <a:avLst/>
          </a:prstGeom>
        </p:spPr>
      </p:pic>
      <p:sp>
        <p:nvSpPr>
          <p:cNvPr id="5" name="4 CuadroTexto"/>
          <p:cNvSpPr txBox="1"/>
          <p:nvPr/>
        </p:nvSpPr>
        <p:spPr>
          <a:xfrm>
            <a:off x="5572132" y="4214818"/>
            <a:ext cx="2714644" cy="523220"/>
          </a:xfrm>
          <a:prstGeom prst="rect">
            <a:avLst/>
          </a:prstGeom>
          <a:solidFill>
            <a:srgbClr val="739B19"/>
          </a:solidFill>
        </p:spPr>
        <p:txBody>
          <a:bodyPr wrap="square" rtlCol="0">
            <a:spAutoFit/>
          </a:bodyPr>
          <a:lstStyle/>
          <a:p>
            <a:r>
              <a:rPr lang="es-ES" sz="2800" dirty="0" smtClean="0"/>
              <a:t>VENTASMILE</a:t>
            </a:r>
            <a:endParaRPr lang="es-ES" sz="2800" dirty="0"/>
          </a:p>
        </p:txBody>
      </p:sp>
      <p:sp>
        <p:nvSpPr>
          <p:cNvPr id="7" name="6 CuadroTexto"/>
          <p:cNvSpPr txBox="1"/>
          <p:nvPr/>
        </p:nvSpPr>
        <p:spPr>
          <a:xfrm>
            <a:off x="5572132" y="5000636"/>
            <a:ext cx="2714643" cy="1200329"/>
          </a:xfrm>
          <a:prstGeom prst="rect">
            <a:avLst/>
          </a:prstGeom>
          <a:solidFill>
            <a:srgbClr val="00B0F0"/>
          </a:solidFill>
        </p:spPr>
        <p:txBody>
          <a:bodyPr wrap="square" rtlCol="0">
            <a:spAutoFit/>
          </a:bodyPr>
          <a:lstStyle/>
          <a:p>
            <a:r>
              <a:rPr lang="es-ES" dirty="0" smtClean="0"/>
              <a:t>IES Pérez de Ayala</a:t>
            </a:r>
          </a:p>
          <a:p>
            <a:r>
              <a:rPr lang="es-ES" dirty="0" smtClean="0"/>
              <a:t>c/Plaza Guillem </a:t>
            </a:r>
            <a:r>
              <a:rPr lang="es-ES" dirty="0" err="1" smtClean="0"/>
              <a:t>Lafuerza</a:t>
            </a:r>
            <a:r>
              <a:rPr lang="es-ES" dirty="0" smtClean="0"/>
              <a:t>, 33010 </a:t>
            </a:r>
          </a:p>
          <a:p>
            <a:r>
              <a:rPr lang="es-ES" dirty="0" smtClean="0"/>
              <a:t>Oviedo Asturias</a:t>
            </a:r>
            <a:endParaRPr lang="es-ES" dirty="0"/>
          </a:p>
        </p:txBody>
      </p:sp>
      <p:pic>
        <p:nvPicPr>
          <p:cNvPr id="8" name="Picture 12" descr="C:\Users\Manuela\Pictures\eje.jpg"/>
          <p:cNvPicPr>
            <a:picLocks noChangeAspect="1" noChangeArrowheads="1"/>
          </p:cNvPicPr>
          <p:nvPr/>
        </p:nvPicPr>
        <p:blipFill>
          <a:blip r:embed="rId5" cstate="screen"/>
          <a:srcRect/>
          <a:stretch>
            <a:fillRect/>
          </a:stretch>
        </p:blipFill>
        <p:spPr bwMode="auto">
          <a:xfrm>
            <a:off x="285720" y="5929330"/>
            <a:ext cx="2143140" cy="733412"/>
          </a:xfrm>
          <a:prstGeom prst="rect">
            <a:avLst/>
          </a:prstGeom>
          <a:noFill/>
        </p:spPr>
      </p:pic>
      <p:pic>
        <p:nvPicPr>
          <p:cNvPr id="9" name="Picture 12" descr="C:\Users\Manuela\Pictures\eje.jpg"/>
          <p:cNvPicPr>
            <a:picLocks noChangeAspect="1" noChangeArrowheads="1"/>
          </p:cNvPicPr>
          <p:nvPr/>
        </p:nvPicPr>
        <p:blipFill>
          <a:blip r:embed="rId6" cstate="screen"/>
          <a:srcRect/>
          <a:stretch>
            <a:fillRect/>
          </a:stretch>
        </p:blipFill>
        <p:spPr bwMode="auto">
          <a:xfrm>
            <a:off x="3143240" y="5929330"/>
            <a:ext cx="2077263" cy="71086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4100" name="Picture 4" descr="http://memoriadigital.asturias.es/988/566825fc69c9b11025fc69c9b110f9020a0a____.jpg"/>
          <p:cNvPicPr>
            <a:picLocks noChangeAspect="1" noChangeArrowheads="1"/>
          </p:cNvPicPr>
          <p:nvPr/>
        </p:nvPicPr>
        <p:blipFill>
          <a:blip r:embed="rId2" cstate="screen"/>
          <a:srcRect/>
          <a:stretch>
            <a:fillRect/>
          </a:stretch>
        </p:blipFill>
        <p:spPr bwMode="auto">
          <a:xfrm>
            <a:off x="357158" y="500042"/>
            <a:ext cx="3214710" cy="58154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CuadroTexto"/>
          <p:cNvSpPr txBox="1"/>
          <p:nvPr/>
        </p:nvSpPr>
        <p:spPr>
          <a:xfrm>
            <a:off x="3857621" y="500042"/>
            <a:ext cx="4572032" cy="2831544"/>
          </a:xfrm>
          <a:prstGeom prst="rect">
            <a:avLst/>
          </a:prstGeom>
          <a:noFill/>
        </p:spPr>
        <p:txBody>
          <a:bodyPr wrap="square" rtlCol="0">
            <a:spAutoFit/>
          </a:bodyPr>
          <a:lstStyle/>
          <a:p>
            <a:r>
              <a:rPr lang="es-ES" sz="4000" dirty="0" smtClean="0"/>
              <a:t>Este catálogo es </a:t>
            </a:r>
          </a:p>
          <a:p>
            <a:r>
              <a:rPr lang="es-ES" sz="4000" dirty="0" smtClean="0"/>
              <a:t>exclusivamente de </a:t>
            </a:r>
          </a:p>
          <a:p>
            <a:r>
              <a:rPr lang="es-ES" sz="4000" dirty="0" smtClean="0"/>
              <a:t>Productos </a:t>
            </a:r>
          </a:p>
          <a:p>
            <a:r>
              <a:rPr lang="es-ES" sz="4000" dirty="0" smtClean="0"/>
              <a:t>textiles.</a:t>
            </a:r>
          </a:p>
          <a:p>
            <a:endParaRPr lang="es-ES" dirty="0"/>
          </a:p>
        </p:txBody>
      </p:sp>
      <p:sp>
        <p:nvSpPr>
          <p:cNvPr id="8" name="7 CuadroTexto"/>
          <p:cNvSpPr txBox="1"/>
          <p:nvPr/>
        </p:nvSpPr>
        <p:spPr>
          <a:xfrm>
            <a:off x="3857620" y="5643578"/>
            <a:ext cx="3266985" cy="461665"/>
          </a:xfrm>
          <a:prstGeom prst="rect">
            <a:avLst/>
          </a:prstGeom>
          <a:noFill/>
        </p:spPr>
        <p:txBody>
          <a:bodyPr wrap="none" rtlCol="0">
            <a:spAutoFit/>
          </a:bodyPr>
          <a:lstStyle/>
          <a:p>
            <a:r>
              <a:rPr lang="es-ES" sz="2400" dirty="0" smtClean="0"/>
              <a:t>Esperamos que os guste.</a:t>
            </a:r>
            <a:endParaRPr lang="es-ES" sz="2400" dirty="0"/>
          </a:p>
        </p:txBody>
      </p:sp>
      <p:pic>
        <p:nvPicPr>
          <p:cNvPr id="26628" name="Picture 4" descr="http://images04.olx.es/ui/5/47/27/1272995744_91664027_1-Fotos-de--Traje-de-asturiana-para-nina-1272995744.jpg"/>
          <p:cNvPicPr>
            <a:picLocks noChangeAspect="1" noChangeArrowheads="1"/>
          </p:cNvPicPr>
          <p:nvPr/>
        </p:nvPicPr>
        <p:blipFill>
          <a:blip r:embed="rId3" cstate="screen"/>
          <a:srcRect/>
          <a:stretch>
            <a:fillRect/>
          </a:stretch>
        </p:blipFill>
        <p:spPr bwMode="auto">
          <a:xfrm>
            <a:off x="6429388" y="2214554"/>
            <a:ext cx="2232752" cy="297541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785794"/>
            <a:ext cx="1400156" cy="631844"/>
          </a:xfrm>
          <a:solidFill>
            <a:schemeClr val="accent3">
              <a:lumMod val="40000"/>
              <a:lumOff val="60000"/>
            </a:schemeClr>
          </a:solidFill>
        </p:spPr>
        <p:txBody>
          <a:bodyPr>
            <a:normAutofit/>
          </a:bodyPr>
          <a:lstStyle/>
          <a:p>
            <a:r>
              <a:rPr lang="es-ES" sz="3200" b="1" dirty="0" smtClean="0">
                <a:solidFill>
                  <a:schemeClr val="bg1"/>
                </a:solidFill>
                <a:latin typeface="Calibri" pitchFamily="34" charset="0"/>
                <a:cs typeface="Calibri" pitchFamily="34" charset="0"/>
              </a:rPr>
              <a:t>ÍNDICE</a:t>
            </a:r>
            <a:endParaRPr lang="es-ES" sz="3200" b="1" dirty="0">
              <a:solidFill>
                <a:schemeClr val="bg1"/>
              </a:solidFill>
              <a:latin typeface="Calibri" pitchFamily="34" charset="0"/>
              <a:cs typeface="Calibri" pitchFamily="34" charset="0"/>
            </a:endParaRPr>
          </a:p>
        </p:txBody>
      </p:sp>
      <p:sp>
        <p:nvSpPr>
          <p:cNvPr id="3" name="2 Marcador de contenido"/>
          <p:cNvSpPr>
            <a:spLocks noGrp="1"/>
          </p:cNvSpPr>
          <p:nvPr>
            <p:ph sz="quarter" idx="1"/>
          </p:nvPr>
        </p:nvSpPr>
        <p:spPr/>
        <p:txBody>
          <a:bodyPr/>
          <a:lstStyle/>
          <a:p>
            <a:r>
              <a:rPr lang="es-ES" dirty="0" smtClean="0">
                <a:latin typeface="Calibri" pitchFamily="34" charset="0"/>
                <a:cs typeface="Calibri" pitchFamily="34" charset="0"/>
              </a:rPr>
              <a:t>Delantal</a:t>
            </a:r>
          </a:p>
          <a:p>
            <a:r>
              <a:rPr lang="es-ES" dirty="0" smtClean="0">
                <a:latin typeface="Calibri" pitchFamily="34" charset="0"/>
                <a:cs typeface="Calibri" pitchFamily="34" charset="0"/>
              </a:rPr>
              <a:t>Camiseta pintada a mano</a:t>
            </a:r>
          </a:p>
          <a:p>
            <a:r>
              <a:rPr lang="es-ES" dirty="0" smtClean="0">
                <a:latin typeface="Calibri" pitchFamily="34" charset="0"/>
                <a:cs typeface="Calibri" pitchFamily="34" charset="0"/>
              </a:rPr>
              <a:t>Camiseta I</a:t>
            </a:r>
          </a:p>
          <a:p>
            <a:r>
              <a:rPr lang="es-ES" dirty="0" smtClean="0">
                <a:latin typeface="Calibri" pitchFamily="34" charset="0"/>
                <a:cs typeface="Calibri" pitchFamily="34" charset="0"/>
              </a:rPr>
              <a:t>Camiseta II</a:t>
            </a:r>
          </a:p>
          <a:p>
            <a:r>
              <a:rPr lang="es-ES" dirty="0" smtClean="0">
                <a:latin typeface="Calibri" pitchFamily="34" charset="0"/>
                <a:cs typeface="Calibri" pitchFamily="34" charset="0"/>
              </a:rPr>
              <a:t>Camiseta</a:t>
            </a:r>
          </a:p>
          <a:p>
            <a:r>
              <a:rPr lang="es-ES" dirty="0" smtClean="0">
                <a:latin typeface="Calibri" pitchFamily="34" charset="0"/>
                <a:cs typeface="Calibri" pitchFamily="34" charset="0"/>
              </a:rPr>
              <a:t>Pañuelo o Fular</a:t>
            </a:r>
          </a:p>
          <a:p>
            <a:r>
              <a:rPr lang="es-ES" dirty="0" smtClean="0">
                <a:latin typeface="Calibri" pitchFamily="34" charset="0"/>
                <a:cs typeface="Calibri" pitchFamily="34" charset="0"/>
              </a:rPr>
              <a:t>Gorro</a:t>
            </a:r>
          </a:p>
          <a:p>
            <a:r>
              <a:rPr lang="es-ES" dirty="0" smtClean="0">
                <a:latin typeface="Calibri" pitchFamily="34" charset="0"/>
                <a:cs typeface="Calibri" pitchFamily="34" charset="0"/>
              </a:rPr>
              <a:t>Guantes</a:t>
            </a:r>
          </a:p>
          <a:p>
            <a:r>
              <a:rPr lang="es-ES" dirty="0" smtClean="0">
                <a:latin typeface="Calibri" pitchFamily="34" charset="0"/>
                <a:cs typeface="Calibri" pitchFamily="34" charset="0"/>
              </a:rPr>
              <a:t>Diadema</a:t>
            </a:r>
          </a:p>
        </p:txBody>
      </p:sp>
      <p:pic>
        <p:nvPicPr>
          <p:cNvPr id="1026" name="Picture 2" descr="C:\Users\Manuela\AppData\Local\Microsoft\Windows\Temporary Internet Files\Content.IE5\560W9536\MC900280976[1].wmf"/>
          <p:cNvPicPr>
            <a:picLocks noChangeAspect="1" noChangeArrowheads="1"/>
          </p:cNvPicPr>
          <p:nvPr/>
        </p:nvPicPr>
        <p:blipFill>
          <a:blip r:embed="rId2"/>
          <a:srcRect/>
          <a:stretch>
            <a:fillRect/>
          </a:stretch>
        </p:blipFill>
        <p:spPr bwMode="auto">
          <a:xfrm>
            <a:off x="5214942" y="285728"/>
            <a:ext cx="3206982" cy="2617076"/>
          </a:xfrm>
          <a:prstGeom prst="rect">
            <a:avLst/>
          </a:prstGeom>
          <a:noFill/>
        </p:spPr>
      </p:pic>
      <p:pic>
        <p:nvPicPr>
          <p:cNvPr id="1027" name="Picture 3" descr="C:\Users\Manuela\AppData\Local\Microsoft\Windows\Temporary Internet Files\Content.IE5\K8M37ZI1\MC900280975[1].wmf"/>
          <p:cNvPicPr>
            <a:picLocks noChangeAspect="1" noChangeArrowheads="1"/>
          </p:cNvPicPr>
          <p:nvPr/>
        </p:nvPicPr>
        <p:blipFill>
          <a:blip r:embed="rId3"/>
          <a:srcRect/>
          <a:stretch>
            <a:fillRect/>
          </a:stretch>
        </p:blipFill>
        <p:spPr bwMode="auto">
          <a:xfrm>
            <a:off x="3286116" y="2714620"/>
            <a:ext cx="2565149" cy="2242242"/>
          </a:xfrm>
          <a:prstGeom prst="rect">
            <a:avLst/>
          </a:prstGeom>
          <a:noFill/>
        </p:spPr>
      </p:pic>
      <p:pic>
        <p:nvPicPr>
          <p:cNvPr id="1028" name="Picture 4" descr="C:\Users\Manuela\AppData\Local\Microsoft\Windows\Temporary Internet Files\Content.IE5\560W9536\MC900237231[1].wmf"/>
          <p:cNvPicPr>
            <a:picLocks noChangeAspect="1" noChangeArrowheads="1"/>
          </p:cNvPicPr>
          <p:nvPr/>
        </p:nvPicPr>
        <p:blipFill>
          <a:blip r:embed="rId4"/>
          <a:srcRect/>
          <a:stretch>
            <a:fillRect/>
          </a:stretch>
        </p:blipFill>
        <p:spPr bwMode="auto">
          <a:xfrm>
            <a:off x="2071670" y="4850013"/>
            <a:ext cx="2670285" cy="2007987"/>
          </a:xfrm>
          <a:prstGeom prst="rect">
            <a:avLst/>
          </a:prstGeom>
          <a:noFill/>
        </p:spPr>
      </p:pic>
      <p:pic>
        <p:nvPicPr>
          <p:cNvPr id="1029" name="Picture 5" descr="C:\Users\Manuela\AppData\Local\Microsoft\Windows\Temporary Internet Files\Content.IE5\K8M37ZI1\MC900250983[1].wmf"/>
          <p:cNvPicPr>
            <a:picLocks noChangeAspect="1" noChangeArrowheads="1"/>
          </p:cNvPicPr>
          <p:nvPr/>
        </p:nvPicPr>
        <p:blipFill>
          <a:blip r:embed="rId5"/>
          <a:srcRect/>
          <a:stretch>
            <a:fillRect/>
          </a:stretch>
        </p:blipFill>
        <p:spPr bwMode="auto">
          <a:xfrm>
            <a:off x="6000760" y="3214686"/>
            <a:ext cx="2665522" cy="2786082"/>
          </a:xfrm>
          <a:prstGeom prst="rect">
            <a:avLst/>
          </a:prstGeom>
          <a:noFill/>
        </p:spPr>
      </p:pic>
      <p:pic>
        <p:nvPicPr>
          <p:cNvPr id="1031" name="Picture 7" descr="C:\Users\Manuela\AppData\Local\Microsoft\Windows\Temporary Internet Files\Content.IE5\K8M37ZI1\MC900234462[1].wmf"/>
          <p:cNvPicPr>
            <a:picLocks noChangeAspect="1" noChangeArrowheads="1"/>
          </p:cNvPicPr>
          <p:nvPr/>
        </p:nvPicPr>
        <p:blipFill>
          <a:blip r:embed="rId6"/>
          <a:srcRect/>
          <a:stretch>
            <a:fillRect/>
          </a:stretch>
        </p:blipFill>
        <p:spPr bwMode="auto">
          <a:xfrm>
            <a:off x="2500298" y="285728"/>
            <a:ext cx="2357454" cy="17629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161"/>
        </a:solidFill>
        <a:effectLst/>
      </p:bgPr>
    </p:bg>
    <p:spTree>
      <p:nvGrpSpPr>
        <p:cNvPr id="1" name=""/>
        <p:cNvGrpSpPr/>
        <p:nvPr/>
      </p:nvGrpSpPr>
      <p:grpSpPr>
        <a:xfrm>
          <a:off x="0" y="0"/>
          <a:ext cx="0" cy="0"/>
          <a:chOff x="0" y="0"/>
          <a:chExt cx="0" cy="0"/>
        </a:xfrm>
      </p:grpSpPr>
      <p:pic>
        <p:nvPicPr>
          <p:cNvPr id="25602" name="Picture 2" descr="http://centros3.pntic.mec.es/~sanped14/recetas/manzana.jpg"/>
          <p:cNvPicPr>
            <a:picLocks noChangeAspect="1" noChangeArrowheads="1"/>
          </p:cNvPicPr>
          <p:nvPr/>
        </p:nvPicPr>
        <p:blipFill>
          <a:blip r:embed="rId2"/>
          <a:srcRect/>
          <a:stretch>
            <a:fillRect/>
          </a:stretch>
        </p:blipFill>
        <p:spPr bwMode="auto">
          <a:xfrm>
            <a:off x="4572000" y="0"/>
            <a:ext cx="4045177" cy="4623061"/>
          </a:xfrm>
          <a:prstGeom prst="rect">
            <a:avLst/>
          </a:prstGeom>
          <a:noFill/>
        </p:spPr>
      </p:pic>
      <p:sp>
        <p:nvSpPr>
          <p:cNvPr id="2" name="1 Título"/>
          <p:cNvSpPr>
            <a:spLocks noGrp="1"/>
          </p:cNvSpPr>
          <p:nvPr>
            <p:ph type="title"/>
          </p:nvPr>
        </p:nvSpPr>
        <p:spPr>
          <a:xfrm>
            <a:off x="457200" y="274638"/>
            <a:ext cx="3829048" cy="1154098"/>
          </a:xfrm>
          <a:solidFill>
            <a:srgbClr val="FFC000"/>
          </a:solidFill>
          <a:ln>
            <a:solidFill>
              <a:schemeClr val="tx1"/>
            </a:solidFill>
          </a:ln>
        </p:spPr>
        <p:txBody>
          <a:bodyPr>
            <a:normAutofit/>
          </a:bodyPr>
          <a:lstStyle/>
          <a:p>
            <a:r>
              <a:rPr lang="es-ES" sz="5400" dirty="0" smtClean="0">
                <a:solidFill>
                  <a:srgbClr val="C00000"/>
                </a:solidFill>
              </a:rPr>
              <a:t>D</a:t>
            </a:r>
            <a:r>
              <a:rPr lang="es-ES" sz="5400" dirty="0" smtClean="0">
                <a:solidFill>
                  <a:srgbClr val="FF0000"/>
                </a:solidFill>
              </a:rPr>
              <a:t>e</a:t>
            </a:r>
            <a:r>
              <a:rPr lang="es-ES" sz="5400" dirty="0" smtClean="0">
                <a:solidFill>
                  <a:srgbClr val="FFFF00"/>
                </a:solidFill>
              </a:rPr>
              <a:t>l</a:t>
            </a:r>
            <a:r>
              <a:rPr lang="es-ES" sz="5400" dirty="0" smtClean="0">
                <a:solidFill>
                  <a:schemeClr val="tx1">
                    <a:lumMod val="75000"/>
                    <a:lumOff val="25000"/>
                  </a:schemeClr>
                </a:solidFill>
              </a:rPr>
              <a:t>a</a:t>
            </a:r>
            <a:r>
              <a:rPr lang="es-ES" sz="5400" dirty="0" smtClean="0">
                <a:solidFill>
                  <a:srgbClr val="00B050"/>
                </a:solidFill>
              </a:rPr>
              <a:t>n</a:t>
            </a:r>
            <a:r>
              <a:rPr lang="es-ES" sz="5400" dirty="0" smtClean="0">
                <a:solidFill>
                  <a:srgbClr val="00B0F0"/>
                </a:solidFill>
              </a:rPr>
              <a:t>t</a:t>
            </a:r>
            <a:r>
              <a:rPr lang="es-ES" sz="5400" dirty="0" smtClean="0">
                <a:solidFill>
                  <a:srgbClr val="0070C0"/>
                </a:solidFill>
              </a:rPr>
              <a:t>a</a:t>
            </a:r>
            <a:r>
              <a:rPr lang="es-ES" sz="5400" dirty="0" smtClean="0">
                <a:solidFill>
                  <a:srgbClr val="002060"/>
                </a:solidFill>
              </a:rPr>
              <a:t>l</a:t>
            </a:r>
            <a:r>
              <a:rPr lang="es-ES" sz="5400" dirty="0" smtClean="0"/>
              <a:t> </a:t>
            </a:r>
            <a:endParaRPr lang="es-ES" sz="5400" dirty="0"/>
          </a:p>
        </p:txBody>
      </p:sp>
      <p:pic>
        <p:nvPicPr>
          <p:cNvPr id="4" name="3 Imagen" descr="IMG_7221.JPG"/>
          <p:cNvPicPr>
            <a:picLocks noChangeAspect="1"/>
          </p:cNvPicPr>
          <p:nvPr/>
        </p:nvPicPr>
        <p:blipFill>
          <a:blip r:embed="rId3" cstate="screen"/>
          <a:stretch>
            <a:fillRect/>
          </a:stretch>
        </p:blipFill>
        <p:spPr>
          <a:xfrm>
            <a:off x="357158" y="1643050"/>
            <a:ext cx="3571900" cy="4762533"/>
          </a:xfrm>
          <a:prstGeom prst="rect">
            <a:avLst/>
          </a:prstGeom>
        </p:spPr>
      </p:pic>
      <p:sp>
        <p:nvSpPr>
          <p:cNvPr id="5" name="4 CuadroTexto"/>
          <p:cNvSpPr txBox="1"/>
          <p:nvPr/>
        </p:nvSpPr>
        <p:spPr>
          <a:xfrm>
            <a:off x="5072066" y="1071546"/>
            <a:ext cx="3500462" cy="2585323"/>
          </a:xfrm>
          <a:prstGeom prst="rect">
            <a:avLst/>
          </a:prstGeom>
          <a:noFill/>
        </p:spPr>
        <p:txBody>
          <a:bodyPr wrap="square" rtlCol="0">
            <a:spAutoFit/>
          </a:bodyPr>
          <a:lstStyle/>
          <a:p>
            <a:endParaRPr lang="es-ES" dirty="0" smtClean="0"/>
          </a:p>
          <a:p>
            <a:r>
              <a:rPr lang="es-ES" dirty="0" smtClean="0">
                <a:solidFill>
                  <a:schemeClr val="bg1"/>
                </a:solidFill>
              </a:rPr>
              <a:t>Como pueden ver en la foto es un delantal rojo. En la parte superior está grabado el título de una receta que describe un poco mas abajo al lado de una vaca felizmente cocinando la receta que el delantal nos explica cómo realizar.</a:t>
            </a:r>
          </a:p>
        </p:txBody>
      </p:sp>
      <p:sp>
        <p:nvSpPr>
          <p:cNvPr id="6" name="5 CuadroTexto"/>
          <p:cNvSpPr txBox="1"/>
          <p:nvPr/>
        </p:nvSpPr>
        <p:spPr>
          <a:xfrm>
            <a:off x="4429124" y="5143512"/>
            <a:ext cx="2928957" cy="1500198"/>
          </a:xfrm>
          <a:prstGeom prst="rect">
            <a:avLst/>
          </a:prstGeom>
          <a:solidFill>
            <a:srgbClr val="FFFF00"/>
          </a:solidFill>
        </p:spPr>
        <p:txBody>
          <a:bodyPr wrap="square" rtlCol="0">
            <a:spAutoFit/>
          </a:bodyPr>
          <a:lstStyle/>
          <a:p>
            <a:r>
              <a:rPr lang="es-ES" dirty="0" smtClean="0"/>
              <a:t>Material: plástico             </a:t>
            </a:r>
          </a:p>
          <a:p>
            <a:r>
              <a:rPr lang="es-ES" dirty="0" smtClean="0"/>
              <a:t>Se manda en series de varias unidades por cajas. </a:t>
            </a:r>
          </a:p>
          <a:p>
            <a:endParaRPr lang="es-ES" dirty="0" smtClean="0"/>
          </a:p>
        </p:txBody>
      </p:sp>
      <p:sp>
        <p:nvSpPr>
          <p:cNvPr id="7" name="6 CuadroTexto"/>
          <p:cNvSpPr txBox="1"/>
          <p:nvPr/>
        </p:nvSpPr>
        <p:spPr>
          <a:xfrm>
            <a:off x="4429124" y="4786322"/>
            <a:ext cx="2928958" cy="369332"/>
          </a:xfrm>
          <a:prstGeom prst="rect">
            <a:avLst/>
          </a:prstGeom>
          <a:solidFill>
            <a:schemeClr val="accent1">
              <a:lumMod val="75000"/>
            </a:schemeClr>
          </a:solidFill>
        </p:spPr>
        <p:txBody>
          <a:bodyPr wrap="square" rtlCol="0">
            <a:spAutoFit/>
          </a:bodyPr>
          <a:lstStyle/>
          <a:p>
            <a:r>
              <a:rPr lang="es-ES" dirty="0" smtClean="0">
                <a:solidFill>
                  <a:srgbClr val="FFFF00"/>
                </a:solidFill>
              </a:rPr>
              <a:t>Precio: 6.90€ negociables</a:t>
            </a:r>
            <a:endParaRPr lang="es-ES"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AFD7"/>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14282" y="428604"/>
            <a:ext cx="5572164" cy="714396"/>
          </a:xfrm>
          <a:solidFill>
            <a:srgbClr val="7030A0"/>
          </a:solidFill>
        </p:spPr>
        <p:txBody>
          <a:bodyPr/>
          <a:lstStyle/>
          <a:p>
            <a:r>
              <a:rPr lang="es-ES" dirty="0" smtClean="0">
                <a:solidFill>
                  <a:srgbClr val="C00000"/>
                </a:solidFill>
              </a:rPr>
              <a:t>C</a:t>
            </a:r>
            <a:r>
              <a:rPr lang="es-ES" dirty="0" smtClean="0">
                <a:solidFill>
                  <a:srgbClr val="FF0000"/>
                </a:solidFill>
              </a:rPr>
              <a:t>a</a:t>
            </a:r>
            <a:r>
              <a:rPr lang="es-ES" dirty="0" smtClean="0">
                <a:solidFill>
                  <a:srgbClr val="FFC000"/>
                </a:solidFill>
              </a:rPr>
              <a:t>m</a:t>
            </a:r>
            <a:r>
              <a:rPr lang="es-ES" dirty="0" smtClean="0">
                <a:solidFill>
                  <a:srgbClr val="92D050"/>
                </a:solidFill>
              </a:rPr>
              <a:t>i</a:t>
            </a:r>
            <a:r>
              <a:rPr lang="es-ES" dirty="0" smtClean="0">
                <a:solidFill>
                  <a:srgbClr val="00B050"/>
                </a:solidFill>
              </a:rPr>
              <a:t>s</a:t>
            </a:r>
            <a:r>
              <a:rPr lang="es-ES" dirty="0" smtClean="0">
                <a:solidFill>
                  <a:srgbClr val="00B0F0"/>
                </a:solidFill>
              </a:rPr>
              <a:t>e</a:t>
            </a:r>
            <a:r>
              <a:rPr lang="es-ES" dirty="0" smtClean="0">
                <a:solidFill>
                  <a:srgbClr val="0070C0"/>
                </a:solidFill>
              </a:rPr>
              <a:t>t</a:t>
            </a:r>
            <a:r>
              <a:rPr lang="es-ES" dirty="0" smtClean="0">
                <a:solidFill>
                  <a:srgbClr val="002060"/>
                </a:solidFill>
              </a:rPr>
              <a:t>a</a:t>
            </a:r>
            <a:r>
              <a:rPr lang="es-ES" dirty="0" smtClean="0"/>
              <a:t> </a:t>
            </a:r>
            <a:r>
              <a:rPr lang="es-ES" dirty="0" smtClean="0">
                <a:solidFill>
                  <a:schemeClr val="bg1"/>
                </a:solidFill>
              </a:rPr>
              <a:t>p</a:t>
            </a:r>
            <a:r>
              <a:rPr lang="es-ES" dirty="0" smtClean="0">
                <a:solidFill>
                  <a:srgbClr val="C00000"/>
                </a:solidFill>
              </a:rPr>
              <a:t>i</a:t>
            </a:r>
            <a:r>
              <a:rPr lang="es-ES" dirty="0" smtClean="0">
                <a:solidFill>
                  <a:srgbClr val="FF0000"/>
                </a:solidFill>
              </a:rPr>
              <a:t>n</a:t>
            </a:r>
            <a:r>
              <a:rPr lang="es-ES" dirty="0" smtClean="0">
                <a:solidFill>
                  <a:srgbClr val="FFC000"/>
                </a:solidFill>
              </a:rPr>
              <a:t>t</a:t>
            </a:r>
            <a:r>
              <a:rPr lang="es-ES" dirty="0" smtClean="0">
                <a:solidFill>
                  <a:srgbClr val="92D050"/>
                </a:solidFill>
              </a:rPr>
              <a:t>a</a:t>
            </a:r>
            <a:r>
              <a:rPr lang="es-ES" dirty="0" smtClean="0">
                <a:solidFill>
                  <a:srgbClr val="00B050"/>
                </a:solidFill>
              </a:rPr>
              <a:t>d</a:t>
            </a:r>
            <a:r>
              <a:rPr lang="es-ES" dirty="0" smtClean="0">
                <a:solidFill>
                  <a:srgbClr val="00B0F0"/>
                </a:solidFill>
              </a:rPr>
              <a:t>a</a:t>
            </a:r>
            <a:r>
              <a:rPr lang="es-ES" dirty="0" smtClean="0"/>
              <a:t> </a:t>
            </a:r>
            <a:r>
              <a:rPr lang="es-ES" dirty="0" smtClean="0">
                <a:solidFill>
                  <a:srgbClr val="0070C0"/>
                </a:solidFill>
              </a:rPr>
              <a:t>a</a:t>
            </a:r>
            <a:r>
              <a:rPr lang="es-ES" dirty="0" smtClean="0"/>
              <a:t> </a:t>
            </a:r>
            <a:r>
              <a:rPr lang="es-ES" dirty="0" smtClean="0">
                <a:solidFill>
                  <a:srgbClr val="002060"/>
                </a:solidFill>
              </a:rPr>
              <a:t>m</a:t>
            </a:r>
            <a:r>
              <a:rPr lang="es-ES" dirty="0" smtClean="0">
                <a:solidFill>
                  <a:schemeClr val="bg1"/>
                </a:solidFill>
              </a:rPr>
              <a:t>a</a:t>
            </a:r>
            <a:r>
              <a:rPr lang="es-ES" dirty="0" smtClean="0">
                <a:solidFill>
                  <a:srgbClr val="C00000"/>
                </a:solidFill>
              </a:rPr>
              <a:t>n</a:t>
            </a:r>
            <a:r>
              <a:rPr lang="es-ES" dirty="0" smtClean="0">
                <a:solidFill>
                  <a:srgbClr val="FF0000"/>
                </a:solidFill>
              </a:rPr>
              <a:t>o</a:t>
            </a:r>
            <a:endParaRPr lang="es-ES" dirty="0">
              <a:solidFill>
                <a:srgbClr val="FF0000"/>
              </a:solidFill>
            </a:endParaRPr>
          </a:p>
        </p:txBody>
      </p:sp>
      <p:pic>
        <p:nvPicPr>
          <p:cNvPr id="4" name="3 Imagen" descr="IMG_7222.JPG"/>
          <p:cNvPicPr>
            <a:picLocks noChangeAspect="1"/>
          </p:cNvPicPr>
          <p:nvPr/>
        </p:nvPicPr>
        <p:blipFill>
          <a:blip r:embed="rId2" cstate="screen"/>
          <a:stretch>
            <a:fillRect/>
          </a:stretch>
        </p:blipFill>
        <p:spPr>
          <a:xfrm>
            <a:off x="214281" y="1142984"/>
            <a:ext cx="3802281" cy="4500594"/>
          </a:xfrm>
          <a:prstGeom prst="rect">
            <a:avLst/>
          </a:prstGeom>
        </p:spPr>
      </p:pic>
      <p:sp>
        <p:nvSpPr>
          <p:cNvPr id="5" name="4 CuadroTexto"/>
          <p:cNvSpPr txBox="1"/>
          <p:nvPr/>
        </p:nvSpPr>
        <p:spPr>
          <a:xfrm>
            <a:off x="5786446" y="1000108"/>
            <a:ext cx="2786082" cy="3693319"/>
          </a:xfrm>
          <a:prstGeom prst="rect">
            <a:avLst/>
          </a:prstGeom>
          <a:solidFill>
            <a:schemeClr val="bg1"/>
          </a:solidFill>
        </p:spPr>
        <p:txBody>
          <a:bodyPr wrap="square" rtlCol="0">
            <a:spAutoFit/>
          </a:bodyPr>
          <a:lstStyle/>
          <a:p>
            <a:r>
              <a:rPr lang="es-ES" dirty="0" smtClean="0">
                <a:solidFill>
                  <a:srgbClr val="7030A0"/>
                </a:solidFill>
              </a:rPr>
              <a:t>Se trata de una </a:t>
            </a:r>
            <a:r>
              <a:rPr lang="es-ES" dirty="0" smtClean="0">
                <a:solidFill>
                  <a:schemeClr val="accent2">
                    <a:lumMod val="50000"/>
                  </a:schemeClr>
                </a:solidFill>
              </a:rPr>
              <a:t>camiseta en tono verde, </a:t>
            </a:r>
            <a:r>
              <a:rPr lang="es-ES" dirty="0" smtClean="0">
                <a:solidFill>
                  <a:srgbClr val="7030A0"/>
                </a:solidFill>
              </a:rPr>
              <a:t>se diferencia de las </a:t>
            </a:r>
            <a:r>
              <a:rPr lang="es-ES" dirty="0" smtClean="0">
                <a:solidFill>
                  <a:schemeClr val="accent2">
                    <a:lumMod val="50000"/>
                  </a:schemeClr>
                </a:solidFill>
              </a:rPr>
              <a:t>demás camisetas en que </a:t>
            </a:r>
            <a:r>
              <a:rPr lang="es-ES" dirty="0" smtClean="0">
                <a:solidFill>
                  <a:srgbClr val="7030A0"/>
                </a:solidFill>
              </a:rPr>
              <a:t>el estampado está </a:t>
            </a:r>
            <a:r>
              <a:rPr lang="es-ES" dirty="0" smtClean="0">
                <a:solidFill>
                  <a:schemeClr val="accent2">
                    <a:lumMod val="50000"/>
                  </a:schemeClr>
                </a:solidFill>
              </a:rPr>
              <a:t>dibujado a mano, en vez </a:t>
            </a:r>
            <a:r>
              <a:rPr lang="es-ES" dirty="0" smtClean="0">
                <a:solidFill>
                  <a:srgbClr val="7030A0"/>
                </a:solidFill>
              </a:rPr>
              <a:t>de impreso desde una </a:t>
            </a:r>
            <a:r>
              <a:rPr lang="es-ES" dirty="0" smtClean="0">
                <a:solidFill>
                  <a:schemeClr val="accent2">
                    <a:lumMod val="50000"/>
                  </a:schemeClr>
                </a:solidFill>
              </a:rPr>
              <a:t>plantilla. El dibujo es </a:t>
            </a:r>
            <a:r>
              <a:rPr lang="es-ES" dirty="0" smtClean="0">
                <a:solidFill>
                  <a:srgbClr val="7030A0"/>
                </a:solidFill>
              </a:rPr>
              <a:t>una Xana, un personaje </a:t>
            </a:r>
            <a:r>
              <a:rPr lang="es-ES" dirty="0" smtClean="0">
                <a:solidFill>
                  <a:schemeClr val="accent2">
                    <a:lumMod val="50000"/>
                  </a:schemeClr>
                </a:solidFill>
              </a:rPr>
              <a:t>de la mitología </a:t>
            </a:r>
            <a:r>
              <a:rPr lang="es-ES" dirty="0" smtClean="0">
                <a:solidFill>
                  <a:srgbClr val="7030A0"/>
                </a:solidFill>
              </a:rPr>
              <a:t>asturiana muy popular.</a:t>
            </a:r>
          </a:p>
          <a:p>
            <a:endParaRPr lang="es-ES" dirty="0" smtClean="0">
              <a:solidFill>
                <a:srgbClr val="7030A0"/>
              </a:solidFill>
            </a:endParaRPr>
          </a:p>
          <a:p>
            <a:endParaRPr lang="es-ES" dirty="0">
              <a:solidFill>
                <a:srgbClr val="00B0F0"/>
              </a:solidFill>
            </a:endParaRPr>
          </a:p>
        </p:txBody>
      </p:sp>
      <p:sp>
        <p:nvSpPr>
          <p:cNvPr id="6" name="5 CuadroTexto"/>
          <p:cNvSpPr txBox="1"/>
          <p:nvPr/>
        </p:nvSpPr>
        <p:spPr>
          <a:xfrm>
            <a:off x="5857884" y="4071942"/>
            <a:ext cx="1234825" cy="369332"/>
          </a:xfrm>
          <a:prstGeom prst="rect">
            <a:avLst/>
          </a:prstGeom>
          <a:noFill/>
        </p:spPr>
        <p:txBody>
          <a:bodyPr wrap="none" rtlCol="0">
            <a:spAutoFit/>
          </a:bodyPr>
          <a:lstStyle/>
          <a:p>
            <a:r>
              <a:rPr lang="es-ES" dirty="0" smtClean="0"/>
              <a:t>Precio: 33€</a:t>
            </a:r>
            <a:endParaRPr lang="es-ES" dirty="0"/>
          </a:p>
        </p:txBody>
      </p:sp>
      <p:sp>
        <p:nvSpPr>
          <p:cNvPr id="7" name="6 CuadroTexto"/>
          <p:cNvSpPr txBox="1"/>
          <p:nvPr/>
        </p:nvSpPr>
        <p:spPr>
          <a:xfrm>
            <a:off x="4000496" y="4714884"/>
            <a:ext cx="3500462" cy="923330"/>
          </a:xfrm>
          <a:prstGeom prst="rect">
            <a:avLst/>
          </a:prstGeom>
          <a:solidFill>
            <a:schemeClr val="accent6">
              <a:lumMod val="75000"/>
            </a:schemeClr>
          </a:solidFill>
        </p:spPr>
        <p:txBody>
          <a:bodyPr wrap="square" rtlCol="0">
            <a:spAutoFit/>
          </a:bodyPr>
          <a:lstStyle/>
          <a:p>
            <a:r>
              <a:rPr lang="es-ES" dirty="0" smtClean="0">
                <a:solidFill>
                  <a:schemeClr val="bg1"/>
                </a:solidFill>
              </a:rPr>
              <a:t>Material: algodón.</a:t>
            </a:r>
          </a:p>
          <a:p>
            <a:r>
              <a:rPr lang="es-ES" dirty="0" smtClean="0">
                <a:solidFill>
                  <a:schemeClr val="bg1"/>
                </a:solidFill>
              </a:rPr>
              <a:t>Se manda en series de varias unidades por cajas.</a:t>
            </a:r>
          </a:p>
        </p:txBody>
      </p:sp>
      <p:pic>
        <p:nvPicPr>
          <p:cNvPr id="24582" name="Picture 6" descr="http://bp0.blogger.com/_be0SWc9LM3s/RyIqskiyWbI/AAAAAAAAAQw/QfloxdeKG8c/s320/xana.jpg"/>
          <p:cNvPicPr>
            <a:picLocks noChangeAspect="1" noChangeArrowheads="1"/>
          </p:cNvPicPr>
          <p:nvPr/>
        </p:nvPicPr>
        <p:blipFill>
          <a:blip r:embed="rId3"/>
          <a:srcRect/>
          <a:stretch>
            <a:fillRect/>
          </a:stretch>
        </p:blipFill>
        <p:spPr bwMode="auto">
          <a:xfrm>
            <a:off x="4214810" y="1142984"/>
            <a:ext cx="1570804" cy="2405059"/>
          </a:xfrm>
          <a:prstGeom prst="rect">
            <a:avLst/>
          </a:prstGeom>
          <a:noFill/>
        </p:spPr>
      </p:pic>
      <p:pic>
        <p:nvPicPr>
          <p:cNvPr id="24587" name="Picture 11" descr="C:\Users\Manuela\Pictures\eje.jpg"/>
          <p:cNvPicPr>
            <a:picLocks noChangeAspect="1" noChangeArrowheads="1"/>
          </p:cNvPicPr>
          <p:nvPr/>
        </p:nvPicPr>
        <p:blipFill>
          <a:blip r:embed="rId4" cstate="screen"/>
          <a:srcRect/>
          <a:stretch>
            <a:fillRect/>
          </a:stretch>
        </p:blipFill>
        <p:spPr bwMode="auto">
          <a:xfrm>
            <a:off x="1495464" y="5643578"/>
            <a:ext cx="2505032" cy="857255"/>
          </a:xfrm>
          <a:prstGeom prst="rect">
            <a:avLst/>
          </a:prstGeom>
          <a:noFill/>
        </p:spPr>
      </p:pic>
      <p:pic>
        <p:nvPicPr>
          <p:cNvPr id="24588" name="Picture 12" descr="C:\Users\Manuela\Pictures\eje.jpg"/>
          <p:cNvPicPr>
            <a:picLocks noChangeAspect="1" noChangeArrowheads="1"/>
          </p:cNvPicPr>
          <p:nvPr/>
        </p:nvPicPr>
        <p:blipFill>
          <a:blip r:embed="rId5" cstate="screen"/>
          <a:srcRect/>
          <a:stretch>
            <a:fillRect/>
          </a:stretch>
        </p:blipFill>
        <p:spPr bwMode="auto">
          <a:xfrm>
            <a:off x="5786446" y="432410"/>
            <a:ext cx="1714512" cy="58672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3556" name="Picture 4" descr="http://mentefija.files.wordpress.com/2008/04/vaca.gif"/>
          <p:cNvPicPr>
            <a:picLocks noChangeAspect="1" noChangeArrowheads="1"/>
          </p:cNvPicPr>
          <p:nvPr/>
        </p:nvPicPr>
        <p:blipFill>
          <a:blip r:embed="rId2">
            <a:lum bright="-100000" contrast="-100000"/>
          </a:blip>
          <a:srcRect/>
          <a:stretch>
            <a:fillRect/>
          </a:stretch>
        </p:blipFill>
        <p:spPr bwMode="auto">
          <a:xfrm>
            <a:off x="2143108" y="3929066"/>
            <a:ext cx="3552498" cy="2643182"/>
          </a:xfrm>
          <a:prstGeom prst="rect">
            <a:avLst/>
          </a:prstGeom>
          <a:noFill/>
          <a:ln>
            <a:noFill/>
          </a:ln>
          <a:effectLst>
            <a:outerShdw blurRad="50800" dist="50800" dir="5400000" algn="ctr" rotWithShape="0">
              <a:schemeClr val="bg1"/>
            </a:outerShdw>
          </a:effectLst>
        </p:spPr>
      </p:pic>
      <p:sp>
        <p:nvSpPr>
          <p:cNvPr id="2" name="1 Título"/>
          <p:cNvSpPr>
            <a:spLocks noGrp="1"/>
          </p:cNvSpPr>
          <p:nvPr>
            <p:ph type="title"/>
          </p:nvPr>
        </p:nvSpPr>
        <p:spPr>
          <a:xfrm>
            <a:off x="428596" y="357166"/>
            <a:ext cx="2928958" cy="714380"/>
          </a:xfrm>
          <a:solidFill>
            <a:srgbClr val="85AEFF"/>
          </a:solidFill>
          <a:ln>
            <a:solidFill>
              <a:schemeClr val="tx1"/>
            </a:solidFill>
          </a:ln>
        </p:spPr>
        <p:txBody>
          <a:bodyPr>
            <a:normAutofit/>
          </a:bodyPr>
          <a:lstStyle/>
          <a:p>
            <a:r>
              <a:rPr lang="es-ES" sz="4000" dirty="0" smtClean="0">
                <a:solidFill>
                  <a:srgbClr val="C00000"/>
                </a:solidFill>
              </a:rPr>
              <a:t>S</a:t>
            </a:r>
            <a:r>
              <a:rPr lang="es-ES" sz="4000" dirty="0" smtClean="0">
                <a:solidFill>
                  <a:srgbClr val="FF0000"/>
                </a:solidFill>
              </a:rPr>
              <a:t>u</a:t>
            </a:r>
            <a:r>
              <a:rPr lang="es-ES" sz="4000" dirty="0" smtClean="0">
                <a:solidFill>
                  <a:srgbClr val="FFC000"/>
                </a:solidFill>
              </a:rPr>
              <a:t>d</a:t>
            </a:r>
            <a:r>
              <a:rPr lang="es-ES" sz="4000" dirty="0" smtClean="0">
                <a:solidFill>
                  <a:srgbClr val="92D050"/>
                </a:solidFill>
              </a:rPr>
              <a:t>a</a:t>
            </a:r>
            <a:r>
              <a:rPr lang="es-ES" sz="4000" dirty="0" smtClean="0">
                <a:solidFill>
                  <a:srgbClr val="00B050"/>
                </a:solidFill>
              </a:rPr>
              <a:t>d</a:t>
            </a:r>
            <a:r>
              <a:rPr lang="es-ES" sz="4000" dirty="0" smtClean="0">
                <a:solidFill>
                  <a:srgbClr val="0070C0"/>
                </a:solidFill>
              </a:rPr>
              <a:t>e</a:t>
            </a:r>
            <a:r>
              <a:rPr lang="es-ES" sz="4000" dirty="0" smtClean="0">
                <a:solidFill>
                  <a:srgbClr val="002060"/>
                </a:solidFill>
              </a:rPr>
              <a:t>r</a:t>
            </a:r>
            <a:r>
              <a:rPr lang="es-ES" sz="4000" dirty="0" smtClean="0">
                <a:solidFill>
                  <a:srgbClr val="7030A0"/>
                </a:solidFill>
              </a:rPr>
              <a:t>a</a:t>
            </a:r>
            <a:endParaRPr lang="es-ES" sz="4000" dirty="0">
              <a:solidFill>
                <a:srgbClr val="7030A0"/>
              </a:solidFill>
            </a:endParaRPr>
          </a:p>
        </p:txBody>
      </p:sp>
      <p:pic>
        <p:nvPicPr>
          <p:cNvPr id="4" name="3 Imagen" descr="IMG_7227.JPG"/>
          <p:cNvPicPr>
            <a:picLocks noChangeAspect="1"/>
          </p:cNvPicPr>
          <p:nvPr/>
        </p:nvPicPr>
        <p:blipFill>
          <a:blip r:embed="rId3" cstate="screen"/>
          <a:stretch>
            <a:fillRect/>
          </a:stretch>
        </p:blipFill>
        <p:spPr>
          <a:xfrm>
            <a:off x="285720" y="1619214"/>
            <a:ext cx="3929090" cy="5238786"/>
          </a:xfrm>
          <a:prstGeom prst="rect">
            <a:avLst/>
          </a:prstGeom>
        </p:spPr>
      </p:pic>
      <p:sp>
        <p:nvSpPr>
          <p:cNvPr id="5" name="4 CuadroTexto"/>
          <p:cNvSpPr txBox="1"/>
          <p:nvPr/>
        </p:nvSpPr>
        <p:spPr>
          <a:xfrm>
            <a:off x="4429124" y="214290"/>
            <a:ext cx="4214842" cy="3539430"/>
          </a:xfrm>
          <a:prstGeom prst="rect">
            <a:avLst/>
          </a:prstGeom>
          <a:solidFill>
            <a:srgbClr val="FF6161"/>
          </a:solidFill>
        </p:spPr>
        <p:txBody>
          <a:bodyPr wrap="square" rtlCol="0">
            <a:spAutoFit/>
          </a:bodyPr>
          <a:lstStyle/>
          <a:p>
            <a:r>
              <a:rPr lang="es-ES" sz="2800" dirty="0" smtClean="0">
                <a:solidFill>
                  <a:srgbClr val="FFFF00"/>
                </a:solidFill>
              </a:rPr>
              <a:t>Sudadera verde, de textura gorda y de calidad. En ella, esta impresa una foto de un coche de fórmula 1, que conduce una vaca (animal mas conocido en Asturias) </a:t>
            </a:r>
            <a:endParaRPr lang="es-ES" sz="2800" dirty="0">
              <a:solidFill>
                <a:srgbClr val="FFFF00"/>
              </a:solidFill>
            </a:endParaRPr>
          </a:p>
        </p:txBody>
      </p:sp>
      <p:sp>
        <p:nvSpPr>
          <p:cNvPr id="6" name="5 CuadroTexto"/>
          <p:cNvSpPr txBox="1"/>
          <p:nvPr/>
        </p:nvSpPr>
        <p:spPr>
          <a:xfrm>
            <a:off x="5643570" y="3786190"/>
            <a:ext cx="2965877" cy="369332"/>
          </a:xfrm>
          <a:prstGeom prst="rect">
            <a:avLst/>
          </a:prstGeom>
          <a:solidFill>
            <a:schemeClr val="bg1"/>
          </a:solidFill>
        </p:spPr>
        <p:txBody>
          <a:bodyPr wrap="none" rtlCol="0">
            <a:spAutoFit/>
          </a:bodyPr>
          <a:lstStyle/>
          <a:p>
            <a:r>
              <a:rPr lang="es-ES" dirty="0" smtClean="0">
                <a:solidFill>
                  <a:srgbClr val="C00000"/>
                </a:solidFill>
              </a:rPr>
              <a:t>Precio: 19.90€ negociables</a:t>
            </a:r>
            <a:endParaRPr lang="es-ES" dirty="0">
              <a:solidFill>
                <a:srgbClr val="C00000"/>
              </a:solidFill>
            </a:endParaRPr>
          </a:p>
        </p:txBody>
      </p:sp>
      <p:sp>
        <p:nvSpPr>
          <p:cNvPr id="7" name="6 CuadroTexto"/>
          <p:cNvSpPr txBox="1"/>
          <p:nvPr/>
        </p:nvSpPr>
        <p:spPr>
          <a:xfrm>
            <a:off x="5786446" y="4214818"/>
            <a:ext cx="2857520" cy="1200329"/>
          </a:xfrm>
          <a:prstGeom prst="rect">
            <a:avLst/>
          </a:prstGeom>
          <a:solidFill>
            <a:srgbClr val="FFFF00"/>
          </a:solidFill>
        </p:spPr>
        <p:txBody>
          <a:bodyPr wrap="square" rtlCol="0">
            <a:spAutoFit/>
          </a:bodyPr>
          <a:lstStyle/>
          <a:p>
            <a:r>
              <a:rPr lang="es-ES" dirty="0" smtClean="0"/>
              <a:t>Material: algodón.</a:t>
            </a:r>
          </a:p>
          <a:p>
            <a:r>
              <a:rPr lang="es-ES" dirty="0" smtClean="0"/>
              <a:t>Se manda en series de varias unidades por cajas.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9E27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28596" y="285728"/>
            <a:ext cx="3286148" cy="928694"/>
          </a:xfrm>
          <a:solidFill>
            <a:srgbClr val="FFFF00"/>
          </a:solidFill>
          <a:ln>
            <a:solidFill>
              <a:schemeClr val="tx1"/>
            </a:solidFill>
          </a:ln>
        </p:spPr>
        <p:txBody>
          <a:bodyPr>
            <a:normAutofit/>
          </a:bodyPr>
          <a:lstStyle/>
          <a:p>
            <a:r>
              <a:rPr lang="es-ES" sz="3600" dirty="0" smtClean="0">
                <a:solidFill>
                  <a:srgbClr val="C00000"/>
                </a:solidFill>
              </a:rPr>
              <a:t>C</a:t>
            </a:r>
            <a:r>
              <a:rPr lang="es-ES" sz="3600" dirty="0" smtClean="0">
                <a:solidFill>
                  <a:srgbClr val="FF0000"/>
                </a:solidFill>
              </a:rPr>
              <a:t>a</a:t>
            </a:r>
            <a:r>
              <a:rPr lang="es-ES" sz="3600" dirty="0" smtClean="0">
                <a:solidFill>
                  <a:srgbClr val="FFC000"/>
                </a:solidFill>
              </a:rPr>
              <a:t>m</a:t>
            </a:r>
            <a:r>
              <a:rPr lang="es-ES" sz="3600" dirty="0" smtClean="0">
                <a:solidFill>
                  <a:srgbClr val="92D050"/>
                </a:solidFill>
              </a:rPr>
              <a:t>i</a:t>
            </a:r>
            <a:r>
              <a:rPr lang="es-ES" sz="3600" dirty="0" smtClean="0">
                <a:solidFill>
                  <a:srgbClr val="00B050"/>
                </a:solidFill>
              </a:rPr>
              <a:t>s</a:t>
            </a:r>
            <a:r>
              <a:rPr lang="es-ES" sz="3600" dirty="0" smtClean="0">
                <a:solidFill>
                  <a:srgbClr val="00B0F0"/>
                </a:solidFill>
              </a:rPr>
              <a:t>e</a:t>
            </a:r>
            <a:r>
              <a:rPr lang="es-ES" sz="3600" dirty="0" smtClean="0">
                <a:solidFill>
                  <a:srgbClr val="0070C0"/>
                </a:solidFill>
              </a:rPr>
              <a:t>t</a:t>
            </a:r>
            <a:r>
              <a:rPr lang="es-ES" sz="3600" dirty="0" smtClean="0">
                <a:solidFill>
                  <a:srgbClr val="002060"/>
                </a:solidFill>
              </a:rPr>
              <a:t>a</a:t>
            </a:r>
            <a:r>
              <a:rPr lang="es-ES" sz="3600" dirty="0" smtClean="0"/>
              <a:t> </a:t>
            </a:r>
            <a:r>
              <a:rPr lang="es-ES" sz="3600" dirty="0" smtClean="0">
                <a:solidFill>
                  <a:srgbClr val="7030A0"/>
                </a:solidFill>
              </a:rPr>
              <a:t>I</a:t>
            </a:r>
            <a:endParaRPr lang="es-ES" sz="3600" dirty="0">
              <a:solidFill>
                <a:srgbClr val="7030A0"/>
              </a:solidFill>
            </a:endParaRPr>
          </a:p>
        </p:txBody>
      </p:sp>
      <p:pic>
        <p:nvPicPr>
          <p:cNvPr id="4" name="3 Imagen" descr="IMG_7228.JPG"/>
          <p:cNvPicPr>
            <a:picLocks noChangeAspect="1"/>
          </p:cNvPicPr>
          <p:nvPr/>
        </p:nvPicPr>
        <p:blipFill>
          <a:blip r:embed="rId2" cstate="screen"/>
          <a:stretch>
            <a:fillRect/>
          </a:stretch>
        </p:blipFill>
        <p:spPr>
          <a:xfrm>
            <a:off x="357158" y="1357298"/>
            <a:ext cx="3875512" cy="5167349"/>
          </a:xfrm>
          <a:prstGeom prst="rect">
            <a:avLst/>
          </a:prstGeom>
        </p:spPr>
      </p:pic>
      <p:sp>
        <p:nvSpPr>
          <p:cNvPr id="5" name="4 CuadroTexto"/>
          <p:cNvSpPr txBox="1"/>
          <p:nvPr/>
        </p:nvSpPr>
        <p:spPr>
          <a:xfrm>
            <a:off x="4429124" y="3214686"/>
            <a:ext cx="4143404" cy="1477328"/>
          </a:xfrm>
          <a:prstGeom prst="rect">
            <a:avLst/>
          </a:prstGeom>
          <a:solidFill>
            <a:srgbClr val="DD79BC"/>
          </a:solidFill>
        </p:spPr>
        <p:txBody>
          <a:bodyPr wrap="square" rtlCol="0">
            <a:spAutoFit/>
          </a:bodyPr>
          <a:lstStyle/>
          <a:p>
            <a:r>
              <a:rPr lang="es-ES" dirty="0" smtClean="0"/>
              <a:t>Camiseta que trata de manejar humorísticamente la imagen de una vaca con colores vivos. Tiene impresa una frase que trata de buscar humor y simpatía.</a:t>
            </a:r>
            <a:endParaRPr lang="es-ES" dirty="0"/>
          </a:p>
        </p:txBody>
      </p:sp>
      <p:sp>
        <p:nvSpPr>
          <p:cNvPr id="6" name="5 CuadroTexto"/>
          <p:cNvSpPr txBox="1"/>
          <p:nvPr/>
        </p:nvSpPr>
        <p:spPr>
          <a:xfrm>
            <a:off x="4429124" y="4714884"/>
            <a:ext cx="2928958" cy="369332"/>
          </a:xfrm>
          <a:prstGeom prst="rect">
            <a:avLst/>
          </a:prstGeom>
          <a:solidFill>
            <a:srgbClr val="00B050"/>
          </a:solidFill>
        </p:spPr>
        <p:txBody>
          <a:bodyPr wrap="square" rtlCol="0">
            <a:spAutoFit/>
          </a:bodyPr>
          <a:lstStyle/>
          <a:p>
            <a:r>
              <a:rPr lang="es-ES" dirty="0" smtClean="0"/>
              <a:t>Precio: 8.95€ negociables.</a:t>
            </a:r>
            <a:endParaRPr lang="es-ES" dirty="0"/>
          </a:p>
        </p:txBody>
      </p:sp>
      <p:sp>
        <p:nvSpPr>
          <p:cNvPr id="7" name="6 CuadroTexto"/>
          <p:cNvSpPr txBox="1"/>
          <p:nvPr/>
        </p:nvSpPr>
        <p:spPr>
          <a:xfrm>
            <a:off x="4429124" y="5103674"/>
            <a:ext cx="4214842" cy="923330"/>
          </a:xfrm>
          <a:prstGeom prst="rect">
            <a:avLst/>
          </a:prstGeom>
          <a:solidFill>
            <a:srgbClr val="FF6161"/>
          </a:solidFill>
        </p:spPr>
        <p:txBody>
          <a:bodyPr wrap="square" rtlCol="0">
            <a:spAutoFit/>
          </a:bodyPr>
          <a:lstStyle/>
          <a:p>
            <a:r>
              <a:rPr lang="es-ES" dirty="0" smtClean="0"/>
              <a:t>Material: algodón</a:t>
            </a:r>
          </a:p>
          <a:p>
            <a:r>
              <a:rPr lang="es-ES" dirty="0" smtClean="0"/>
              <a:t>Se manda en series de varias unidades por cajas.</a:t>
            </a:r>
            <a:endParaRPr lang="es-ES" dirty="0"/>
          </a:p>
        </p:txBody>
      </p:sp>
      <p:pic>
        <p:nvPicPr>
          <p:cNvPr id="22530" name="Picture 2" descr="http://mentefija.files.wordpress.com/2008/04/vaca.gif"/>
          <p:cNvPicPr>
            <a:picLocks noChangeAspect="1" noChangeArrowheads="1"/>
          </p:cNvPicPr>
          <p:nvPr/>
        </p:nvPicPr>
        <p:blipFill>
          <a:blip r:embed="rId3"/>
          <a:srcRect/>
          <a:stretch>
            <a:fillRect/>
          </a:stretch>
        </p:blipFill>
        <p:spPr bwMode="auto">
          <a:xfrm>
            <a:off x="4429124" y="0"/>
            <a:ext cx="4391025" cy="326707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1506" name="Picture 2" descr="http://www.dibujarfacil.com/images/dibujar%20cara%20dibujo%20ojo%20comic.jpg"/>
          <p:cNvPicPr>
            <a:picLocks noChangeAspect="1" noChangeArrowheads="1"/>
          </p:cNvPicPr>
          <p:nvPr/>
        </p:nvPicPr>
        <p:blipFill>
          <a:blip r:embed="rId2"/>
          <a:srcRect/>
          <a:stretch>
            <a:fillRect/>
          </a:stretch>
        </p:blipFill>
        <p:spPr bwMode="auto">
          <a:xfrm>
            <a:off x="7143768" y="3571877"/>
            <a:ext cx="1285884" cy="1602153"/>
          </a:xfrm>
          <a:prstGeom prst="rect">
            <a:avLst/>
          </a:prstGeom>
          <a:noFill/>
        </p:spPr>
      </p:pic>
      <p:sp>
        <p:nvSpPr>
          <p:cNvPr id="2" name="1 Título"/>
          <p:cNvSpPr>
            <a:spLocks noGrp="1"/>
          </p:cNvSpPr>
          <p:nvPr>
            <p:ph type="title"/>
          </p:nvPr>
        </p:nvSpPr>
        <p:spPr>
          <a:xfrm>
            <a:off x="457200" y="428604"/>
            <a:ext cx="3328982" cy="989034"/>
          </a:xfrm>
          <a:solidFill>
            <a:srgbClr val="FFFF00"/>
          </a:solidFill>
          <a:ln>
            <a:solidFill>
              <a:schemeClr val="tx1"/>
            </a:solidFill>
          </a:ln>
        </p:spPr>
        <p:txBody>
          <a:bodyPr>
            <a:normAutofit/>
          </a:bodyPr>
          <a:lstStyle/>
          <a:p>
            <a:r>
              <a:rPr lang="es-ES" sz="4000" dirty="0" smtClean="0">
                <a:solidFill>
                  <a:srgbClr val="C00000"/>
                </a:solidFill>
              </a:rPr>
              <a:t>C</a:t>
            </a:r>
            <a:r>
              <a:rPr lang="es-ES" sz="4000" dirty="0" smtClean="0">
                <a:solidFill>
                  <a:srgbClr val="FF0000"/>
                </a:solidFill>
              </a:rPr>
              <a:t>a</a:t>
            </a:r>
            <a:r>
              <a:rPr lang="es-ES" sz="4000" dirty="0" smtClean="0">
                <a:solidFill>
                  <a:srgbClr val="FFC000"/>
                </a:solidFill>
              </a:rPr>
              <a:t>m</a:t>
            </a:r>
            <a:r>
              <a:rPr lang="es-ES" sz="4000" dirty="0" smtClean="0">
                <a:solidFill>
                  <a:srgbClr val="92D050"/>
                </a:solidFill>
              </a:rPr>
              <a:t>i</a:t>
            </a:r>
            <a:r>
              <a:rPr lang="es-ES" sz="4000" dirty="0" smtClean="0">
                <a:solidFill>
                  <a:srgbClr val="00B050"/>
                </a:solidFill>
              </a:rPr>
              <a:t>s</a:t>
            </a:r>
            <a:r>
              <a:rPr lang="es-ES" sz="4000" dirty="0" smtClean="0">
                <a:solidFill>
                  <a:srgbClr val="00B0F0"/>
                </a:solidFill>
              </a:rPr>
              <a:t>e</a:t>
            </a:r>
            <a:r>
              <a:rPr lang="es-ES" sz="4000" dirty="0" smtClean="0">
                <a:solidFill>
                  <a:srgbClr val="0070C0"/>
                </a:solidFill>
              </a:rPr>
              <a:t>t</a:t>
            </a:r>
            <a:r>
              <a:rPr lang="es-ES" sz="4000" dirty="0" smtClean="0">
                <a:solidFill>
                  <a:srgbClr val="002060"/>
                </a:solidFill>
              </a:rPr>
              <a:t>a</a:t>
            </a:r>
            <a:r>
              <a:rPr lang="es-ES" sz="4000" dirty="0" smtClean="0"/>
              <a:t> </a:t>
            </a:r>
            <a:r>
              <a:rPr lang="es-ES" sz="4000" dirty="0" smtClean="0">
                <a:solidFill>
                  <a:srgbClr val="7030A0"/>
                </a:solidFill>
              </a:rPr>
              <a:t>I</a:t>
            </a:r>
            <a:r>
              <a:rPr lang="es-ES" sz="4000" dirty="0" smtClean="0">
                <a:solidFill>
                  <a:srgbClr val="C00000"/>
                </a:solidFill>
              </a:rPr>
              <a:t>I</a:t>
            </a:r>
            <a:endParaRPr lang="es-ES" sz="4000" dirty="0">
              <a:solidFill>
                <a:srgbClr val="C00000"/>
              </a:solidFill>
            </a:endParaRPr>
          </a:p>
        </p:txBody>
      </p:sp>
      <p:sp>
        <p:nvSpPr>
          <p:cNvPr id="5" name="4 CuadroTexto"/>
          <p:cNvSpPr txBox="1"/>
          <p:nvPr/>
        </p:nvSpPr>
        <p:spPr>
          <a:xfrm>
            <a:off x="5500694" y="1785926"/>
            <a:ext cx="3000396" cy="1754326"/>
          </a:xfrm>
          <a:prstGeom prst="rect">
            <a:avLst/>
          </a:prstGeom>
          <a:solidFill>
            <a:schemeClr val="accent1">
              <a:lumMod val="60000"/>
              <a:lumOff val="40000"/>
            </a:schemeClr>
          </a:solidFill>
        </p:spPr>
        <p:txBody>
          <a:bodyPr wrap="square" rtlCol="0">
            <a:spAutoFit/>
          </a:bodyPr>
          <a:lstStyle/>
          <a:p>
            <a:r>
              <a:rPr lang="es-ES" dirty="0" smtClean="0"/>
              <a:t>Camiseta, con unos ojos impresos que te observan, y busca el humor al igual que en la anterior, con una frase, que en este caso es: “</a:t>
            </a:r>
            <a:r>
              <a:rPr lang="es-ES" dirty="0" err="1" smtClean="0"/>
              <a:t>Toy</a:t>
            </a:r>
            <a:r>
              <a:rPr lang="es-ES" dirty="0" smtClean="0"/>
              <a:t> viéndote”</a:t>
            </a:r>
          </a:p>
        </p:txBody>
      </p:sp>
      <p:sp>
        <p:nvSpPr>
          <p:cNvPr id="6" name="5 CuadroTexto"/>
          <p:cNvSpPr txBox="1"/>
          <p:nvPr/>
        </p:nvSpPr>
        <p:spPr>
          <a:xfrm>
            <a:off x="4929190" y="3500438"/>
            <a:ext cx="1616148" cy="646331"/>
          </a:xfrm>
          <a:prstGeom prst="rect">
            <a:avLst/>
          </a:prstGeom>
          <a:solidFill>
            <a:schemeClr val="accent2">
              <a:lumMod val="75000"/>
            </a:schemeClr>
          </a:solidFill>
        </p:spPr>
        <p:txBody>
          <a:bodyPr wrap="none" rtlCol="0">
            <a:spAutoFit/>
          </a:bodyPr>
          <a:lstStyle/>
          <a:p>
            <a:r>
              <a:rPr lang="es-ES" dirty="0" smtClean="0"/>
              <a:t>Precio:  8.95€</a:t>
            </a:r>
          </a:p>
          <a:p>
            <a:r>
              <a:rPr lang="es-ES" dirty="0" smtClean="0"/>
              <a:t> negociables.</a:t>
            </a:r>
          </a:p>
        </p:txBody>
      </p:sp>
      <p:sp>
        <p:nvSpPr>
          <p:cNvPr id="7" name="6 CuadroTexto"/>
          <p:cNvSpPr txBox="1"/>
          <p:nvPr/>
        </p:nvSpPr>
        <p:spPr>
          <a:xfrm>
            <a:off x="4857752" y="5143513"/>
            <a:ext cx="3786214" cy="923330"/>
          </a:xfrm>
          <a:prstGeom prst="rect">
            <a:avLst/>
          </a:prstGeom>
          <a:solidFill>
            <a:srgbClr val="CC6600"/>
          </a:solidFill>
        </p:spPr>
        <p:txBody>
          <a:bodyPr wrap="square" rtlCol="0">
            <a:spAutoFit/>
          </a:bodyPr>
          <a:lstStyle/>
          <a:p>
            <a:r>
              <a:rPr lang="es-ES" dirty="0" smtClean="0"/>
              <a:t>Material: algodón</a:t>
            </a:r>
          </a:p>
          <a:p>
            <a:r>
              <a:rPr lang="es-ES" dirty="0" smtClean="0"/>
              <a:t>Se vende por series de varias unidades por cajas.</a:t>
            </a:r>
          </a:p>
        </p:txBody>
      </p:sp>
      <p:pic>
        <p:nvPicPr>
          <p:cNvPr id="21508" name="Picture 4" descr="http://www.dibujarfacil.com/images/dibujar%20cara%20dibujo%20ojo%20manga%20comic_01.jpg"/>
          <p:cNvPicPr>
            <a:picLocks noChangeAspect="1" noChangeArrowheads="1"/>
          </p:cNvPicPr>
          <p:nvPr/>
        </p:nvPicPr>
        <p:blipFill>
          <a:blip r:embed="rId3" cstate="screen"/>
          <a:srcRect/>
          <a:stretch>
            <a:fillRect/>
          </a:stretch>
        </p:blipFill>
        <p:spPr bwMode="auto">
          <a:xfrm>
            <a:off x="4286248" y="285728"/>
            <a:ext cx="2544591" cy="1537610"/>
          </a:xfrm>
          <a:prstGeom prst="rect">
            <a:avLst/>
          </a:prstGeom>
          <a:noFill/>
        </p:spPr>
      </p:pic>
      <p:pic>
        <p:nvPicPr>
          <p:cNvPr id="4" name="3 Imagen" descr="IMG_7229.JPG"/>
          <p:cNvPicPr>
            <a:picLocks noChangeAspect="1"/>
          </p:cNvPicPr>
          <p:nvPr/>
        </p:nvPicPr>
        <p:blipFill>
          <a:blip r:embed="rId4" cstate="screen"/>
          <a:stretch>
            <a:fillRect/>
          </a:stretch>
        </p:blipFill>
        <p:spPr>
          <a:xfrm>
            <a:off x="357158" y="1785926"/>
            <a:ext cx="4426146" cy="484980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89"/>
        </a:solidFill>
        <a:effectLst/>
      </p:bgPr>
    </p:bg>
    <p:spTree>
      <p:nvGrpSpPr>
        <p:cNvPr id="1" name=""/>
        <p:cNvGrpSpPr/>
        <p:nvPr/>
      </p:nvGrpSpPr>
      <p:grpSpPr>
        <a:xfrm>
          <a:off x="0" y="0"/>
          <a:ext cx="0" cy="0"/>
          <a:chOff x="0" y="0"/>
          <a:chExt cx="0" cy="0"/>
        </a:xfrm>
      </p:grpSpPr>
      <p:pic>
        <p:nvPicPr>
          <p:cNvPr id="9" name="Picture 12" descr="C:\Users\Manuela\Pictures\eje.jpg"/>
          <p:cNvPicPr>
            <a:picLocks noChangeAspect="1" noChangeArrowheads="1"/>
          </p:cNvPicPr>
          <p:nvPr/>
        </p:nvPicPr>
        <p:blipFill>
          <a:blip r:embed="rId2" cstate="screen"/>
          <a:srcRect/>
          <a:stretch>
            <a:fillRect/>
          </a:stretch>
        </p:blipFill>
        <p:spPr bwMode="auto">
          <a:xfrm>
            <a:off x="5357818" y="4857760"/>
            <a:ext cx="1357322" cy="464494"/>
          </a:xfrm>
          <a:prstGeom prst="rect">
            <a:avLst/>
          </a:prstGeom>
          <a:noFill/>
        </p:spPr>
      </p:pic>
      <p:pic>
        <p:nvPicPr>
          <p:cNvPr id="20484" name="Picture 4" descr="http://centros5.pntic.mec.es/~pradolue/equipo/pollito.jpg"/>
          <p:cNvPicPr>
            <a:picLocks noChangeAspect="1" noChangeArrowheads="1"/>
          </p:cNvPicPr>
          <p:nvPr/>
        </p:nvPicPr>
        <p:blipFill>
          <a:blip r:embed="rId3" cstate="screen"/>
          <a:srcRect/>
          <a:stretch>
            <a:fillRect/>
          </a:stretch>
        </p:blipFill>
        <p:spPr bwMode="auto">
          <a:xfrm>
            <a:off x="6715140" y="4857760"/>
            <a:ext cx="1214446" cy="1677960"/>
          </a:xfrm>
          <a:prstGeom prst="rect">
            <a:avLst/>
          </a:prstGeom>
          <a:noFill/>
        </p:spPr>
      </p:pic>
      <p:sp>
        <p:nvSpPr>
          <p:cNvPr id="2" name="1 Título"/>
          <p:cNvSpPr>
            <a:spLocks noGrp="1"/>
          </p:cNvSpPr>
          <p:nvPr>
            <p:ph type="title"/>
          </p:nvPr>
        </p:nvSpPr>
        <p:spPr>
          <a:xfrm>
            <a:off x="457200" y="500042"/>
            <a:ext cx="2971792" cy="917596"/>
          </a:xfrm>
          <a:solidFill>
            <a:schemeClr val="accent2">
              <a:lumMod val="60000"/>
              <a:lumOff val="40000"/>
            </a:schemeClr>
          </a:solidFill>
          <a:ln>
            <a:solidFill>
              <a:schemeClr val="tx1"/>
            </a:solidFill>
          </a:ln>
        </p:spPr>
        <p:txBody>
          <a:bodyPr>
            <a:normAutofit/>
          </a:bodyPr>
          <a:lstStyle/>
          <a:p>
            <a:r>
              <a:rPr lang="es-ES" sz="4000" dirty="0" smtClean="0">
                <a:solidFill>
                  <a:srgbClr val="C00000"/>
                </a:solidFill>
              </a:rPr>
              <a:t>C</a:t>
            </a:r>
            <a:r>
              <a:rPr lang="es-ES" sz="4000" dirty="0" smtClean="0">
                <a:solidFill>
                  <a:srgbClr val="FF0000"/>
                </a:solidFill>
              </a:rPr>
              <a:t>a</a:t>
            </a:r>
            <a:r>
              <a:rPr lang="es-ES" sz="4000" dirty="0" smtClean="0">
                <a:solidFill>
                  <a:srgbClr val="FFC000"/>
                </a:solidFill>
              </a:rPr>
              <a:t>m</a:t>
            </a:r>
            <a:r>
              <a:rPr lang="es-ES" sz="4000" dirty="0" smtClean="0">
                <a:solidFill>
                  <a:srgbClr val="92D050"/>
                </a:solidFill>
              </a:rPr>
              <a:t>i</a:t>
            </a:r>
            <a:r>
              <a:rPr lang="es-ES" sz="4000" dirty="0" smtClean="0">
                <a:solidFill>
                  <a:srgbClr val="00B050"/>
                </a:solidFill>
              </a:rPr>
              <a:t>s</a:t>
            </a:r>
            <a:r>
              <a:rPr lang="es-ES" sz="4000" dirty="0" smtClean="0">
                <a:solidFill>
                  <a:srgbClr val="00B0F0"/>
                </a:solidFill>
              </a:rPr>
              <a:t>e</a:t>
            </a:r>
            <a:r>
              <a:rPr lang="es-ES" sz="4000" dirty="0" smtClean="0">
                <a:solidFill>
                  <a:srgbClr val="0070C0"/>
                </a:solidFill>
              </a:rPr>
              <a:t>t</a:t>
            </a:r>
            <a:r>
              <a:rPr lang="es-ES" sz="4000" dirty="0" smtClean="0">
                <a:solidFill>
                  <a:srgbClr val="002060"/>
                </a:solidFill>
              </a:rPr>
              <a:t>a</a:t>
            </a:r>
            <a:endParaRPr lang="es-ES" sz="4000" dirty="0">
              <a:solidFill>
                <a:srgbClr val="002060"/>
              </a:solidFill>
            </a:endParaRPr>
          </a:p>
        </p:txBody>
      </p:sp>
      <p:pic>
        <p:nvPicPr>
          <p:cNvPr id="4" name="3 Imagen" descr="IMG_7224.JPG"/>
          <p:cNvPicPr>
            <a:picLocks noChangeAspect="1"/>
          </p:cNvPicPr>
          <p:nvPr/>
        </p:nvPicPr>
        <p:blipFill>
          <a:blip r:embed="rId4" cstate="screen"/>
          <a:stretch>
            <a:fillRect/>
          </a:stretch>
        </p:blipFill>
        <p:spPr>
          <a:xfrm>
            <a:off x="500034" y="2000240"/>
            <a:ext cx="4857784" cy="3643338"/>
          </a:xfrm>
          <a:prstGeom prst="rect">
            <a:avLst/>
          </a:prstGeom>
        </p:spPr>
      </p:pic>
      <p:sp>
        <p:nvSpPr>
          <p:cNvPr id="5" name="4 CuadroTexto"/>
          <p:cNvSpPr txBox="1"/>
          <p:nvPr/>
        </p:nvSpPr>
        <p:spPr>
          <a:xfrm>
            <a:off x="5357818" y="2285992"/>
            <a:ext cx="2571768" cy="2585323"/>
          </a:xfrm>
          <a:prstGeom prst="rect">
            <a:avLst/>
          </a:prstGeom>
          <a:solidFill>
            <a:srgbClr val="DD79BC"/>
          </a:solidFill>
        </p:spPr>
        <p:txBody>
          <a:bodyPr wrap="square" rtlCol="0">
            <a:spAutoFit/>
          </a:bodyPr>
          <a:lstStyle/>
          <a:p>
            <a:r>
              <a:rPr lang="es-ES" dirty="0" smtClean="0"/>
              <a:t>Camiseta, en tono rojizo. Esta camiseta no tiene raíces en Asturias, ya que el dibujo no es una vaca, si no un pollito que busca el humor en la persona que observa la camiseta.</a:t>
            </a:r>
            <a:endParaRPr lang="es-ES" dirty="0"/>
          </a:p>
        </p:txBody>
      </p:sp>
      <p:sp>
        <p:nvSpPr>
          <p:cNvPr id="6" name="5 CuadroTexto"/>
          <p:cNvSpPr txBox="1"/>
          <p:nvPr/>
        </p:nvSpPr>
        <p:spPr>
          <a:xfrm>
            <a:off x="357158" y="5643578"/>
            <a:ext cx="2571768" cy="646331"/>
          </a:xfrm>
          <a:prstGeom prst="rect">
            <a:avLst/>
          </a:prstGeom>
          <a:solidFill>
            <a:srgbClr val="FF6161"/>
          </a:solidFill>
        </p:spPr>
        <p:txBody>
          <a:bodyPr wrap="square" rtlCol="0">
            <a:spAutoFit/>
          </a:bodyPr>
          <a:lstStyle/>
          <a:p>
            <a:r>
              <a:rPr lang="es-ES" dirty="0" smtClean="0"/>
              <a:t>Precio: 9€ negociables.</a:t>
            </a:r>
          </a:p>
          <a:p>
            <a:endParaRPr lang="es-ES" dirty="0"/>
          </a:p>
        </p:txBody>
      </p:sp>
      <p:sp>
        <p:nvSpPr>
          <p:cNvPr id="7" name="6 CuadroTexto"/>
          <p:cNvSpPr txBox="1"/>
          <p:nvPr/>
        </p:nvSpPr>
        <p:spPr>
          <a:xfrm>
            <a:off x="2928926" y="5643578"/>
            <a:ext cx="3214710" cy="923330"/>
          </a:xfrm>
          <a:prstGeom prst="rect">
            <a:avLst/>
          </a:prstGeom>
          <a:solidFill>
            <a:srgbClr val="EBAFD7"/>
          </a:solidFill>
        </p:spPr>
        <p:txBody>
          <a:bodyPr wrap="square" rtlCol="0">
            <a:spAutoFit/>
          </a:bodyPr>
          <a:lstStyle/>
          <a:p>
            <a:r>
              <a:rPr lang="es-ES" dirty="0" smtClean="0"/>
              <a:t>Material: algodón.</a:t>
            </a:r>
          </a:p>
          <a:p>
            <a:r>
              <a:rPr lang="es-ES" dirty="0" smtClean="0"/>
              <a:t>Se venden por series de varias unidades por cajas.</a:t>
            </a:r>
            <a:endParaRPr lang="es-ES" dirty="0"/>
          </a:p>
        </p:txBody>
      </p:sp>
      <p:pic>
        <p:nvPicPr>
          <p:cNvPr id="20482" name="Picture 2" descr="http://d-shopping.net/wp-content/uploads/2011/01/index_pollito.png"/>
          <p:cNvPicPr>
            <a:picLocks noChangeAspect="1" noChangeArrowheads="1"/>
          </p:cNvPicPr>
          <p:nvPr/>
        </p:nvPicPr>
        <p:blipFill>
          <a:blip r:embed="rId5"/>
          <a:srcRect/>
          <a:stretch>
            <a:fillRect/>
          </a:stretch>
        </p:blipFill>
        <p:spPr bwMode="auto">
          <a:xfrm>
            <a:off x="5286380" y="214290"/>
            <a:ext cx="2500330" cy="248247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Personalizado 1">
      <a:dk1>
        <a:srgbClr val="000000"/>
      </a:dk1>
      <a:lt1>
        <a:sysClr val="window" lastClr="FFFFFF"/>
      </a:lt1>
      <a:dk2>
        <a:srgbClr val="666666"/>
      </a:dk2>
      <a:lt2>
        <a:srgbClr val="D2D2D2"/>
      </a:lt2>
      <a:accent1>
        <a:srgbClr val="2B71FF"/>
      </a:accent1>
      <a:accent2>
        <a:srgbClr val="92D050"/>
      </a:accent2>
      <a:accent3>
        <a:srgbClr val="9C007F"/>
      </a:accent3>
      <a:accent4>
        <a:srgbClr val="E90062"/>
      </a:accent4>
      <a:accent5>
        <a:srgbClr val="00B050"/>
      </a:accent5>
      <a:accent6>
        <a:srgbClr val="FF388C"/>
      </a:accent6>
      <a:hlink>
        <a:srgbClr val="249D1B"/>
      </a:hlink>
      <a:folHlink>
        <a:srgbClr val="000000"/>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228</TotalTime>
  <Words>587</Words>
  <Application>Microsoft Office PowerPoint</Application>
  <PresentationFormat>Presentación en pantalla (4:3)</PresentationFormat>
  <Paragraphs>76</Paragraphs>
  <Slides>14</Slides>
  <Notes>1</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Mirador</vt:lpstr>
      <vt:lpstr>COOPERATIVA VENTASMILE</vt:lpstr>
      <vt:lpstr>Diapositiva 2</vt:lpstr>
      <vt:lpstr>ÍNDICE</vt:lpstr>
      <vt:lpstr>Delantal </vt:lpstr>
      <vt:lpstr>Camiseta pintada a mano</vt:lpstr>
      <vt:lpstr>Sudadera</vt:lpstr>
      <vt:lpstr>Camiseta I</vt:lpstr>
      <vt:lpstr>Camiseta II</vt:lpstr>
      <vt:lpstr>Camiseta</vt:lpstr>
      <vt:lpstr>Pañuelo o fular</vt:lpstr>
      <vt:lpstr>Gorro</vt:lpstr>
      <vt:lpstr>Guantes</vt:lpstr>
      <vt:lpstr>Diadema</vt:lpstr>
      <vt:lpstr>Diapositiva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COOPERATIVA VENTASMILE</dc:title>
  <dc:creator>Manuela</dc:creator>
  <cp:lastModifiedBy>Manuela</cp:lastModifiedBy>
  <cp:revision>24</cp:revision>
  <dcterms:created xsi:type="dcterms:W3CDTF">2011-02-08T20:34:04Z</dcterms:created>
  <dcterms:modified xsi:type="dcterms:W3CDTF">2011-03-18T19:35:41Z</dcterms:modified>
</cp:coreProperties>
</file>