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74" r:id="rId12"/>
    <p:sldId id="275" r:id="rId13"/>
    <p:sldId id="270" r:id="rId14"/>
    <p:sldId id="269" r:id="rId15"/>
    <p:sldId id="271" r:id="rId16"/>
    <p:sldId id="279" r:id="rId17"/>
    <p:sldId id="272" r:id="rId18"/>
    <p:sldId id="273" r:id="rId19"/>
    <p:sldId id="276" r:id="rId20"/>
    <p:sldId id="277" r:id="rId21"/>
    <p:sldId id="280" r:id="rId22"/>
    <p:sldId id="281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013" autoAdjust="0"/>
    <p:restoredTop sz="94667" autoAdjust="0"/>
  </p:normalViewPr>
  <p:slideViewPr>
    <p:cSldViewPr>
      <p:cViewPr varScale="1">
        <p:scale>
          <a:sx n="75" d="100"/>
          <a:sy n="75" d="100"/>
        </p:scale>
        <p:origin x="-7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FE0260-8BCB-4004-8BE7-5EC3A99176F7}" type="datetimeFigureOut">
              <a:rPr lang="es-ES"/>
              <a:pPr>
                <a:defRPr/>
              </a:pPr>
              <a:t>04/03/2011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8472EC-74F7-4BE0-891B-794C19B30F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A72832-5134-42C6-822E-0A2173DB909A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472EC-74F7-4BE0-891B-794C19B30FC4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472EC-74F7-4BE0-891B-794C19B30FC4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472EC-74F7-4BE0-891B-794C19B30FC4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0723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CCFF9D-AB3D-4424-90C5-EB124707A1C3}" type="slidenum">
              <a:rPr lang="es-ES" sz="1200">
                <a:latin typeface="Calibri" pitchFamily="34" charset="0"/>
              </a:rPr>
              <a:pPr algn="r"/>
              <a:t>13</a:t>
            </a:fld>
            <a:endParaRPr lang="es-E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2771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17E0391-BBDF-4B26-9B4F-C0DF52171CBB}" type="slidenum">
              <a:rPr lang="es-ES" sz="1200">
                <a:latin typeface="Calibri" pitchFamily="34" charset="0"/>
              </a:rPr>
              <a:pPr algn="r"/>
              <a:t>14</a:t>
            </a:fld>
            <a:endParaRPr lang="es-E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4819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E993102-0F4A-45C6-A8F9-708A067083A0}" type="slidenum">
              <a:rPr lang="es-ES" sz="1200">
                <a:latin typeface="Calibri" pitchFamily="34" charset="0"/>
              </a:rPr>
              <a:pPr algn="r"/>
              <a:t>15</a:t>
            </a:fld>
            <a:endParaRPr lang="es-E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472EC-74F7-4BE0-891B-794C19B30FC4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7891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9993533-6CF2-41A4-A5D6-009463484DAC}" type="slidenum">
              <a:rPr lang="es-ES" sz="1200">
                <a:latin typeface="Calibri" pitchFamily="34" charset="0"/>
              </a:rPr>
              <a:pPr algn="r"/>
              <a:t>17</a:t>
            </a:fld>
            <a:endParaRPr lang="es-E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9939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05D8FAF-3C47-4585-BE32-3582C2D3C793}" type="slidenum">
              <a:rPr lang="es-ES" sz="1200">
                <a:latin typeface="Calibri" pitchFamily="34" charset="0"/>
              </a:rPr>
              <a:pPr algn="r"/>
              <a:t>18</a:t>
            </a:fld>
            <a:endParaRPr lang="es-E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472EC-74F7-4BE0-891B-794C19B30FC4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2356F5-FA8D-4F7E-8DFE-E54F7BF5E413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472EC-74F7-4BE0-891B-794C19B30FC4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472EC-74F7-4BE0-891B-794C19B30FC4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472EC-74F7-4BE0-891B-794C19B30FC4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12B67E-7F40-42B4-B342-F50C553A36C4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472EC-74F7-4BE0-891B-794C19B30FC4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472EC-74F7-4BE0-891B-794C19B30FC4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472EC-74F7-4BE0-891B-794C19B30FC4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472EC-74F7-4BE0-891B-794C19B30FC4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472EC-74F7-4BE0-891B-794C19B30FC4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472EC-74F7-4BE0-891B-794C19B30FC4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1 Grupo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6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7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BD3AF01-6941-4571-A4B0-56EC38744CBE}" type="datetimeFigureOut">
              <a:rPr lang="es-ES"/>
              <a:pPr>
                <a:defRPr/>
              </a:pPr>
              <a:t>04/03/2011</a:t>
            </a:fld>
            <a:endParaRPr lang="es-ES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15B7DBE-3D0A-49D0-920A-906BD4C4C8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49F11-D3A0-49BB-82CD-3DB64EDE6A2F}" type="datetimeFigureOut">
              <a:rPr lang="es-ES"/>
              <a:pPr>
                <a:defRPr/>
              </a:pPr>
              <a:t>04/03/2011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6AFB4-E0B6-40E9-9310-37364763F2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7E6AD-1339-48A0-9A6B-DEE5CEFD86B3}" type="datetimeFigureOut">
              <a:rPr lang="es-ES"/>
              <a:pPr>
                <a:defRPr/>
              </a:pPr>
              <a:t>04/03/2011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88934-B016-4AAE-B20D-2F189C4A22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heurón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7 Cheurón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5601A0-28DC-423A-B53A-9D6B31DA1B6A}" type="datetimeFigureOut">
              <a:rPr lang="es-ES"/>
              <a:pPr>
                <a:defRPr/>
              </a:pPr>
              <a:t>04/03/2011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98EA47-5FDC-4BE8-9260-B9AB3BCB85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0091F2-332A-4A1A-A7E2-B98448C1D3AD}" type="datetimeFigureOut">
              <a:rPr lang="es-ES"/>
              <a:pPr>
                <a:defRPr/>
              </a:pPr>
              <a:t>04/03/2011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F11FA8-3065-40FD-B0FC-27D6A4D349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06694D-1B04-4476-AB55-F077859B2C26}" type="datetimeFigureOut">
              <a:rPr lang="es-ES"/>
              <a:pPr>
                <a:defRPr/>
              </a:pPr>
              <a:t>04/03/2011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A0CC5B-F909-4314-AAB2-B4A1E62525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B2D38-1048-48BF-99C1-A7FD25D05C1D}" type="datetimeFigureOut">
              <a:rPr lang="es-ES"/>
              <a:pPr>
                <a:defRPr/>
              </a:pPr>
              <a:t>04/03/2011</a:t>
            </a:fld>
            <a:endParaRPr lang="es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43EA8-9927-4AEE-8B1E-4BABCEBD96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212682-EFDF-4114-9060-A7CA53F75BA0}" type="datetimeFigureOut">
              <a:rPr lang="es-ES"/>
              <a:pPr>
                <a:defRPr/>
              </a:pPr>
              <a:t>04/03/2011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09A563-0E92-4587-90AE-0EBE3603E6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8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1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2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67E3642-918A-4526-BCA9-5291754CF600}" type="datetimeFigureOut">
              <a:rPr lang="es-ES"/>
              <a:pPr>
                <a:defRPr/>
              </a:pPr>
              <a:t>04/03/2011</a:t>
            </a:fld>
            <a:endParaRPr lang="es-ES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3D0A6D8-BB78-48EB-917F-3A9735A049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3B48C-66E9-4F56-9B7A-84CAD52A676E}" type="datetimeFigureOut">
              <a:rPr lang="es-ES"/>
              <a:pPr>
                <a:defRPr/>
              </a:pPr>
              <a:t>04/03/2011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6852D-B19E-4617-824C-659FF29670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3DE79A3-EF28-4F34-B42C-1427031686BD}" type="datetimeFigureOut">
              <a:rPr lang="es-ES"/>
              <a:pPr>
                <a:defRPr/>
              </a:pPr>
              <a:t>04/03/2011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D8DBD99-F994-472D-93F9-94B21C5BB1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6" r:id="rId3"/>
    <p:sldLayoutId id="2147483757" r:id="rId4"/>
    <p:sldLayoutId id="2147483758" r:id="rId5"/>
    <p:sldLayoutId id="2147483753" r:id="rId6"/>
    <p:sldLayoutId id="2147483759" r:id="rId7"/>
    <p:sldLayoutId id="2147483760" r:id="rId8"/>
    <p:sldLayoutId id="2147483752" r:id="rId9"/>
    <p:sldLayoutId id="2147483751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Aviones de papel</a:t>
            </a:r>
            <a:endParaRPr lang="es-ES" dirty="0"/>
          </a:p>
        </p:txBody>
      </p:sp>
      <p:sp>
        <p:nvSpPr>
          <p:cNvPr id="13314" name="2 Subtítulo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s-ES" smtClean="0"/>
              <a:t>Catálogo</a:t>
            </a:r>
          </a:p>
        </p:txBody>
      </p:sp>
      <p:pic>
        <p:nvPicPr>
          <p:cNvPr id="13315" name="Picture 2" descr="http://www.valnaloneduca.com/eje/datos_coop/1124/_Dibuj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214313"/>
            <a:ext cx="19050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www.valnaloneduca.com/eje/datos_coop/1124/_weeeeeeeeeeeeeeeeeeeeeeeeeeee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571500"/>
            <a:ext cx="6429375" cy="214312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Marcador de contenido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>
              <a:buFont typeface="Wingdings 3" pitchFamily="18" charset="2"/>
              <a:buNone/>
            </a:pPr>
            <a:r>
              <a:rPr lang="es-ES" sz="2400" smtClean="0"/>
              <a:t>Pulseras con piedras y abalorios de distintas formas y colores.</a:t>
            </a:r>
          </a:p>
        </p:txBody>
      </p:sp>
      <p:pic>
        <p:nvPicPr>
          <p:cNvPr id="26626" name="4 Marcador de contenido" descr="pulseras-abalorios-abalorios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2747963"/>
            <a:ext cx="2667000" cy="1990725"/>
          </a:xfrm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74663" y="2667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/>
              <a:t>     Pulseras de abalorios</a:t>
            </a:r>
            <a:endParaRPr lang="es-ES" dirty="0"/>
          </a:p>
        </p:txBody>
      </p:sp>
      <p:sp>
        <p:nvSpPr>
          <p:cNvPr id="26628" name="5 CuadroTexto"/>
          <p:cNvSpPr txBox="1">
            <a:spLocks noChangeArrowheads="1"/>
          </p:cNvSpPr>
          <p:nvPr/>
        </p:nvSpPr>
        <p:spPr bwMode="auto">
          <a:xfrm>
            <a:off x="4859338" y="5084763"/>
            <a:ext cx="4033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E0E01A"/>
                </a:solidFill>
              </a:rPr>
              <a:t> 4 euros la unidad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876256" y="5949280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REF:09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5 Marcador de contenido" descr="llamado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48488" y="4005263"/>
            <a:ext cx="1847850" cy="2466975"/>
          </a:xfrm>
        </p:spPr>
      </p:pic>
      <p:pic>
        <p:nvPicPr>
          <p:cNvPr id="27650" name="4 Marcador de contenido" descr="llamador[1]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732588" y="1628775"/>
            <a:ext cx="2232025" cy="2232025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      Llamador de ángeles</a:t>
            </a:r>
            <a:endParaRPr lang="es-ES" dirty="0"/>
          </a:p>
        </p:txBody>
      </p:sp>
      <p:sp>
        <p:nvSpPr>
          <p:cNvPr id="27652" name="7 CuadroTexto"/>
          <p:cNvSpPr txBox="1">
            <a:spLocks noChangeArrowheads="1"/>
          </p:cNvSpPr>
          <p:nvPr/>
        </p:nvSpPr>
        <p:spPr bwMode="auto">
          <a:xfrm>
            <a:off x="323850" y="1557338"/>
            <a:ext cx="62642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/>
              <a:t>Colgante lleno de trocitos de plata que al chocar entre sí producen un sonido angelical.</a:t>
            </a:r>
            <a:br>
              <a:rPr lang="es-ES" sz="2000"/>
            </a:br>
            <a:endParaRPr lang="es-ES" sz="2000"/>
          </a:p>
          <a:p>
            <a:r>
              <a:rPr lang="es-ES" sz="2000"/>
              <a:t>El sonido de los trozitos de plata avisa a un ángel de que precisamos la ayuda, y este hace que sintamos la protección, el apoyo y el amor de las energías angélicales. Otra forma, es hacerlo sonar cuando se desee algo de corazón, pero de todos modos, su sonido armonioso trae paz y alegría al espíritu.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059832" y="52292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4 euros la unidad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220072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REF:10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Marcador de contenido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endParaRPr lang="es-ES" sz="2000" dirty="0" smtClean="0"/>
          </a:p>
          <a:p>
            <a:r>
              <a:rPr lang="es-ES" sz="2000" dirty="0" smtClean="0"/>
              <a:t>Colgante con </a:t>
            </a:r>
            <a:r>
              <a:rPr lang="es-ES" sz="2000" dirty="0" err="1" smtClean="0"/>
              <a:t>cordon</a:t>
            </a:r>
            <a:r>
              <a:rPr lang="es-ES" sz="2000" dirty="0" smtClean="0"/>
              <a:t> de seda de cierre de plata con un muñeco imitando al oso de </a:t>
            </a:r>
            <a:r>
              <a:rPr lang="es-ES" sz="2000" dirty="0" err="1" smtClean="0"/>
              <a:t>tous</a:t>
            </a:r>
            <a:r>
              <a:rPr lang="es-ES" sz="2000" dirty="0" smtClean="0"/>
              <a:t> en piedra negra</a:t>
            </a:r>
          </a:p>
          <a:p>
            <a:endParaRPr lang="es-ES" sz="2000" dirty="0" smtClean="0"/>
          </a:p>
        </p:txBody>
      </p:sp>
      <p:pic>
        <p:nvPicPr>
          <p:cNvPr id="28674" name="4 Marcador de contenido" descr="dibujoth3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1500" y="2276475"/>
            <a:ext cx="2655888" cy="3535363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Colgante oso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907704" y="522920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4 euros la unidad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652120" y="609329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                    REF:11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5 Marcador de contenido" descr="IMGP2147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341438"/>
            <a:ext cx="4038600" cy="3028950"/>
          </a:xfrm>
        </p:spPr>
      </p:pic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Pinzas de pelo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29699" name="10 CuadroTexto"/>
          <p:cNvSpPr txBox="1">
            <a:spLocks noChangeArrowheads="1"/>
          </p:cNvSpPr>
          <p:nvPr/>
        </p:nvSpPr>
        <p:spPr bwMode="auto">
          <a:xfrm>
            <a:off x="428625" y="1571625"/>
            <a:ext cx="37147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Lucida Sans Unicode" pitchFamily="34" charset="0"/>
              </a:rPr>
              <a:t>Ofrecemos diferente pinzas para el pelo, de diferentes colores y tamaños, no soy nadie para ello pero las recomiendo.</a:t>
            </a:r>
          </a:p>
          <a:p>
            <a:endParaRPr lang="es-ES">
              <a:latin typeface="Lucida Sans Unicode" pitchFamily="34" charset="0"/>
            </a:endParaRPr>
          </a:p>
          <a:p>
            <a:endParaRPr lang="es-ES">
              <a:latin typeface="Lucida Sans Unicode" pitchFamily="34" charset="0"/>
            </a:endParaRPr>
          </a:p>
          <a:p>
            <a:endParaRPr lang="es-ES">
              <a:latin typeface="Lucida Sans Unicode" pitchFamily="34" charset="0"/>
            </a:endParaRP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4643438" y="4797425"/>
            <a:ext cx="417671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E0E01A"/>
                </a:solidFill>
              </a:rPr>
              <a:t>Precio: 0.90 por unidad.</a:t>
            </a:r>
          </a:p>
          <a:p>
            <a:pPr>
              <a:spcBef>
                <a:spcPct val="50000"/>
              </a:spcBef>
            </a:pPr>
            <a:endParaRPr lang="es-ES">
              <a:solidFill>
                <a:srgbClr val="E0E01A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300192" y="56612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REF:12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0 Marcador de contenido"/>
          <p:cNvSpPr>
            <a:spLocks noGrp="1"/>
          </p:cNvSpPr>
          <p:nvPr>
            <p:ph sz="half" idx="4294967295"/>
          </p:nvPr>
        </p:nvSpPr>
        <p:spPr>
          <a:xfrm>
            <a:off x="468313" y="1484313"/>
            <a:ext cx="4038600" cy="4525962"/>
          </a:xfrm>
        </p:spPr>
        <p:txBody>
          <a:bodyPr/>
          <a:lstStyle/>
          <a:p>
            <a:endParaRPr lang="es-ES" sz="2400" dirty="0" smtClean="0"/>
          </a:p>
          <a:p>
            <a:r>
              <a:rPr lang="es-ES" sz="2400" dirty="0" smtClean="0"/>
              <a:t>Velas de diferentes formas, colores, olores y muchas cosas más.</a:t>
            </a:r>
          </a:p>
          <a:p>
            <a:endParaRPr lang="es-ES" sz="2400" dirty="0" smtClean="0"/>
          </a:p>
          <a:p>
            <a:pPr>
              <a:buFont typeface="Wingdings 3" pitchFamily="18" charset="2"/>
              <a:buNone/>
            </a:pPr>
            <a:endParaRPr lang="es-ES" sz="2400" dirty="0" smtClean="0"/>
          </a:p>
        </p:txBody>
      </p:sp>
      <p:pic>
        <p:nvPicPr>
          <p:cNvPr id="31746" name="12 Marcador de contenido" descr="IMGP2145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3573463"/>
            <a:ext cx="4038600" cy="3028950"/>
          </a:xfrm>
        </p:spPr>
      </p:pic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514349" y="195263"/>
            <a:ext cx="8229602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Velas.</a:t>
            </a:r>
            <a:endParaRPr lang="es-ES" dirty="0"/>
          </a:p>
        </p:txBody>
      </p:sp>
      <p:pic>
        <p:nvPicPr>
          <p:cNvPr id="31748" name="Picture 2" descr="C:\Users\usuario\Desktop\eje\IMGP2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188913"/>
            <a:ext cx="350043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1043608" y="4869160"/>
            <a:ext cx="38893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00200" lvl="3" indent="-2286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s-ES" dirty="0">
                <a:solidFill>
                  <a:srgbClr val="E0E01A"/>
                </a:solidFill>
              </a:rPr>
              <a:t>3 euros la unidad</a:t>
            </a:r>
          </a:p>
          <a:p>
            <a:pPr>
              <a:spcBef>
                <a:spcPct val="50000"/>
              </a:spcBef>
            </a:pPr>
            <a:endParaRPr lang="es-ES" dirty="0">
              <a:solidFill>
                <a:srgbClr val="E0E01A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491880" y="6453336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491880" y="62373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REF:13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Marcador de contenido"/>
          <p:cNvSpPr>
            <a:spLocks noGrp="1"/>
          </p:cNvSpPr>
          <p:nvPr>
            <p:ph sz="half" idx="4294967295"/>
          </p:nvPr>
        </p:nvSpPr>
        <p:spPr>
          <a:xfrm>
            <a:off x="500063" y="1571625"/>
            <a:ext cx="4038600" cy="4525963"/>
          </a:xfrm>
        </p:spPr>
        <p:txBody>
          <a:bodyPr/>
          <a:lstStyle/>
          <a:p>
            <a:r>
              <a:rPr lang="es-ES" sz="2800" smtClean="0"/>
              <a:t>Estuches de diseños, formas y colores.</a:t>
            </a:r>
          </a:p>
          <a:p>
            <a:endParaRPr lang="es-ES" sz="2800" smtClean="0"/>
          </a:p>
          <a:p>
            <a:r>
              <a:rPr lang="es-ES" sz="2800" smtClean="0"/>
              <a:t>Se pueden pedir específicos de alg</a:t>
            </a:r>
            <a:r>
              <a:rPr lang="es-ES" sz="2400" smtClean="0"/>
              <a:t>o </a:t>
            </a:r>
          </a:p>
        </p:txBody>
      </p:sp>
      <p:pic>
        <p:nvPicPr>
          <p:cNvPr id="33794" name="4 Marcador de contenido" descr="IMGP2156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1484313"/>
            <a:ext cx="4038600" cy="3028950"/>
          </a:xfrm>
        </p:spPr>
      </p:pic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Estuches.</a:t>
            </a:r>
            <a:endParaRPr lang="es-ES" dirty="0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4932363" y="5084763"/>
            <a:ext cx="396081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s-ES" dirty="0">
                <a:solidFill>
                  <a:srgbClr val="E0E01A"/>
                </a:solidFill>
              </a:rPr>
              <a:t>PRECIO: </a:t>
            </a:r>
            <a:r>
              <a:rPr lang="es-ES" dirty="0" smtClean="0">
                <a:solidFill>
                  <a:srgbClr val="E0E01A"/>
                </a:solidFill>
              </a:rPr>
              <a:t>5,50 € </a:t>
            </a:r>
            <a:r>
              <a:rPr lang="es-ES" dirty="0">
                <a:solidFill>
                  <a:srgbClr val="E0E01A"/>
                </a:solidFill>
              </a:rPr>
              <a:t>unidad.</a:t>
            </a:r>
          </a:p>
          <a:p>
            <a:pPr>
              <a:spcBef>
                <a:spcPct val="50000"/>
              </a:spcBef>
            </a:pPr>
            <a:endParaRPr lang="es-ES" dirty="0">
              <a:solidFill>
                <a:srgbClr val="E0E01A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580112" y="587727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                    REF:14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88950" y="26670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mtClean="0">
                <a:effectLst/>
              </a:rPr>
              <a:t>Camisetas Exclusivas</a:t>
            </a:r>
          </a:p>
        </p:txBody>
      </p:sp>
      <p:sp>
        <p:nvSpPr>
          <p:cNvPr id="35842" name="Rectangle 4"/>
          <p:cNvSpPr>
            <a:spLocks noGrp="1"/>
          </p:cNvSpPr>
          <p:nvPr>
            <p:ph sz="half" idx="4294967295"/>
          </p:nvPr>
        </p:nvSpPr>
        <p:spPr>
          <a:xfrm>
            <a:off x="468313" y="1484313"/>
            <a:ext cx="4038600" cy="4525962"/>
          </a:xfrm>
        </p:spPr>
        <p:txBody>
          <a:bodyPr/>
          <a:lstStyle/>
          <a:p>
            <a:endParaRPr lang="es-ES" sz="2300" smtClean="0"/>
          </a:p>
        </p:txBody>
      </p:sp>
      <p:pic>
        <p:nvPicPr>
          <p:cNvPr id="35843" name="Picture 6" descr="img 1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657975" y="3741738"/>
            <a:ext cx="9525" cy="9525"/>
          </a:xfrm>
        </p:spPr>
      </p:pic>
      <p:pic>
        <p:nvPicPr>
          <p:cNvPr id="35844" name="Picture 7" descr="img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8" descr="6_sa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9" descr="camise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196975"/>
            <a:ext cx="25908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0" descr="camiseta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3789363"/>
            <a:ext cx="2700337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1" descr="camiseta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2133600"/>
            <a:ext cx="252095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Text Box 12"/>
          <p:cNvSpPr txBox="1">
            <a:spLocks noChangeArrowheads="1"/>
          </p:cNvSpPr>
          <p:nvPr/>
        </p:nvSpPr>
        <p:spPr bwMode="auto">
          <a:xfrm>
            <a:off x="539750" y="1700213"/>
            <a:ext cx="381635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/>
              <a:t>Camisetas personalizadas</a:t>
            </a:r>
          </a:p>
          <a:p>
            <a:pPr>
              <a:spcBef>
                <a:spcPct val="50000"/>
              </a:spcBef>
            </a:pPr>
            <a:r>
              <a:rPr lang="es-ES" sz="2000" dirty="0"/>
              <a:t>Elige uno de nuestros diseños o envíanos mediante correo electrónico tu propio diseño y nosotros te haremos la </a:t>
            </a:r>
            <a:r>
              <a:rPr lang="es-ES" sz="2000" dirty="0" smtClean="0"/>
              <a:t>camiseta</a:t>
            </a:r>
          </a:p>
          <a:p>
            <a:pPr>
              <a:spcBef>
                <a:spcPct val="50000"/>
              </a:spcBef>
            </a:pPr>
            <a:r>
              <a:rPr lang="es-ES" sz="2000" dirty="0" smtClean="0"/>
              <a:t>Tenemos mas diseños exclusivos, si estáis interesados, mandarnos un correo electrónico o mirarlos en nuestro </a:t>
            </a:r>
            <a:r>
              <a:rPr lang="es-ES" sz="2000" dirty="0" err="1" smtClean="0"/>
              <a:t>tuenti</a:t>
            </a:r>
            <a:r>
              <a:rPr lang="es-ES" sz="2000" dirty="0" smtClean="0"/>
              <a:t>: Aviones de Papel</a:t>
            </a:r>
            <a:endParaRPr lang="es-ES" sz="2000" dirty="0"/>
          </a:p>
          <a:p>
            <a:pPr>
              <a:spcBef>
                <a:spcPct val="50000"/>
              </a:spcBef>
            </a:pPr>
            <a:r>
              <a:rPr lang="es-ES" sz="2000" dirty="0" smtClean="0"/>
              <a:t>Disponibles </a:t>
            </a:r>
            <a:r>
              <a:rPr lang="es-ES" sz="2000" dirty="0"/>
              <a:t>tallas: s, m y l </a:t>
            </a:r>
          </a:p>
          <a:p>
            <a:pPr>
              <a:spcBef>
                <a:spcPct val="50000"/>
              </a:spcBef>
            </a:pPr>
            <a:endParaRPr lang="es-ES" sz="2000" dirty="0"/>
          </a:p>
          <a:p>
            <a:pPr>
              <a:spcBef>
                <a:spcPct val="50000"/>
              </a:spcBef>
            </a:pPr>
            <a:endParaRPr lang="es-ES" sz="2000" dirty="0"/>
          </a:p>
          <a:p>
            <a:pPr>
              <a:spcBef>
                <a:spcPct val="50000"/>
              </a:spcBef>
            </a:pPr>
            <a:endParaRPr lang="es-ES" sz="2000" dirty="0"/>
          </a:p>
          <a:p>
            <a:pPr>
              <a:spcBef>
                <a:spcPct val="50000"/>
              </a:spcBef>
            </a:pPr>
            <a:r>
              <a:rPr lang="es-ES" sz="2000" dirty="0">
                <a:solidFill>
                  <a:srgbClr val="E0E01A"/>
                </a:solidFill>
              </a:rPr>
              <a:t>7 euros la unidad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716016" y="55172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REF:15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Marcador de contenido"/>
          <p:cNvSpPr>
            <a:spLocks noGrp="1"/>
          </p:cNvSpPr>
          <p:nvPr>
            <p:ph sz="half" idx="4294967295"/>
          </p:nvPr>
        </p:nvSpPr>
        <p:spPr>
          <a:xfrm>
            <a:off x="468313" y="1484313"/>
            <a:ext cx="4038600" cy="4525962"/>
          </a:xfrm>
        </p:spPr>
        <p:txBody>
          <a:bodyPr/>
          <a:lstStyle/>
          <a:p>
            <a:r>
              <a:rPr lang="es-ES" sz="2400" smtClean="0"/>
              <a:t>Álbumes de colores y tamaños diferentes.</a:t>
            </a:r>
          </a:p>
          <a:p>
            <a:endParaRPr lang="es-ES" sz="2400" smtClean="0"/>
          </a:p>
          <a:p>
            <a:r>
              <a:rPr lang="es-ES" sz="2400" smtClean="0"/>
              <a:t>Sirven para el colegio o para guardar diferentes fotos.</a:t>
            </a:r>
          </a:p>
          <a:p>
            <a:pPr>
              <a:buFont typeface="Wingdings 3" pitchFamily="18" charset="2"/>
              <a:buNone/>
            </a:pPr>
            <a:endParaRPr lang="es-ES" sz="2400" smtClean="0"/>
          </a:p>
        </p:txBody>
      </p:sp>
      <p:pic>
        <p:nvPicPr>
          <p:cNvPr id="36866" name="6 Marcador de contenido" descr="IMGP215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1628775"/>
            <a:ext cx="4038600" cy="3028950"/>
          </a:xfrm>
        </p:spPr>
      </p:pic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441325" y="266700"/>
            <a:ext cx="82296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Álbumes</a:t>
            </a:r>
            <a:endParaRPr lang="es-ES" dirty="0"/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4643438" y="5084763"/>
            <a:ext cx="424973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s-ES">
                <a:solidFill>
                  <a:srgbClr val="E0E01A"/>
                </a:solidFill>
              </a:rPr>
              <a:t>PRECIO: 3 euro la unidad.</a:t>
            </a:r>
          </a:p>
          <a:p>
            <a:pPr>
              <a:spcBef>
                <a:spcPct val="50000"/>
              </a:spcBef>
            </a:pPr>
            <a:endParaRPr lang="es-ES">
              <a:solidFill>
                <a:srgbClr val="E0E01A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940152" y="580526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              REF:16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Marcador de contenido"/>
          <p:cNvSpPr>
            <a:spLocks noGrp="1"/>
          </p:cNvSpPr>
          <p:nvPr>
            <p:ph sz="half" idx="4294967295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r>
              <a:rPr lang="es-ES" sz="2800" smtClean="0"/>
              <a:t>Objetos redondeados del que cuelgan plumas de diferentes materiales que se dicen que atrapan los malos sueños.</a:t>
            </a:r>
          </a:p>
        </p:txBody>
      </p:sp>
      <p:pic>
        <p:nvPicPr>
          <p:cNvPr id="38914" name="4 Marcador de contenido" descr="caza-sue%F1os-peque%F1o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1052513"/>
            <a:ext cx="2743200" cy="3657600"/>
          </a:xfrm>
        </p:spPr>
      </p:pic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Atrapa sueños.</a:t>
            </a:r>
            <a:endParaRPr lang="es-ES" dirty="0"/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5219700" y="5157788"/>
            <a:ext cx="352901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00200" lvl="3" indent="-2286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s-ES">
                <a:solidFill>
                  <a:srgbClr val="E0E01A"/>
                </a:solidFill>
              </a:rPr>
              <a:t>PRECIO: 10 euros</a:t>
            </a:r>
          </a:p>
          <a:p>
            <a:pPr>
              <a:spcBef>
                <a:spcPct val="50000"/>
              </a:spcBef>
            </a:pPr>
            <a:endParaRPr lang="es-ES">
              <a:solidFill>
                <a:srgbClr val="E0E01A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76056" y="616530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                               REF:17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Marcador de contenido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r>
              <a:rPr lang="es-ES" sz="2400" smtClean="0"/>
              <a:t>Mecheros clipper con diferentes diseños.</a:t>
            </a:r>
          </a:p>
          <a:p>
            <a:endParaRPr lang="es-ES" sz="2400" smtClean="0"/>
          </a:p>
          <a:p>
            <a:r>
              <a:rPr lang="es-ES" sz="2400" smtClean="0"/>
              <a:t>(Están disponibles CASI todos los de la imagen).</a:t>
            </a:r>
          </a:p>
          <a:p>
            <a:endParaRPr lang="es-ES" sz="2400" smtClean="0">
              <a:solidFill>
                <a:srgbClr val="E0E01A"/>
              </a:solidFill>
            </a:endParaRPr>
          </a:p>
          <a:p>
            <a:r>
              <a:rPr lang="es-ES" sz="2000" smtClean="0">
                <a:solidFill>
                  <a:srgbClr val="E0E01A"/>
                </a:solidFill>
              </a:rPr>
              <a:t>PRECIO: 1.70 unidad.</a:t>
            </a:r>
          </a:p>
        </p:txBody>
      </p:sp>
      <p:pic>
        <p:nvPicPr>
          <p:cNvPr id="40962" name="4 Marcador de contenido" descr="1275912634_98663105_2-mecheros-clipper-Sant-Feliu-de-Guixols-12759126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228850"/>
            <a:ext cx="4038600" cy="3030538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smtClean="0"/>
              <a:t>Mecheros </a:t>
            </a:r>
            <a:r>
              <a:rPr lang="es-ES" dirty="0" err="1" smtClean="0"/>
              <a:t>Clipper</a:t>
            </a:r>
            <a:r>
              <a:rPr lang="es-ES" dirty="0" smtClean="0"/>
              <a:t> personalizados.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012160" y="5949280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                 REF:18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contenido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s-ES" sz="18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s-ES" sz="1800" smtClean="0"/>
              <a:t>      Un dulce que está llamado a convertirse en un símbolo del municipio sidrero de Nava, Asturias. Se trata de las Dulcineas de Nava, elaboradas con los mejores productos asturianos: unas pastas con forma de media manzana elaboradas con una base de galleta de almendra y avellana, rellenas de dulce de manzana con prealinee de almendra y avellana, y con una placa de chocolate que imita los colores de la manzana. 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s-ES" sz="1800" smtClean="0"/>
              <a:t>            </a:t>
            </a:r>
          </a:p>
        </p:txBody>
      </p:sp>
      <p:sp>
        <p:nvSpPr>
          <p:cNvPr id="15362" name="5 Marcador de contenido"/>
          <p:cNvSpPr>
            <a:spLocks noGrp="1"/>
          </p:cNvSpPr>
          <p:nvPr>
            <p:ph sz="half" idx="2"/>
          </p:nvPr>
        </p:nvSpPr>
        <p:spPr>
          <a:xfrm>
            <a:off x="4500563" y="1484313"/>
            <a:ext cx="4038600" cy="4525962"/>
          </a:xfrm>
        </p:spPr>
        <p:txBody>
          <a:bodyPr/>
          <a:lstStyle/>
          <a:p>
            <a:pPr eaLnBrk="1" hangingPunct="1"/>
            <a:endParaRPr lang="es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41325" y="2667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Productos de Nuestra tierra</a:t>
            </a:r>
            <a:endParaRPr lang="es-ES" dirty="0"/>
          </a:p>
        </p:txBody>
      </p:sp>
      <p:pic>
        <p:nvPicPr>
          <p:cNvPr id="15364" name="4 Imagen" descr="Fotografía Dulcineas de Na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57338"/>
            <a:ext cx="360045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7 CuadroTexto"/>
          <p:cNvSpPr txBox="1">
            <a:spLocks noChangeArrowheads="1"/>
          </p:cNvSpPr>
          <p:nvPr/>
        </p:nvSpPr>
        <p:spPr bwMode="auto">
          <a:xfrm>
            <a:off x="4643438" y="4365625"/>
            <a:ext cx="36734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E0E01A"/>
                </a:solidFill>
              </a:rPr>
              <a:t>Caja de 6 : 14 euros</a:t>
            </a:r>
          </a:p>
          <a:p>
            <a:r>
              <a:rPr lang="es-ES">
                <a:solidFill>
                  <a:srgbClr val="E0E01A"/>
                </a:solidFill>
              </a:rPr>
              <a:t>Caja de 12: 27 euros</a:t>
            </a:r>
          </a:p>
          <a:p>
            <a:endParaRPr lang="es-ES">
              <a:solidFill>
                <a:srgbClr val="E0E01A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04248" y="60932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 REF:01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4 Marcador de contenido" descr="SPRAY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3716338"/>
            <a:ext cx="3521075" cy="2324100"/>
          </a:xfrm>
        </p:spPr>
      </p:pic>
      <p:sp>
        <p:nvSpPr>
          <p:cNvPr id="41986" name="9 Marcador de contenido"/>
          <p:cNvSpPr>
            <a:spLocks noGrp="1"/>
          </p:cNvSpPr>
          <p:nvPr>
            <p:ph sz="half" idx="2"/>
          </p:nvPr>
        </p:nvSpPr>
        <p:spPr>
          <a:xfrm>
            <a:off x="395288" y="1481138"/>
            <a:ext cx="4464050" cy="5376862"/>
          </a:xfrm>
        </p:spPr>
        <p:txBody>
          <a:bodyPr/>
          <a:lstStyle/>
          <a:p>
            <a:r>
              <a:rPr lang="es-ES" sz="1800" smtClean="0"/>
              <a:t>Rotuladores y Sprays que sirven para pintar CUALQUIER cosa.</a:t>
            </a:r>
          </a:p>
          <a:p>
            <a:endParaRPr lang="es-ES" sz="1800" smtClean="0"/>
          </a:p>
          <a:p>
            <a:r>
              <a:rPr lang="es-ES" sz="1800" smtClean="0"/>
              <a:t>Hay de todos los colores, y hay de diferentes tipos como se puede ver en la imagen.</a:t>
            </a:r>
          </a:p>
          <a:p>
            <a:endParaRPr lang="es-ES" sz="1600" smtClean="0"/>
          </a:p>
          <a:p>
            <a:r>
              <a:rPr lang="es-ES" sz="1600" smtClean="0">
                <a:solidFill>
                  <a:srgbClr val="E0E01A"/>
                </a:solidFill>
              </a:rPr>
              <a:t>PRECIO SPRAYS: 4,5 unidad</a:t>
            </a:r>
            <a:r>
              <a:rPr lang="es-ES" smtClean="0">
                <a:solidFill>
                  <a:srgbClr val="E0E01A"/>
                </a:solidFill>
              </a:rPr>
              <a:t>.</a:t>
            </a:r>
          </a:p>
          <a:p>
            <a:r>
              <a:rPr lang="es-ES" sz="1600" smtClean="0">
                <a:solidFill>
                  <a:srgbClr val="E0E01A"/>
                </a:solidFill>
              </a:rPr>
              <a:t>PRECIO ROTU: 4,25 unidad.</a:t>
            </a:r>
          </a:p>
          <a:p>
            <a:endParaRPr lang="es-ES" sz="1600" smtClean="0">
              <a:solidFill>
                <a:srgbClr val="E0E01A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err="1" smtClean="0"/>
              <a:t>Rotus</a:t>
            </a:r>
            <a:r>
              <a:rPr lang="es-ES" dirty="0" smtClean="0"/>
              <a:t> y </a:t>
            </a:r>
            <a:r>
              <a:rPr lang="es-ES" dirty="0" err="1" smtClean="0"/>
              <a:t>Sprays</a:t>
            </a:r>
            <a:r>
              <a:rPr lang="es-ES" dirty="0" smtClean="0"/>
              <a:t> Montana.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41988" name="Picture 2" descr="C:\Users\Alumno\Desktop\ROTULADO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412875"/>
            <a:ext cx="35274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940152" y="63093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            REF:19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74663" y="26670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mtClean="0">
                <a:effectLst/>
              </a:rPr>
              <a:t>          Bombas Fétidas</a:t>
            </a:r>
          </a:p>
        </p:txBody>
      </p:sp>
      <p:sp>
        <p:nvSpPr>
          <p:cNvPr id="44034" name="Rectangle 4"/>
          <p:cNvSpPr>
            <a:spLocks noGrp="1"/>
          </p:cNvSpPr>
          <p:nvPr>
            <p:ph sz="half" idx="4294967295"/>
          </p:nvPr>
        </p:nvSpPr>
        <p:spPr>
          <a:xfrm>
            <a:off x="468313" y="1484313"/>
            <a:ext cx="4038600" cy="4525962"/>
          </a:xfrm>
        </p:spPr>
        <p:txBody>
          <a:bodyPr/>
          <a:lstStyle/>
          <a:p>
            <a:endParaRPr lang="es-ES" sz="2300" smtClean="0"/>
          </a:p>
        </p:txBody>
      </p:sp>
      <p:pic>
        <p:nvPicPr>
          <p:cNvPr id="44035" name="Picture 6" descr="BOMBAS_FETIDAS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48275" y="1773238"/>
            <a:ext cx="3057525" cy="3671887"/>
          </a:xfrm>
        </p:spPr>
      </p:pic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539552" y="2708920"/>
            <a:ext cx="38877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dirty="0"/>
              <a:t>¡Diviértete lanzando estas bombas fétidas donde tu quieras!</a:t>
            </a:r>
          </a:p>
          <a:p>
            <a:pPr>
              <a:spcBef>
                <a:spcPct val="50000"/>
              </a:spcBef>
            </a:pPr>
            <a:endParaRPr lang="es-ES" sz="2000" dirty="0"/>
          </a:p>
          <a:p>
            <a:pPr>
              <a:spcBef>
                <a:spcPct val="50000"/>
              </a:spcBef>
            </a:pPr>
            <a:endParaRPr lang="es-ES" sz="2000" dirty="0"/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4859338" y="5876925"/>
            <a:ext cx="3960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E0E01A"/>
                </a:solidFill>
              </a:rPr>
              <a:t>Caja de 4 bombas: 2€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308304" y="6381328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REF:20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74663" y="26670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dirty="0" smtClean="0">
                <a:effectLst/>
              </a:rPr>
              <a:t>          Bombas de humo</a:t>
            </a:r>
          </a:p>
        </p:txBody>
      </p:sp>
      <p:sp>
        <p:nvSpPr>
          <p:cNvPr id="45058" name="Rectangle 4"/>
          <p:cNvSpPr>
            <a:spLocks noGrp="1"/>
          </p:cNvSpPr>
          <p:nvPr>
            <p:ph sz="half" idx="4294967295"/>
          </p:nvPr>
        </p:nvSpPr>
        <p:spPr>
          <a:xfrm>
            <a:off x="468313" y="1484313"/>
            <a:ext cx="4038600" cy="4525962"/>
          </a:xfrm>
        </p:spPr>
        <p:txBody>
          <a:bodyPr/>
          <a:lstStyle/>
          <a:p>
            <a:endParaRPr lang="es-ES" sz="2300" smtClean="0"/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539750" y="1700213"/>
            <a:ext cx="40322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dirty="0" smtClean="0"/>
              <a:t>bomba </a:t>
            </a:r>
            <a:r>
              <a:rPr lang="es-ES" sz="2000" dirty="0"/>
              <a:t>de humo</a:t>
            </a:r>
          </a:p>
          <a:p>
            <a:pPr>
              <a:spcBef>
                <a:spcPct val="50000"/>
              </a:spcBef>
            </a:pPr>
            <a:endParaRPr lang="es-ES" sz="2000" dirty="0"/>
          </a:p>
          <a:p>
            <a:pPr>
              <a:spcBef>
                <a:spcPct val="50000"/>
              </a:spcBef>
            </a:pPr>
            <a:r>
              <a:rPr lang="es-ES" sz="2000" dirty="0"/>
              <a:t>¡Lánzala donde tu quieras y saldrá </a:t>
            </a:r>
            <a:r>
              <a:rPr lang="es-ES" sz="2000" dirty="0" smtClean="0"/>
              <a:t>una </a:t>
            </a:r>
            <a:r>
              <a:rPr lang="es-ES" sz="2000" dirty="0"/>
              <a:t>humareda!</a:t>
            </a:r>
          </a:p>
        </p:txBody>
      </p:sp>
      <p:pic>
        <p:nvPicPr>
          <p:cNvPr id="45060" name="Picture 8" descr="5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044700"/>
            <a:ext cx="316865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9"/>
          <p:cNvSpPr txBox="1">
            <a:spLocks noChangeArrowheads="1"/>
          </p:cNvSpPr>
          <p:nvPr/>
        </p:nvSpPr>
        <p:spPr bwMode="auto">
          <a:xfrm>
            <a:off x="4859338" y="4724400"/>
            <a:ext cx="4033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E0E01A"/>
                </a:solidFill>
              </a:rPr>
              <a:t>3 € la unidad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660232" y="55172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     REF:21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038600" cy="4525962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dirty="0" smtClean="0"/>
              <a:t>La Sidra es y será durante muchos años la bebida por excelencia de Asturias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dirty="0" smtClean="0"/>
              <a:t>La graduación ronda los 4º o 6º y se obtiene a partir del mosto de manzana prensado y fermentado en barriles de castaño. </a:t>
            </a:r>
            <a:endParaRPr lang="es-ES" dirty="0"/>
          </a:p>
        </p:txBody>
      </p:sp>
      <p:pic>
        <p:nvPicPr>
          <p:cNvPr id="17410" name="4 Marcador de contenido" descr="Sidra asturiana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557338"/>
            <a:ext cx="4173537" cy="338455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74663" y="34131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               Sidra Asturiana </a:t>
            </a:r>
            <a:br>
              <a:rPr lang="es-ES" dirty="0" smtClean="0"/>
            </a:br>
            <a:r>
              <a:rPr lang="es-ES" dirty="0" smtClean="0"/>
              <a:t>      Con alcohol y sin alcohol</a:t>
            </a:r>
            <a:endParaRPr lang="es-ES" dirty="0"/>
          </a:p>
        </p:txBody>
      </p:sp>
      <p:sp>
        <p:nvSpPr>
          <p:cNvPr id="17412" name="5 CuadroTexto"/>
          <p:cNvSpPr txBox="1">
            <a:spLocks noChangeArrowheads="1"/>
          </p:cNvSpPr>
          <p:nvPr/>
        </p:nvSpPr>
        <p:spPr bwMode="auto">
          <a:xfrm>
            <a:off x="4643438" y="5300663"/>
            <a:ext cx="4249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E0E01A"/>
                </a:solidFill>
                <a:latin typeface="Lucida Sans Unicode" pitchFamily="34" charset="0"/>
              </a:rPr>
              <a:t>1 Botella: 2,30 euros</a:t>
            </a:r>
          </a:p>
          <a:p>
            <a:r>
              <a:rPr lang="es-ES">
                <a:solidFill>
                  <a:srgbClr val="E0E01A"/>
                </a:solidFill>
                <a:latin typeface="Lucida Sans Unicode" pitchFamily="34" charset="0"/>
              </a:rPr>
              <a:t>Caja de 12: 15 euros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300192" y="630932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                REF:02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5 Marcador de contenido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s-ES" sz="2200" smtClean="0"/>
          </a:p>
          <a:p>
            <a:pPr eaLnBrk="1" hangingPunct="1">
              <a:lnSpc>
                <a:spcPct val="80000"/>
              </a:lnSpc>
            </a:pPr>
            <a:r>
              <a:rPr lang="es-ES" sz="2200" smtClean="0"/>
              <a:t>Finas pastas de almendra y nata, bañadas con una cobertura de chocolate de primerísima calidad. Desde hace más de 80 años las Moscovitas se vienen elaborando una a una de manera totalmente artesana siguiendo la fórmula original y utilizando en su composición únicamente materias primas 100% naturales. </a:t>
            </a:r>
          </a:p>
        </p:txBody>
      </p:sp>
      <p:sp>
        <p:nvSpPr>
          <p:cNvPr id="19458" name="8 Marcador de contenido"/>
          <p:cNvSpPr>
            <a:spLocks noGrp="1"/>
          </p:cNvSpPr>
          <p:nvPr>
            <p:ph sz="half" idx="2"/>
          </p:nvPr>
        </p:nvSpPr>
        <p:spPr>
          <a:xfrm>
            <a:off x="4643438" y="1484313"/>
            <a:ext cx="4038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es-ES" smtClean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              Moscovitas</a:t>
            </a:r>
            <a:endParaRPr lang="es-ES" dirty="0"/>
          </a:p>
        </p:txBody>
      </p:sp>
      <p:pic>
        <p:nvPicPr>
          <p:cNvPr id="7" name="6 Imagen" descr="1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556792"/>
            <a:ext cx="3924016" cy="2885306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9461" name="9 CuadroTexto"/>
          <p:cNvSpPr txBox="1">
            <a:spLocks noChangeArrowheads="1"/>
          </p:cNvSpPr>
          <p:nvPr/>
        </p:nvSpPr>
        <p:spPr bwMode="auto">
          <a:xfrm>
            <a:off x="4716463" y="4724400"/>
            <a:ext cx="3887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E0E01A"/>
                </a:solidFill>
                <a:latin typeface="Lucida Sans Unicode" pitchFamily="34" charset="0"/>
              </a:rPr>
              <a:t>Caja de ¼  Kg. 13 €</a:t>
            </a:r>
          </a:p>
          <a:p>
            <a:r>
              <a:rPr lang="es-ES">
                <a:solidFill>
                  <a:srgbClr val="E0E01A"/>
                </a:solidFill>
                <a:latin typeface="Lucida Sans Unicode" pitchFamily="34" charset="0"/>
              </a:rPr>
              <a:t>Caja de ½  Kg. 25 €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860032" y="587727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                               REF:03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>
            <a:normAutofit fontScale="6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dirty="0" smtClean="0"/>
              <a:t>Pequeñas exquisiteces de mazapán y yema bañadas con mermelada y azúcar. Es una de las recetas más antiguas de Rialto. Desde hace casi un siglo se vienen elaborando de manera artesana con el mimo y saber hacer de los maestros confiteros de Rialto. Su elaboración requiere un proceso largo y laborioso, que comienza al darle forma una a una con la manga pastelera, continúa con diferentes tareas delicadas, como el relleno de yema, y culmina con el baño final de azúcar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dirty="0"/>
          </a:p>
        </p:txBody>
      </p:sp>
      <p:pic>
        <p:nvPicPr>
          <p:cNvPr id="21506" name="4 Marcador de contenido" descr="gal2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1341438"/>
            <a:ext cx="4005262" cy="2944812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74663" y="2667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               Princesitas</a:t>
            </a:r>
            <a:endParaRPr lang="es-ES" dirty="0"/>
          </a:p>
        </p:txBody>
      </p:sp>
      <p:sp>
        <p:nvSpPr>
          <p:cNvPr id="21508" name="5 CuadroTexto"/>
          <p:cNvSpPr txBox="1">
            <a:spLocks noChangeArrowheads="1"/>
          </p:cNvSpPr>
          <p:nvPr/>
        </p:nvSpPr>
        <p:spPr bwMode="auto">
          <a:xfrm>
            <a:off x="4787900" y="4724400"/>
            <a:ext cx="4105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E0E01A"/>
                </a:solidFill>
                <a:latin typeface="Lucida Sans Unicode" pitchFamily="34" charset="0"/>
              </a:rPr>
              <a:t>Caja de ¼ Kg. 12€</a:t>
            </a:r>
          </a:p>
          <a:p>
            <a:r>
              <a:rPr lang="es-ES">
                <a:solidFill>
                  <a:srgbClr val="E0E01A"/>
                </a:solidFill>
                <a:latin typeface="Lucida Sans Unicode" pitchFamily="34" charset="0"/>
              </a:rPr>
              <a:t>Caja de ½ Kg. 23€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508104" y="587727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                       REF:04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Marcador de contenido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eaLnBrk="1" hangingPunct="1"/>
            <a:r>
              <a:rPr lang="es-ES" sz="2400" smtClean="0"/>
              <a:t>El queso de Cabrales es un queso de tipo azul que se elabora en el Principado de Asturias (España) a partir de leche de vaca, </a:t>
            </a:r>
          </a:p>
          <a:p>
            <a:pPr eaLnBrk="1" hangingPunct="1"/>
            <a:r>
              <a:rPr lang="es-ES" sz="2400" smtClean="0"/>
              <a:t>cabra y oveja. </a:t>
            </a:r>
          </a:p>
        </p:txBody>
      </p:sp>
      <p:pic>
        <p:nvPicPr>
          <p:cNvPr id="22530" name="4 Marcador de contenido" descr="queso_cabrales_mini_400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1484313"/>
            <a:ext cx="4052887" cy="3040062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          Queso Cabrales</a:t>
            </a:r>
            <a:endParaRPr lang="es-ES" dirty="0"/>
          </a:p>
        </p:txBody>
      </p:sp>
      <p:sp>
        <p:nvSpPr>
          <p:cNvPr id="22532" name="5 CuadroTexto"/>
          <p:cNvSpPr txBox="1">
            <a:spLocks noChangeArrowheads="1"/>
          </p:cNvSpPr>
          <p:nvPr/>
        </p:nvSpPr>
        <p:spPr bwMode="auto">
          <a:xfrm>
            <a:off x="4643438" y="4868863"/>
            <a:ext cx="41052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E0E01A"/>
                </a:solidFill>
                <a:latin typeface="Lucida Sans Unicode" pitchFamily="34" charset="0"/>
              </a:rPr>
              <a:t>Trozo 300 gramos  6€</a:t>
            </a:r>
          </a:p>
          <a:p>
            <a:r>
              <a:rPr lang="es-ES">
                <a:solidFill>
                  <a:srgbClr val="E0E01A"/>
                </a:solidFill>
                <a:latin typeface="Lucida Sans Unicode" pitchFamily="34" charset="0"/>
              </a:rPr>
              <a:t>El kilo 16 €</a:t>
            </a:r>
          </a:p>
          <a:p>
            <a:endParaRPr lang="es-ES">
              <a:solidFill>
                <a:srgbClr val="E0E01A"/>
              </a:solidFill>
              <a:latin typeface="Lucida Sans Unicode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76056" y="5949280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                                  REF:05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5 Marcador de contenido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eaLnBrk="1" hangingPunct="1"/>
            <a:r>
              <a:rPr lang="es-ES" sz="2000" smtClean="0"/>
              <a:t>Relojes todos los colores de la imagen </a:t>
            </a:r>
          </a:p>
          <a:p>
            <a:pPr eaLnBrk="1" hangingPunct="1"/>
            <a:endParaRPr lang="es-ES" sz="2000" smtClean="0"/>
          </a:p>
          <a:p>
            <a:pPr eaLnBrk="1" hangingPunct="1"/>
            <a:r>
              <a:rPr lang="es-ES" sz="2000" smtClean="0"/>
              <a:t>Esferas intercambiables</a:t>
            </a:r>
          </a:p>
          <a:p>
            <a:pPr eaLnBrk="1" hangingPunct="1"/>
            <a:endParaRPr lang="es-ES" sz="2000" smtClean="0"/>
          </a:p>
          <a:p>
            <a:pPr eaLnBrk="1" hangingPunct="1"/>
            <a:r>
              <a:rPr lang="es-ES" sz="2000" smtClean="0"/>
              <a:t>Resistentes al agua</a:t>
            </a:r>
          </a:p>
          <a:p>
            <a:pPr eaLnBrk="1" hangingPunct="1"/>
            <a:endParaRPr lang="es-ES" sz="2000" smtClean="0"/>
          </a:p>
          <a:p>
            <a:pPr eaLnBrk="1" hangingPunct="1">
              <a:buFont typeface="Wingdings 3" pitchFamily="18" charset="2"/>
              <a:buNone/>
            </a:pPr>
            <a:endParaRPr lang="es-ES" sz="2000" smtClean="0"/>
          </a:p>
          <a:p>
            <a:pPr eaLnBrk="1" hangingPunct="1"/>
            <a:endParaRPr lang="es-ES" sz="1800" smtClean="0"/>
          </a:p>
        </p:txBody>
      </p:sp>
      <p:pic>
        <p:nvPicPr>
          <p:cNvPr id="23554" name="7 Marcador de contenido" descr="relojes-de-goma-varios-colores_vip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10100" y="1412875"/>
            <a:ext cx="3922713" cy="3168650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74663" y="2667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/>
              <a:t>                </a:t>
            </a:r>
            <a:r>
              <a:rPr lang="es-ES" dirty="0" err="1" smtClean="0"/>
              <a:t>Bisuteria</a:t>
            </a:r>
            <a:endParaRPr lang="es-ES" dirty="0"/>
          </a:p>
        </p:txBody>
      </p:sp>
      <p:sp>
        <p:nvSpPr>
          <p:cNvPr id="23556" name="8 CuadroTexto"/>
          <p:cNvSpPr txBox="1">
            <a:spLocks noChangeArrowheads="1"/>
          </p:cNvSpPr>
          <p:nvPr/>
        </p:nvSpPr>
        <p:spPr bwMode="auto">
          <a:xfrm>
            <a:off x="4787900" y="4932363"/>
            <a:ext cx="3671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E0E01A"/>
                </a:solidFill>
              </a:rPr>
              <a:t>7 Euros la unidad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499992" y="551723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                                   REF:06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Marcador de contenido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8600" cy="4525962"/>
          </a:xfrm>
        </p:spPr>
        <p:txBody>
          <a:bodyPr/>
          <a:lstStyle/>
          <a:p>
            <a:pPr eaLnBrk="1" hangingPunct="1"/>
            <a:r>
              <a:rPr lang="es-ES" sz="2400" smtClean="0"/>
              <a:t>Relojes casio de varios colores  </a:t>
            </a:r>
          </a:p>
          <a:p>
            <a:pPr eaLnBrk="1" hangingPunct="1"/>
            <a:endParaRPr lang="es-ES" sz="2400" smtClean="0"/>
          </a:p>
          <a:p>
            <a:pPr eaLnBrk="1" hangingPunct="1"/>
            <a:r>
              <a:rPr lang="es-ES" sz="2400" smtClean="0"/>
              <a:t>Con cronometro y luz incorporada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42925" y="26511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/>
              <a:t>                 Relojes </a:t>
            </a:r>
            <a:endParaRPr lang="es-ES" dirty="0"/>
          </a:p>
        </p:txBody>
      </p:sp>
      <p:sp>
        <p:nvSpPr>
          <p:cNvPr id="24579" name="9 CuadroTexto"/>
          <p:cNvSpPr txBox="1">
            <a:spLocks noChangeArrowheads="1"/>
          </p:cNvSpPr>
          <p:nvPr/>
        </p:nvSpPr>
        <p:spPr bwMode="auto">
          <a:xfrm>
            <a:off x="4284663" y="4437063"/>
            <a:ext cx="45354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r>
              <a:rPr lang="es-ES"/>
              <a:t>                                 </a:t>
            </a:r>
            <a:r>
              <a:rPr lang="es-ES">
                <a:solidFill>
                  <a:srgbClr val="E0E01A"/>
                </a:solidFill>
              </a:rPr>
              <a:t>7 Euros la unidad</a:t>
            </a:r>
          </a:p>
        </p:txBody>
      </p:sp>
      <p:pic>
        <p:nvPicPr>
          <p:cNvPr id="24580" name="6 Marcador de contenido" descr="imagesCAPXDP6Q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1268413"/>
            <a:ext cx="3365500" cy="4492625"/>
          </a:xfrm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684213" y="4005263"/>
            <a:ext cx="3600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/>
              <a:t>También disponible en plateado y dorado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499992" y="638132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                                          REF:07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Marcador de contenido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eaLnBrk="1" hangingPunct="1"/>
            <a:endParaRPr lang="es-ES" sz="2400" smtClean="0"/>
          </a:p>
          <a:p>
            <a:pPr eaLnBrk="1" hangingPunct="1"/>
            <a:r>
              <a:rPr lang="es-ES" sz="2400" smtClean="0"/>
              <a:t>Pulseras de hilo de todos los colores </a:t>
            </a:r>
          </a:p>
          <a:p>
            <a:pPr eaLnBrk="1" hangingPunct="1"/>
            <a:endParaRPr lang="es-ES" sz="2400" smtClean="0"/>
          </a:p>
          <a:p>
            <a:pPr eaLnBrk="1" hangingPunct="1"/>
            <a:r>
              <a:rPr lang="es-ES" sz="2400" smtClean="0"/>
              <a:t>Vete a la última moda</a:t>
            </a:r>
          </a:p>
          <a:p>
            <a:pPr eaLnBrk="1" hangingPunct="1">
              <a:buFont typeface="Wingdings 3" pitchFamily="18" charset="2"/>
              <a:buNone/>
            </a:pPr>
            <a:endParaRPr lang="es-ES" sz="2400" smtClean="0"/>
          </a:p>
        </p:txBody>
      </p:sp>
      <p:pic>
        <p:nvPicPr>
          <p:cNvPr id="25602" name="4 Marcador de contenido" descr="DECENARIO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628775"/>
            <a:ext cx="4038600" cy="2692400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dirty="0" smtClean="0"/>
              <a:t>      Pulseras Sara Carbonero</a:t>
            </a:r>
            <a:br>
              <a:rPr lang="es-ES" dirty="0" smtClean="0"/>
            </a:br>
            <a:r>
              <a:rPr lang="es-ES" dirty="0" smtClean="0"/>
              <a:t>                 Decenarios</a:t>
            </a:r>
            <a:endParaRPr lang="es-ES" dirty="0"/>
          </a:p>
        </p:txBody>
      </p:sp>
      <p:sp>
        <p:nvSpPr>
          <p:cNvPr id="25604" name="6 CuadroTexto"/>
          <p:cNvSpPr txBox="1">
            <a:spLocks noChangeArrowheads="1"/>
          </p:cNvSpPr>
          <p:nvPr/>
        </p:nvSpPr>
        <p:spPr bwMode="auto">
          <a:xfrm>
            <a:off x="4716463" y="4724400"/>
            <a:ext cx="3887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 </a:t>
            </a:r>
            <a:r>
              <a:rPr lang="es-ES">
                <a:solidFill>
                  <a:srgbClr val="E0E01A"/>
                </a:solidFill>
              </a:rPr>
              <a:t>2 Euros la unidad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940152" y="558924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REF:08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427</TotalTime>
  <Words>844</Words>
  <Application>Microsoft Office PowerPoint</Application>
  <PresentationFormat>Presentación en pantalla (4:3)</PresentationFormat>
  <Paragraphs>163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Concurrencia</vt:lpstr>
      <vt:lpstr>      Aviones de papel</vt:lpstr>
      <vt:lpstr>Productos de Nuestra tierra</vt:lpstr>
      <vt:lpstr>               Sidra Asturiana        Con alcohol y sin alcohol</vt:lpstr>
      <vt:lpstr>              Moscovitas</vt:lpstr>
      <vt:lpstr>               Princesitas</vt:lpstr>
      <vt:lpstr>          Queso Cabrales</vt:lpstr>
      <vt:lpstr>                Bisuteria</vt:lpstr>
      <vt:lpstr>                 Relojes </vt:lpstr>
      <vt:lpstr>      Pulseras Sara Carbonero                  Decenarios</vt:lpstr>
      <vt:lpstr>     Pulseras de abalorios</vt:lpstr>
      <vt:lpstr>      Llamador de ángeles</vt:lpstr>
      <vt:lpstr>          Colgante oso</vt:lpstr>
      <vt:lpstr>Pinzas de pelo  </vt:lpstr>
      <vt:lpstr>Velas.</vt:lpstr>
      <vt:lpstr>Estuches.</vt:lpstr>
      <vt:lpstr>Camisetas Exclusivas</vt:lpstr>
      <vt:lpstr>Álbumes</vt:lpstr>
      <vt:lpstr>Atrapa sueños.</vt:lpstr>
      <vt:lpstr>Mecheros Clipper personalizados.</vt:lpstr>
      <vt:lpstr>Rotus y Sprays Montana. </vt:lpstr>
      <vt:lpstr>          Bombas Fétidas</vt:lpstr>
      <vt:lpstr>          Bombas de humo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Aviones de papel</dc:title>
  <dc:creator>usuario</dc:creator>
  <cp:lastModifiedBy>usuario</cp:lastModifiedBy>
  <cp:revision>33</cp:revision>
  <dcterms:created xsi:type="dcterms:W3CDTF">2011-02-04T11:11:14Z</dcterms:created>
  <dcterms:modified xsi:type="dcterms:W3CDTF">2011-03-04T11:41:10Z</dcterms:modified>
</cp:coreProperties>
</file>